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omments/comment1.xml" ContentType="application/vnd.openxmlformats-officedocument.presentationml.comments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6"/>
  </p:notesMasterIdLst>
  <p:sldIdLst>
    <p:sldId id="256" r:id="rId2"/>
    <p:sldId id="273" r:id="rId3"/>
    <p:sldId id="279" r:id="rId4"/>
    <p:sldId id="274" r:id="rId5"/>
    <p:sldId id="280" r:id="rId6"/>
    <p:sldId id="276" r:id="rId7"/>
    <p:sldId id="275" r:id="rId8"/>
    <p:sldId id="268" r:id="rId9"/>
    <p:sldId id="270" r:id="rId10"/>
    <p:sldId id="282" r:id="rId11"/>
    <p:sldId id="277" r:id="rId12"/>
    <p:sldId id="283" r:id="rId13"/>
    <p:sldId id="281" r:id="rId14"/>
    <p:sldId id="262" r:id="rId15"/>
  </p:sldIdLst>
  <p:sldSz cx="12192000" cy="6858000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ndrea Serra" initials="AS" lastIdx="2" clrIdx="0">
    <p:extLst>
      <p:ext uri="{19B8F6BF-5375-455C-9EA6-DF929625EA0E}">
        <p15:presenceInfo xmlns:p15="http://schemas.microsoft.com/office/powerpoint/2012/main" userId="S::a080212@unipi.it::28711f45-6865-4928-b4ee-dc780b5f98dc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le medio 2 - Color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Stile medio 2 - Colore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809"/>
    <p:restoredTop sz="94651"/>
  </p:normalViewPr>
  <p:slideViewPr>
    <p:cSldViewPr snapToGrid="0">
      <p:cViewPr varScale="1">
        <p:scale>
          <a:sx n="97" d="100"/>
          <a:sy n="97" d="100"/>
        </p:scale>
        <p:origin x="232" y="472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Foglio_di_lavoro_di_Microsoft_Excel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Foglio_di_lavoro_di_Microsoft_Excel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Foglio_di_lavoro_di_Microsoft_Excel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it-IT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Foglio1!$B$1</c:f>
              <c:strCache>
                <c:ptCount val="1"/>
                <c:pt idx="0">
                  <c:v>Controllo</c:v>
                </c:pt>
              </c:strCache>
            </c:strRef>
          </c:tx>
          <c:spPr>
            <a:solidFill>
              <a:srgbClr val="00B050"/>
            </a:solidFill>
            <a:ln>
              <a:noFill/>
            </a:ln>
            <a:effectLst/>
          </c:spPr>
          <c:invertIfNegative val="0"/>
          <c:errBars>
            <c:errBarType val="plus"/>
            <c:errValType val="fixedVal"/>
            <c:noEndCap val="0"/>
            <c:val val="0.01"/>
            <c:spPr>
              <a:noFill/>
              <a:ln w="9525" cap="flat" cmpd="sng" algn="ctr">
                <a:solidFill>
                  <a:schemeClr val="tx1">
                    <a:lumMod val="65000"/>
                    <a:lumOff val="35000"/>
                  </a:schemeClr>
                </a:solidFill>
                <a:round/>
              </a:ln>
              <a:effectLst/>
            </c:spPr>
          </c:errBars>
          <c:cat>
            <c:strRef>
              <c:f>Foglio1!$A$2:$A$3</c:f>
              <c:strCache>
                <c:ptCount val="2"/>
                <c:pt idx="0">
                  <c:v>Periodo 1</c:v>
                </c:pt>
                <c:pt idx="1">
                  <c:v>Periodo 2</c:v>
                </c:pt>
              </c:strCache>
            </c:strRef>
          </c:cat>
          <c:val>
            <c:numRef>
              <c:f>Foglio1!$B$2:$B$3</c:f>
              <c:numCache>
                <c:formatCode>General</c:formatCode>
                <c:ptCount val="2"/>
                <c:pt idx="0">
                  <c:v>0.37</c:v>
                </c:pt>
                <c:pt idx="1">
                  <c:v>1.04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2D9-3649-82E9-11375FCEDFE5}"/>
            </c:ext>
          </c:extLst>
        </c:ser>
        <c:ser>
          <c:idx val="1"/>
          <c:order val="1"/>
          <c:tx>
            <c:strRef>
              <c:f>Foglio1!$C$1</c:f>
              <c:strCache>
                <c:ptCount val="1"/>
                <c:pt idx="0">
                  <c:v>Trattato</c:v>
                </c:pt>
              </c:strCache>
            </c:strRef>
          </c:tx>
          <c:spPr>
            <a:solidFill>
              <a:schemeClr val="accent4">
                <a:lumMod val="75000"/>
              </a:schemeClr>
            </a:solidFill>
            <a:ln>
              <a:noFill/>
            </a:ln>
            <a:effectLst/>
          </c:spPr>
          <c:invertIfNegative val="0"/>
          <c:errBars>
            <c:errBarType val="plus"/>
            <c:errValType val="fixedVal"/>
            <c:noEndCap val="0"/>
            <c:val val="0.01"/>
            <c:spPr>
              <a:noFill/>
              <a:ln w="9525" cap="flat" cmpd="sng" algn="ctr">
                <a:solidFill>
                  <a:schemeClr val="tx1">
                    <a:lumMod val="65000"/>
                    <a:lumOff val="35000"/>
                  </a:schemeClr>
                </a:solidFill>
                <a:round/>
              </a:ln>
              <a:effectLst/>
            </c:spPr>
          </c:errBars>
          <c:cat>
            <c:strRef>
              <c:f>Foglio1!$A$2:$A$3</c:f>
              <c:strCache>
                <c:ptCount val="2"/>
                <c:pt idx="0">
                  <c:v>Periodo 1</c:v>
                </c:pt>
                <c:pt idx="1">
                  <c:v>Periodo 2</c:v>
                </c:pt>
              </c:strCache>
            </c:strRef>
          </c:cat>
          <c:val>
            <c:numRef>
              <c:f>Foglio1!$C$2:$C$3</c:f>
              <c:numCache>
                <c:formatCode>General</c:formatCode>
                <c:ptCount val="2"/>
                <c:pt idx="0">
                  <c:v>0.33</c:v>
                </c:pt>
                <c:pt idx="1">
                  <c:v>0.95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02D9-3649-82E9-11375FCEDFE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253849631"/>
        <c:axId val="1253851359"/>
      </c:barChart>
      <c:catAx>
        <c:axId val="1253849631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it-IT"/>
          </a:p>
        </c:txPr>
        <c:crossAx val="1253851359"/>
        <c:crosses val="autoZero"/>
        <c:auto val="1"/>
        <c:lblAlgn val="ctr"/>
        <c:lblOffset val="100"/>
        <c:noMultiLvlLbl val="0"/>
      </c:catAx>
      <c:valAx>
        <c:axId val="1253851359"/>
        <c:scaling>
          <c:orientation val="minMax"/>
          <c:max val="2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33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it-IT" dirty="0"/>
                  <a:t>Kg/die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33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it-IT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it-IT"/>
          </a:p>
        </c:txPr>
        <c:crossAx val="1253849631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it-IT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it-IT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it-IT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Foglio1!$B$1</c:f>
              <c:strCache>
                <c:ptCount val="1"/>
                <c:pt idx="0">
                  <c:v>Controllo</c:v>
                </c:pt>
              </c:strCache>
            </c:strRef>
          </c:tx>
          <c:spPr>
            <a:solidFill>
              <a:srgbClr val="00B050"/>
            </a:solidFill>
            <a:ln>
              <a:noFill/>
            </a:ln>
            <a:effectLst/>
          </c:spPr>
          <c:invertIfNegative val="0"/>
          <c:errBars>
            <c:errBarType val="plus"/>
            <c:errValType val="fixedVal"/>
            <c:noEndCap val="0"/>
            <c:val val="0.01"/>
            <c:spPr>
              <a:noFill/>
              <a:ln w="9525" cap="flat" cmpd="sng" algn="ctr">
                <a:solidFill>
                  <a:schemeClr val="tx1">
                    <a:lumMod val="65000"/>
                    <a:lumOff val="35000"/>
                  </a:schemeClr>
                </a:solidFill>
                <a:round/>
              </a:ln>
              <a:effectLst/>
            </c:spPr>
          </c:errBars>
          <c:cat>
            <c:strRef>
              <c:f>Foglio1!$A$2:$A$3</c:f>
              <c:strCache>
                <c:ptCount val="2"/>
                <c:pt idx="0">
                  <c:v>Periodo 2</c:v>
                </c:pt>
                <c:pt idx="1">
                  <c:v>Totale</c:v>
                </c:pt>
              </c:strCache>
            </c:strRef>
          </c:cat>
          <c:val>
            <c:numRef>
              <c:f>Foglio1!$B$2:$B$3</c:f>
              <c:numCache>
                <c:formatCode>General</c:formatCode>
                <c:ptCount val="2"/>
                <c:pt idx="0">
                  <c:v>1.68</c:v>
                </c:pt>
                <c:pt idx="1">
                  <c:v>1.48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4D4-E945-B11F-7AEE6BF87B0E}"/>
            </c:ext>
          </c:extLst>
        </c:ser>
        <c:ser>
          <c:idx val="1"/>
          <c:order val="1"/>
          <c:tx>
            <c:strRef>
              <c:f>Foglio1!$C$1</c:f>
              <c:strCache>
                <c:ptCount val="1"/>
                <c:pt idx="0">
                  <c:v>Trattato</c:v>
                </c:pt>
              </c:strCache>
            </c:strRef>
          </c:tx>
          <c:spPr>
            <a:solidFill>
              <a:schemeClr val="accent4">
                <a:lumMod val="75000"/>
              </a:schemeClr>
            </a:solidFill>
            <a:ln>
              <a:noFill/>
            </a:ln>
            <a:effectLst/>
          </c:spPr>
          <c:invertIfNegative val="0"/>
          <c:errBars>
            <c:errBarType val="plus"/>
            <c:errValType val="fixedVal"/>
            <c:noEndCap val="0"/>
            <c:val val="0.01"/>
            <c:spPr>
              <a:noFill/>
              <a:ln w="9525" cap="flat" cmpd="sng" algn="ctr">
                <a:solidFill>
                  <a:schemeClr val="tx1">
                    <a:lumMod val="65000"/>
                    <a:lumOff val="35000"/>
                  </a:schemeClr>
                </a:solidFill>
                <a:round/>
              </a:ln>
              <a:effectLst/>
            </c:spPr>
          </c:errBars>
          <c:cat>
            <c:strRef>
              <c:f>Foglio1!$A$2:$A$3</c:f>
              <c:strCache>
                <c:ptCount val="2"/>
                <c:pt idx="0">
                  <c:v>Periodo 2</c:v>
                </c:pt>
                <c:pt idx="1">
                  <c:v>Totale</c:v>
                </c:pt>
              </c:strCache>
            </c:strRef>
          </c:cat>
          <c:val>
            <c:numRef>
              <c:f>Foglio1!$C$2:$C$3</c:f>
              <c:numCache>
                <c:formatCode>General</c:formatCode>
                <c:ptCount val="2"/>
                <c:pt idx="0">
                  <c:v>1.29</c:v>
                </c:pt>
                <c:pt idx="1">
                  <c:v>1.08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04D4-E945-B11F-7AEE6BF87B0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253849631"/>
        <c:axId val="1253851359"/>
      </c:barChart>
      <c:catAx>
        <c:axId val="1253849631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it-IT"/>
          </a:p>
        </c:txPr>
        <c:crossAx val="1253851359"/>
        <c:crosses val="autoZero"/>
        <c:auto val="1"/>
        <c:lblAlgn val="ctr"/>
        <c:lblOffset val="100"/>
        <c:noMultiLvlLbl val="0"/>
      </c:catAx>
      <c:valAx>
        <c:axId val="1253851359"/>
        <c:scaling>
          <c:orientation val="minMax"/>
          <c:max val="2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it-IT"/>
          </a:p>
        </c:txPr>
        <c:crossAx val="1253849631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it-IT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it-IT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it-IT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Foglio1!$B$1</c:f>
              <c:strCache>
                <c:ptCount val="1"/>
                <c:pt idx="0">
                  <c:v>Controllo</c:v>
                </c:pt>
              </c:strCache>
            </c:strRef>
          </c:tx>
          <c:spPr>
            <a:solidFill>
              <a:srgbClr val="00B050"/>
            </a:solidFill>
            <a:ln>
              <a:noFill/>
            </a:ln>
            <a:effectLst/>
          </c:spPr>
          <c:invertIfNegative val="0"/>
          <c:errBars>
            <c:errBarType val="plus"/>
            <c:errValType val="fixedVal"/>
            <c:noEndCap val="0"/>
            <c:val val="16.2"/>
            <c:spPr>
              <a:noFill/>
              <a:ln w="9525" cap="flat" cmpd="sng" algn="ctr">
                <a:solidFill>
                  <a:schemeClr val="tx1">
                    <a:lumMod val="65000"/>
                    <a:lumOff val="35000"/>
                  </a:schemeClr>
                </a:solidFill>
                <a:round/>
              </a:ln>
              <a:effectLst/>
            </c:spPr>
          </c:errBars>
          <c:cat>
            <c:strRef>
              <c:f>Foglio1!$A$2:$A$4</c:f>
              <c:strCache>
                <c:ptCount val="3"/>
                <c:pt idx="0">
                  <c:v>Periodo 1</c:v>
                </c:pt>
                <c:pt idx="1">
                  <c:v>Periodo 2</c:v>
                </c:pt>
                <c:pt idx="2">
                  <c:v>Totale</c:v>
                </c:pt>
              </c:strCache>
            </c:strRef>
          </c:cat>
          <c:val>
            <c:numRef>
              <c:f>Foglio1!$B$2:$B$4</c:f>
              <c:numCache>
                <c:formatCode>General</c:formatCode>
                <c:ptCount val="3"/>
                <c:pt idx="0">
                  <c:v>73.14</c:v>
                </c:pt>
                <c:pt idx="1">
                  <c:v>361.43</c:v>
                </c:pt>
                <c:pt idx="2">
                  <c:v>273.14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091-844C-B6BB-79FB72527DCB}"/>
            </c:ext>
          </c:extLst>
        </c:ser>
        <c:ser>
          <c:idx val="1"/>
          <c:order val="1"/>
          <c:tx>
            <c:strRef>
              <c:f>Foglio1!$C$1</c:f>
              <c:strCache>
                <c:ptCount val="1"/>
                <c:pt idx="0">
                  <c:v>Trattato</c:v>
                </c:pt>
              </c:strCache>
            </c:strRef>
          </c:tx>
          <c:spPr>
            <a:solidFill>
              <a:schemeClr val="accent4">
                <a:lumMod val="75000"/>
              </a:schemeClr>
            </a:solidFill>
            <a:ln>
              <a:noFill/>
            </a:ln>
            <a:effectLst/>
          </c:spPr>
          <c:invertIfNegative val="0"/>
          <c:errBars>
            <c:errBarType val="plus"/>
            <c:errValType val="fixedVal"/>
            <c:noEndCap val="0"/>
            <c:val val="16.239999999999998"/>
            <c:spPr>
              <a:noFill/>
              <a:ln w="9525" cap="flat" cmpd="sng" algn="ctr">
                <a:solidFill>
                  <a:schemeClr val="tx1">
                    <a:lumMod val="65000"/>
                    <a:lumOff val="35000"/>
                  </a:schemeClr>
                </a:solidFill>
                <a:round/>
              </a:ln>
              <a:effectLst/>
            </c:spPr>
          </c:errBars>
          <c:cat>
            <c:strRef>
              <c:f>Foglio1!$A$2:$A$4</c:f>
              <c:strCache>
                <c:ptCount val="3"/>
                <c:pt idx="0">
                  <c:v>Periodo 1</c:v>
                </c:pt>
                <c:pt idx="1">
                  <c:v>Periodo 2</c:v>
                </c:pt>
                <c:pt idx="2">
                  <c:v>Totale</c:v>
                </c:pt>
              </c:strCache>
            </c:strRef>
          </c:cat>
          <c:val>
            <c:numRef>
              <c:f>Foglio1!$C$2:$C$4</c:f>
              <c:numCache>
                <c:formatCode>General</c:formatCode>
                <c:ptCount val="3"/>
                <c:pt idx="0">
                  <c:v>50.58</c:v>
                </c:pt>
                <c:pt idx="1">
                  <c:v>453.85</c:v>
                </c:pt>
                <c:pt idx="2">
                  <c:v>258.72000000000003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4091-844C-B6BB-79FB72527DC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253849631"/>
        <c:axId val="1253851359"/>
      </c:barChart>
      <c:catAx>
        <c:axId val="1253849631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it-IT"/>
          </a:p>
        </c:txPr>
        <c:crossAx val="1253851359"/>
        <c:crosses val="autoZero"/>
        <c:auto val="1"/>
        <c:lblAlgn val="ctr"/>
        <c:lblOffset val="100"/>
        <c:noMultiLvlLbl val="0"/>
      </c:catAx>
      <c:valAx>
        <c:axId val="1253851359"/>
        <c:scaling>
          <c:orientation val="minMax"/>
          <c:max val="60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33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it-IT" dirty="0"/>
                  <a:t>g/die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33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it-IT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it-IT"/>
          </a:p>
        </c:txPr>
        <c:crossAx val="1253849631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it-IT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it-IT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25-05-24T18:25:36.217" idx="1">
    <p:pos x="10" y="10"/>
    <p:text>Mettici le date precise </p:text>
    <p:extLst>
      <p:ext uri="{C676402C-5697-4E1C-873F-D02D1690AC5C}">
        <p15:threadingInfo xmlns:p15="http://schemas.microsoft.com/office/powerpoint/2012/main" timeZoneBias="-120"/>
      </p:ext>
    </p:extLst>
  </p:cm>
  <p:cm authorId="1" dt="2025-05-24T18:26:44.668" idx="2">
    <p:pos x="146" y="146"/>
    <p:text>Belli i maialini di peso diverso… magari un pò troppa la differenza… </p:text>
    <p:extLst>
      <p:ext uri="{C676402C-5697-4E1C-873F-D02D1690AC5C}">
        <p15:threadingInfo xmlns:p15="http://schemas.microsoft.com/office/powerpoint/2012/main" timeZoneBias="-120"/>
      </p:ext>
    </p:extLst>
  </p:cm>
</p:cmLst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74B3256-32A4-7347-AD8D-0F9856BB160F}" type="datetimeFigureOut">
              <a:rPr lang="it-IT" smtClean="0"/>
              <a:t>26/05/25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7F94959-0EBD-EF46-8E55-1F0478D5E59D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3131681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dirty="0"/>
              <a:t>Utilizzo della farina di insetto nell’alimentazione del suino in post-svezzamento come fonte proteica alternativa (in sostituzione alla farina di soia dato che in termini proteici sono + o – equivalenti). Non possibile e quindi ci siamo concentrati su una parziale sostituzione della fonte proteica (infatti abbiamo sostituito la farina di pesce con la farina di </a:t>
            </a:r>
            <a:r>
              <a:rPr lang="it-IT" dirty="0" err="1"/>
              <a:t>hermetia</a:t>
            </a:r>
            <a:r>
              <a:rPr lang="it-IT" dirty="0"/>
              <a:t> -&gt; farina di pesce no chitina </a:t>
            </a:r>
            <a:r>
              <a:rPr lang="it-IT" dirty="0" err="1"/>
              <a:t>hermetia</a:t>
            </a:r>
            <a:r>
              <a:rPr lang="it-IT" dirty="0"/>
              <a:t> si). </a:t>
            </a:r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7F94959-0EBD-EF46-8E55-1F0478D5E59D}" type="slidenum">
              <a:rPr lang="it-IT" smtClean="0"/>
              <a:t>6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95168354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7F94959-0EBD-EF46-8E55-1F0478D5E59D}" type="slidenum">
              <a:rPr lang="it-IT" smtClean="0"/>
              <a:t>8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87953898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dirty="0" err="1"/>
              <a:t>Vfa</a:t>
            </a:r>
            <a:endParaRPr lang="it-IT" dirty="0"/>
          </a:p>
          <a:p>
            <a:r>
              <a:rPr lang="it-IT" dirty="0"/>
              <a:t>Nel 2 periodo + differenza tra i due gruppi che nel primo non c’è e soprattutto a vantaggio del trattato. Questo quadro ci fa pensare a una maggiore attività </a:t>
            </a:r>
            <a:r>
              <a:rPr lang="it-IT" dirty="0" err="1"/>
              <a:t>fermentantiva</a:t>
            </a:r>
            <a:r>
              <a:rPr lang="it-IT" dirty="0"/>
              <a:t> nel gruppo trattato rispetto al controllo,  imputabile probabilmente  alla presenza di chitina.</a:t>
            </a:r>
          </a:p>
          <a:p>
            <a:endParaRPr lang="it-IT" dirty="0"/>
          </a:p>
          <a:p>
            <a:r>
              <a:rPr lang="it-IT" dirty="0"/>
              <a:t>Dati che vanno confermati attraverso l’analisi del microbioma intestinale. </a:t>
            </a:r>
          </a:p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7F94959-0EBD-EF46-8E55-1F0478D5E59D}" type="slidenum">
              <a:rPr lang="it-IT" smtClean="0"/>
              <a:t>11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02037306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dirty="0"/>
              <a:t>Non si può usare nell’ingrasso perché nel disciplinare del prosciutto di parma è vietato. </a:t>
            </a:r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7F94959-0EBD-EF46-8E55-1F0478D5E59D}" type="slidenum">
              <a:rPr lang="it-IT" smtClean="0"/>
              <a:t>13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9037015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ADF6D056-A814-ED6C-EC25-38362B1535D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ottotitolo 2">
            <a:extLst>
              <a:ext uri="{FF2B5EF4-FFF2-40B4-BE49-F238E27FC236}">
                <a16:creationId xmlns:a16="http://schemas.microsoft.com/office/drawing/2014/main" id="{B76F696A-D607-785B-016A-22DF6BD1D35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it-IT"/>
              <a:t>Fare clic per modificare lo stile del sottotitolo dello schema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AE91ED4D-D3C8-764B-AB1A-9652D9CB7C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F80D3E-CFE4-544D-9FE5-B692AF607195}" type="datetimeFigureOut">
              <a:rPr lang="it-IT" smtClean="0"/>
              <a:t>26/05/25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C5EA2366-A3FB-E02A-20BE-2D7B537ECB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81174479-5C3D-15EA-DF7F-6C0B47E158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5F8A95-476D-0144-A83A-8EC1260751B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7617957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4DFCBF28-474A-6009-BB69-1BDFE1A6E5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verticale 2">
            <a:extLst>
              <a:ext uri="{FF2B5EF4-FFF2-40B4-BE49-F238E27FC236}">
                <a16:creationId xmlns:a16="http://schemas.microsoft.com/office/drawing/2014/main" id="{D39974DC-7FCF-CC38-0220-792F5D97AA3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B5451514-8FA1-331F-AB73-7C40D3D72C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F80D3E-CFE4-544D-9FE5-B692AF607195}" type="datetimeFigureOut">
              <a:rPr lang="it-IT" smtClean="0"/>
              <a:t>26/05/25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07C0A722-0BE4-293B-525A-88DDBF1129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EAE8606F-CC85-DD76-E890-270535916A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5F8A95-476D-0144-A83A-8EC1260751B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5287445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>
            <a:extLst>
              <a:ext uri="{FF2B5EF4-FFF2-40B4-BE49-F238E27FC236}">
                <a16:creationId xmlns:a16="http://schemas.microsoft.com/office/drawing/2014/main" id="{A4A06135-33B5-B5EF-2102-8961240EA8D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verticale 2">
            <a:extLst>
              <a:ext uri="{FF2B5EF4-FFF2-40B4-BE49-F238E27FC236}">
                <a16:creationId xmlns:a16="http://schemas.microsoft.com/office/drawing/2014/main" id="{D2FE1EAE-4428-7D33-F48C-F3E89422C88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B5796B64-E839-AC4E-9BE9-3B053E74E0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F80D3E-CFE4-544D-9FE5-B692AF607195}" type="datetimeFigureOut">
              <a:rPr lang="it-IT" smtClean="0"/>
              <a:t>26/05/25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83B13679-6A8D-1784-0EA7-940B4CFB0D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59997F6D-CFAB-C5A5-406B-3B46CBCA2B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5F8A95-476D-0144-A83A-8EC1260751B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4158456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7113047B-F860-A2DB-644C-86F021B244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0307F5CE-7CC0-D18B-4AB8-D3CD0680AC6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2B6EAE89-FF01-082B-2D90-669E8212D4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F80D3E-CFE4-544D-9FE5-B692AF607195}" type="datetimeFigureOut">
              <a:rPr lang="it-IT" smtClean="0"/>
              <a:t>26/05/25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FA83EA36-A678-5C94-6EE8-D8A7D82F3F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9BE829CB-111A-AB88-AAA5-E593139DD7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5F8A95-476D-0144-A83A-8EC1260751B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9614362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93AB8967-E76D-CEC5-674B-48DBE81ACB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2E817B7B-231F-5F20-42CC-8B6AE2DEFA4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B5F0AE99-2CC6-7670-4BE3-1A375FB2EC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F80D3E-CFE4-544D-9FE5-B692AF607195}" type="datetimeFigureOut">
              <a:rPr lang="it-IT" smtClean="0"/>
              <a:t>26/05/25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DEB7994F-2A5B-B937-BA63-258F1109BE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A64E4957-791C-191B-504D-6918FBFDC1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5F8A95-476D-0144-A83A-8EC1260751B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374736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C7F3862B-0AFD-9928-6F1D-9E4B65EE0F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34A583DA-ED74-6D82-AE5B-F20B15839D6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contenuto 3">
            <a:extLst>
              <a:ext uri="{FF2B5EF4-FFF2-40B4-BE49-F238E27FC236}">
                <a16:creationId xmlns:a16="http://schemas.microsoft.com/office/drawing/2014/main" id="{CC94F567-4934-C3F0-6F26-4C6B4F84DFF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FE9BBDA0-15F7-6D91-54BF-910A26541B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F80D3E-CFE4-544D-9FE5-B692AF607195}" type="datetimeFigureOut">
              <a:rPr lang="it-IT" smtClean="0"/>
              <a:t>26/05/25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DA14DDAD-C9A8-B73C-A19F-0A451ED850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5C5F1440-88DD-49AE-1BF0-8005E171BB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5F8A95-476D-0144-A83A-8EC1260751B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9984371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20C7B047-EDFC-87FF-8679-6BD085CB87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4429FA71-832C-5CB7-FE10-F3D955C2C72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Segnaposto contenuto 3">
            <a:extLst>
              <a:ext uri="{FF2B5EF4-FFF2-40B4-BE49-F238E27FC236}">
                <a16:creationId xmlns:a16="http://schemas.microsoft.com/office/drawing/2014/main" id="{C22C8505-8DA9-DDC9-18A5-F9AAB3E5D1C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testo 4">
            <a:extLst>
              <a:ext uri="{FF2B5EF4-FFF2-40B4-BE49-F238E27FC236}">
                <a16:creationId xmlns:a16="http://schemas.microsoft.com/office/drawing/2014/main" id="{576EA9D4-0873-E9A6-E5DD-46F2342C0B6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6" name="Segnaposto contenuto 5">
            <a:extLst>
              <a:ext uri="{FF2B5EF4-FFF2-40B4-BE49-F238E27FC236}">
                <a16:creationId xmlns:a16="http://schemas.microsoft.com/office/drawing/2014/main" id="{E04CB491-2415-0834-8752-203BC485EFC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7" name="Segnaposto data 6">
            <a:extLst>
              <a:ext uri="{FF2B5EF4-FFF2-40B4-BE49-F238E27FC236}">
                <a16:creationId xmlns:a16="http://schemas.microsoft.com/office/drawing/2014/main" id="{6441D5E1-7DC7-EABB-D8F7-E16F0481BB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F80D3E-CFE4-544D-9FE5-B692AF607195}" type="datetimeFigureOut">
              <a:rPr lang="it-IT" smtClean="0"/>
              <a:t>26/05/25</a:t>
            </a:fld>
            <a:endParaRPr lang="it-IT"/>
          </a:p>
        </p:txBody>
      </p:sp>
      <p:sp>
        <p:nvSpPr>
          <p:cNvPr id="8" name="Segnaposto piè di pagina 7">
            <a:extLst>
              <a:ext uri="{FF2B5EF4-FFF2-40B4-BE49-F238E27FC236}">
                <a16:creationId xmlns:a16="http://schemas.microsoft.com/office/drawing/2014/main" id="{547D2225-6E58-07C4-D34A-CFCDFE498E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numero diapositiva 8">
            <a:extLst>
              <a:ext uri="{FF2B5EF4-FFF2-40B4-BE49-F238E27FC236}">
                <a16:creationId xmlns:a16="http://schemas.microsoft.com/office/drawing/2014/main" id="{20F88063-8E98-FDCD-95BE-C9C0CEF5CF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5F8A95-476D-0144-A83A-8EC1260751B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8680880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E380BF39-CFF0-33DE-C30C-B8916B71C1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data 2">
            <a:extLst>
              <a:ext uri="{FF2B5EF4-FFF2-40B4-BE49-F238E27FC236}">
                <a16:creationId xmlns:a16="http://schemas.microsoft.com/office/drawing/2014/main" id="{55C2A3CD-D57E-D1D2-4CCE-C7B7F12CE2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F80D3E-CFE4-544D-9FE5-B692AF607195}" type="datetimeFigureOut">
              <a:rPr lang="it-IT" smtClean="0"/>
              <a:t>26/05/25</a:t>
            </a:fld>
            <a:endParaRPr lang="it-IT"/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FE12FA24-E1B3-241F-B91A-E645EE783D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500D39DC-E061-48F3-CE13-A1AE097B99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5F8A95-476D-0144-A83A-8EC1260751B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8858486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>
            <a:extLst>
              <a:ext uri="{FF2B5EF4-FFF2-40B4-BE49-F238E27FC236}">
                <a16:creationId xmlns:a16="http://schemas.microsoft.com/office/drawing/2014/main" id="{033B5B9F-7D27-D92C-4803-B04B3A9D12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F80D3E-CFE4-544D-9FE5-B692AF607195}" type="datetimeFigureOut">
              <a:rPr lang="it-IT" smtClean="0"/>
              <a:t>26/05/25</a:t>
            </a:fld>
            <a:endParaRPr lang="it-IT"/>
          </a:p>
        </p:txBody>
      </p:sp>
      <p:sp>
        <p:nvSpPr>
          <p:cNvPr id="3" name="Segnaposto piè di pagina 2">
            <a:extLst>
              <a:ext uri="{FF2B5EF4-FFF2-40B4-BE49-F238E27FC236}">
                <a16:creationId xmlns:a16="http://schemas.microsoft.com/office/drawing/2014/main" id="{BBE9D414-3B78-9322-19E5-8AE5BEF585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33B02F0C-F26D-7BFA-D8DB-1FDF9A8F93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5F8A95-476D-0144-A83A-8EC1260751B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2600223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3C7ACEFC-F79A-8C70-DD7E-101005D87B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FA10B7E6-6660-1419-1F5D-9C218DA37FF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598DA4AB-E57D-0601-1831-01E292198C3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07157EF6-0398-E61F-E88B-1B8A4A4CF9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F80D3E-CFE4-544D-9FE5-B692AF607195}" type="datetimeFigureOut">
              <a:rPr lang="it-IT" smtClean="0"/>
              <a:t>26/05/25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BA02761A-FE3B-46C0-F26D-FA0ECA1B01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BBEB2D8D-8701-619A-7111-74D74870CF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5F8A95-476D-0144-A83A-8EC1260751B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0402662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E318DB1E-D19F-3832-A636-69FBE5EA58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immagine 2">
            <a:extLst>
              <a:ext uri="{FF2B5EF4-FFF2-40B4-BE49-F238E27FC236}">
                <a16:creationId xmlns:a16="http://schemas.microsoft.com/office/drawing/2014/main" id="{C7552829-1237-3B56-40A0-1FFD1A35F74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A218C731-ED8C-C064-E8D9-DA22BAAC696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B9AAA9C8-CEA0-050A-277B-A6AC38A6FF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F80D3E-CFE4-544D-9FE5-B692AF607195}" type="datetimeFigureOut">
              <a:rPr lang="it-IT" smtClean="0"/>
              <a:t>26/05/25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133500AB-B923-AAA9-2332-F00EA5984F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0E60A9D1-5757-B60A-A9F5-87F3663590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5F8A95-476D-0144-A83A-8EC1260751B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0809148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>
            <a:extLst>
              <a:ext uri="{FF2B5EF4-FFF2-40B4-BE49-F238E27FC236}">
                <a16:creationId xmlns:a16="http://schemas.microsoft.com/office/drawing/2014/main" id="{36161A18-ECC6-F202-A904-E5F56F3268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045115DF-D79A-BE11-EF5C-8465A7AF85A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62F031EF-0EB9-0831-D38E-F07DFDC3097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EF80D3E-CFE4-544D-9FE5-B692AF607195}" type="datetimeFigureOut">
              <a:rPr lang="it-IT" smtClean="0"/>
              <a:t>26/05/25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CF06F9E2-C220-16B7-FB38-634D3251A1F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B395947C-4868-3002-5FAD-16E63665270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9C5F8A95-476D-0144-A83A-8EC1260751B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1655342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gi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comments" Target="../comments/commen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chart" Target="../charts/chart3.xml"/><Relationship Id="rId4" Type="http://schemas.openxmlformats.org/officeDocument/2006/relationships/chart" Target="../charts/char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E27939F4-4F7A-933A-835D-AC78B49D2D5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10448" y="2124498"/>
            <a:ext cx="11171104" cy="2211635"/>
          </a:xfrm>
        </p:spPr>
        <p:txBody>
          <a:bodyPr>
            <a:normAutofit fontScale="90000"/>
          </a:bodyPr>
          <a:lstStyle/>
          <a:p>
            <a:r>
              <a:rPr lang="it-IT" dirty="0">
                <a:solidFill>
                  <a:srgbClr val="000000"/>
                </a:solidFill>
                <a:latin typeface="Helvetica" pitchFamily="2" charset="0"/>
              </a:rPr>
              <a:t>U</a:t>
            </a:r>
            <a:r>
              <a:rPr lang="it-IT" b="0" i="0" u="none" strike="noStrike" dirty="0">
                <a:solidFill>
                  <a:srgbClr val="000000"/>
                </a:solidFill>
                <a:effectLst/>
                <a:latin typeface="Helvetica" pitchFamily="2" charset="0"/>
              </a:rPr>
              <a:t>tilizzo della farina di </a:t>
            </a:r>
            <a:r>
              <a:rPr lang="it-IT" b="0" i="1" u="none" strike="noStrike" dirty="0" err="1">
                <a:solidFill>
                  <a:srgbClr val="000000"/>
                </a:solidFill>
                <a:effectLst/>
                <a:latin typeface="Helvetica" pitchFamily="2" charset="0"/>
              </a:rPr>
              <a:t>Hermetia</a:t>
            </a:r>
            <a:r>
              <a:rPr lang="it-IT" b="0" i="0" u="none" strike="noStrike" dirty="0">
                <a:solidFill>
                  <a:srgbClr val="000000"/>
                </a:solidFill>
                <a:effectLst/>
                <a:latin typeface="Helvetica" pitchFamily="2" charset="0"/>
              </a:rPr>
              <a:t> </a:t>
            </a:r>
            <a:r>
              <a:rPr lang="it-IT" b="0" i="1" u="none" strike="noStrike" dirty="0" err="1">
                <a:solidFill>
                  <a:srgbClr val="000000"/>
                </a:solidFill>
                <a:effectLst/>
                <a:latin typeface="Helvetica" pitchFamily="2" charset="0"/>
              </a:rPr>
              <a:t>Illucens</a:t>
            </a:r>
            <a:r>
              <a:rPr lang="it-IT" b="0" i="0" u="none" strike="noStrike" dirty="0">
                <a:solidFill>
                  <a:srgbClr val="000000"/>
                </a:solidFill>
                <a:effectLst/>
                <a:latin typeface="Helvetica" pitchFamily="2" charset="0"/>
              </a:rPr>
              <a:t> nell’alimentazione del suino nella fase di post-svezzamento</a:t>
            </a:r>
            <a:endParaRPr lang="it-IT" dirty="0"/>
          </a:p>
        </p:txBody>
      </p:sp>
      <p:sp>
        <p:nvSpPr>
          <p:cNvPr id="3" name="Sottotitolo 2">
            <a:extLst>
              <a:ext uri="{FF2B5EF4-FFF2-40B4-BE49-F238E27FC236}">
                <a16:creationId xmlns:a16="http://schemas.microsoft.com/office/drawing/2014/main" id="{5CE6C43C-D802-ADD7-75BE-D21D61BB40F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62167" y="4486963"/>
            <a:ext cx="9144000" cy="420653"/>
          </a:xfrm>
        </p:spPr>
        <p:txBody>
          <a:bodyPr>
            <a:normAutofit lnSpcReduction="10000"/>
          </a:bodyPr>
          <a:lstStyle/>
          <a:p>
            <a:r>
              <a:rPr lang="it-IT" dirty="0"/>
              <a:t>Sara Tinagli</a:t>
            </a:r>
          </a:p>
        </p:txBody>
      </p:sp>
      <p:pic>
        <p:nvPicPr>
          <p:cNvPr id="5" name="Immagine 4" descr="Immagine che contiene Elementi grafici, logo, Carattere, cerchio&#10;&#10;Descrizione generata automaticamente">
            <a:extLst>
              <a:ext uri="{FF2B5EF4-FFF2-40B4-BE49-F238E27FC236}">
                <a16:creationId xmlns:a16="http://schemas.microsoft.com/office/drawing/2014/main" id="{74A680A4-6FD6-A534-B4CF-A2C3F485E20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90815" y="256238"/>
            <a:ext cx="1486704" cy="1486704"/>
          </a:xfrm>
          <a:prstGeom prst="rect">
            <a:avLst/>
          </a:prstGeom>
        </p:spPr>
      </p:pic>
      <p:pic>
        <p:nvPicPr>
          <p:cNvPr id="4" name="Immagine 3">
            <a:extLst>
              <a:ext uri="{FF2B5EF4-FFF2-40B4-BE49-F238E27FC236}">
                <a16:creationId xmlns:a16="http://schemas.microsoft.com/office/drawing/2014/main" id="{7A7FBDC5-022D-50CC-6D49-CB92AF1293E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34788" y="5058446"/>
            <a:ext cx="3197678" cy="1323177"/>
          </a:xfrm>
          <a:prstGeom prst="rect">
            <a:avLst/>
          </a:prstGeom>
        </p:spPr>
      </p:pic>
      <p:pic>
        <p:nvPicPr>
          <p:cNvPr id="7" name="Immagine 6">
            <a:extLst>
              <a:ext uri="{FF2B5EF4-FFF2-40B4-BE49-F238E27FC236}">
                <a16:creationId xmlns:a16="http://schemas.microsoft.com/office/drawing/2014/main" id="{EDC7A43B-CDF0-9A05-8ACE-10E1D619C25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27758" y="4676889"/>
            <a:ext cx="1828800" cy="1866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08758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 descr="Immagine che contiene Elementi grafici, logo, Carattere, cerchio&#10;&#10;Descrizione generata automaticamente">
            <a:extLst>
              <a:ext uri="{FF2B5EF4-FFF2-40B4-BE49-F238E27FC236}">
                <a16:creationId xmlns:a16="http://schemas.microsoft.com/office/drawing/2014/main" id="{C550A492-BBD6-A1DC-578B-209E0059EB9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558" y="181815"/>
            <a:ext cx="1211370" cy="1211370"/>
          </a:xfrm>
          <a:prstGeom prst="rect">
            <a:avLst/>
          </a:prstGeom>
        </p:spPr>
      </p:pic>
      <p:sp>
        <p:nvSpPr>
          <p:cNvPr id="3" name="Titolo 1">
            <a:extLst>
              <a:ext uri="{FF2B5EF4-FFF2-40B4-BE49-F238E27FC236}">
                <a16:creationId xmlns:a16="http://schemas.microsoft.com/office/drawing/2014/main" id="{BF73F68A-475F-9212-82AE-247D7CDBA101}"/>
              </a:ext>
            </a:extLst>
          </p:cNvPr>
          <p:cNvSpPr txBox="1">
            <a:spLocks/>
          </p:cNvSpPr>
          <p:nvPr/>
        </p:nvSpPr>
        <p:spPr>
          <a:xfrm>
            <a:off x="1462928" y="519745"/>
            <a:ext cx="5134642" cy="132556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dirty="0"/>
              <a:t>Risultati</a:t>
            </a:r>
          </a:p>
        </p:txBody>
      </p:sp>
      <p:grpSp>
        <p:nvGrpSpPr>
          <p:cNvPr id="4" name="Gruppo 3">
            <a:extLst>
              <a:ext uri="{FF2B5EF4-FFF2-40B4-BE49-F238E27FC236}">
                <a16:creationId xmlns:a16="http://schemas.microsoft.com/office/drawing/2014/main" id="{34C0B127-21B7-A578-1EE4-83B5B8179CDA}"/>
              </a:ext>
            </a:extLst>
          </p:cNvPr>
          <p:cNvGrpSpPr/>
          <p:nvPr/>
        </p:nvGrpSpPr>
        <p:grpSpPr>
          <a:xfrm>
            <a:off x="0" y="1850460"/>
            <a:ext cx="6093822" cy="4155017"/>
            <a:chOff x="0" y="1850460"/>
            <a:chExt cx="6093822" cy="4155017"/>
          </a:xfrm>
        </p:grpSpPr>
        <p:pic>
          <p:nvPicPr>
            <p:cNvPr id="7" name="Immagine 6">
              <a:extLst>
                <a:ext uri="{FF2B5EF4-FFF2-40B4-BE49-F238E27FC236}">
                  <a16:creationId xmlns:a16="http://schemas.microsoft.com/office/drawing/2014/main" id="{3BCFFF64-DF7C-BD72-7F76-480AE5EE864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51558" y="1850460"/>
              <a:ext cx="5518073" cy="3157079"/>
            </a:xfrm>
            <a:prstGeom prst="rect">
              <a:avLst/>
            </a:prstGeom>
          </p:spPr>
        </p:pic>
        <p:sp>
          <p:nvSpPr>
            <p:cNvPr id="9" name="CasellaDiTesto 8">
              <a:extLst>
                <a:ext uri="{FF2B5EF4-FFF2-40B4-BE49-F238E27FC236}">
                  <a16:creationId xmlns:a16="http://schemas.microsoft.com/office/drawing/2014/main" id="{3FFE4F71-29CB-3431-91FA-251ED77C7821}"/>
                </a:ext>
              </a:extLst>
            </p:cNvPr>
            <p:cNvSpPr txBox="1"/>
            <p:nvPr/>
          </p:nvSpPr>
          <p:spPr>
            <a:xfrm>
              <a:off x="0" y="5359146"/>
              <a:ext cx="6093822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it-IT" dirty="0"/>
                <a:t>Chitina: Polisaccaride contenente </a:t>
              </a:r>
              <a:r>
                <a:rPr lang="it-IT" dirty="0" err="1"/>
                <a:t>N-acitilammina</a:t>
              </a:r>
              <a:r>
                <a:rPr lang="it-IT" dirty="0"/>
                <a:t> (quindi </a:t>
              </a:r>
              <a:r>
                <a:rPr lang="it-IT"/>
                <a:t>azoto); </a:t>
              </a:r>
              <a:r>
                <a:rPr lang="it-IT" dirty="0"/>
                <a:t>«assomiglia» alla cellulosa </a:t>
              </a:r>
            </a:p>
          </p:txBody>
        </p:sp>
      </p:grpSp>
      <p:grpSp>
        <p:nvGrpSpPr>
          <p:cNvPr id="10" name="Gruppo 9">
            <a:extLst>
              <a:ext uri="{FF2B5EF4-FFF2-40B4-BE49-F238E27FC236}">
                <a16:creationId xmlns:a16="http://schemas.microsoft.com/office/drawing/2014/main" id="{170C8EB5-7E2F-80C8-2850-4BE92B0802BD}"/>
              </a:ext>
            </a:extLst>
          </p:cNvPr>
          <p:cNvGrpSpPr/>
          <p:nvPr/>
        </p:nvGrpSpPr>
        <p:grpSpPr>
          <a:xfrm>
            <a:off x="6422371" y="1393185"/>
            <a:ext cx="4740001" cy="3324890"/>
            <a:chOff x="6422371" y="1393185"/>
            <a:chExt cx="4740001" cy="3324890"/>
          </a:xfrm>
        </p:grpSpPr>
        <p:grpSp>
          <p:nvGrpSpPr>
            <p:cNvPr id="13" name="Gruppo 12">
              <a:extLst>
                <a:ext uri="{FF2B5EF4-FFF2-40B4-BE49-F238E27FC236}">
                  <a16:creationId xmlns:a16="http://schemas.microsoft.com/office/drawing/2014/main" id="{E9F96F6E-3729-D6F0-9022-87D5691F8D0F}"/>
                </a:ext>
              </a:extLst>
            </p:cNvPr>
            <p:cNvGrpSpPr/>
            <p:nvPr/>
          </p:nvGrpSpPr>
          <p:grpSpPr>
            <a:xfrm>
              <a:off x="6422371" y="2552793"/>
              <a:ext cx="4740001" cy="2165282"/>
              <a:chOff x="6422371" y="2552793"/>
              <a:chExt cx="4740001" cy="2165282"/>
            </a:xfrm>
          </p:grpSpPr>
          <p:sp>
            <p:nvSpPr>
              <p:cNvPr id="12" name="CasellaDiTesto 11">
                <a:extLst>
                  <a:ext uri="{FF2B5EF4-FFF2-40B4-BE49-F238E27FC236}">
                    <a16:creationId xmlns:a16="http://schemas.microsoft.com/office/drawing/2014/main" id="{7B4772AE-EADB-A640-DAAE-3414FA1313F3}"/>
                  </a:ext>
                </a:extLst>
              </p:cNvPr>
              <p:cNvSpPr txBox="1"/>
              <p:nvPr/>
            </p:nvSpPr>
            <p:spPr>
              <a:xfrm>
                <a:off x="7914560" y="2552793"/>
                <a:ext cx="3247812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it-IT" sz="2800" dirty="0"/>
                  <a:t>Effetto PREBIOTICO</a:t>
                </a:r>
              </a:p>
            </p:txBody>
          </p:sp>
          <p:sp>
            <p:nvSpPr>
              <p:cNvPr id="5" name="Freccia destra rientrata 4">
                <a:extLst>
                  <a:ext uri="{FF2B5EF4-FFF2-40B4-BE49-F238E27FC236}">
                    <a16:creationId xmlns:a16="http://schemas.microsoft.com/office/drawing/2014/main" id="{4DCD47EF-A26F-272E-41CB-D1E0FE9EBE0F}"/>
                  </a:ext>
                </a:extLst>
              </p:cNvPr>
              <p:cNvSpPr/>
              <p:nvPr/>
            </p:nvSpPr>
            <p:spPr>
              <a:xfrm>
                <a:off x="6422371" y="3264108"/>
                <a:ext cx="1139252" cy="329784"/>
              </a:xfrm>
              <a:prstGeom prst="notchedRightArrow">
                <a:avLst/>
              </a:prstGeom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/>
              </a:p>
            </p:txBody>
          </p:sp>
          <p:pic>
            <p:nvPicPr>
              <p:cNvPr id="8" name="Immagine 7">
                <a:extLst>
                  <a:ext uri="{FF2B5EF4-FFF2-40B4-BE49-F238E27FC236}">
                    <a16:creationId xmlns:a16="http://schemas.microsoft.com/office/drawing/2014/main" id="{927312EA-20EC-1AAA-CAA7-3D5455E089E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7914559" y="3246323"/>
                <a:ext cx="3247813" cy="1471752"/>
              </a:xfrm>
              <a:prstGeom prst="rect">
                <a:avLst/>
              </a:prstGeom>
            </p:spPr>
          </p:pic>
        </p:grpSp>
        <p:pic>
          <p:nvPicPr>
            <p:cNvPr id="6" name="Immagine 5">
              <a:extLst>
                <a:ext uri="{FF2B5EF4-FFF2-40B4-BE49-F238E27FC236}">
                  <a16:creationId xmlns:a16="http://schemas.microsoft.com/office/drawing/2014/main" id="{C0C0A1F2-A0F9-0703-3421-2BA4BFF1007B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7187664" y="1393185"/>
              <a:ext cx="1242552" cy="120032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2461484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 descr="Immagine che contiene Elementi grafici, logo, Carattere, cerchio&#10;&#10;Descrizione generata automaticamente">
            <a:extLst>
              <a:ext uri="{FF2B5EF4-FFF2-40B4-BE49-F238E27FC236}">
                <a16:creationId xmlns:a16="http://schemas.microsoft.com/office/drawing/2014/main" id="{1835F408-5DEF-EC09-E86A-B9ACA65BD9C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1558" y="181815"/>
            <a:ext cx="1211370" cy="1211370"/>
          </a:xfrm>
          <a:prstGeom prst="rect">
            <a:avLst/>
          </a:prstGeom>
        </p:spPr>
      </p:pic>
      <p:sp>
        <p:nvSpPr>
          <p:cNvPr id="3" name="Titolo 1">
            <a:extLst>
              <a:ext uri="{FF2B5EF4-FFF2-40B4-BE49-F238E27FC236}">
                <a16:creationId xmlns:a16="http://schemas.microsoft.com/office/drawing/2014/main" id="{A054D9EC-7519-1819-E465-9F676CDDFACE}"/>
              </a:ext>
            </a:extLst>
          </p:cNvPr>
          <p:cNvSpPr txBox="1">
            <a:spLocks/>
          </p:cNvSpPr>
          <p:nvPr/>
        </p:nvSpPr>
        <p:spPr>
          <a:xfrm>
            <a:off x="1462928" y="519745"/>
            <a:ext cx="5134642" cy="132556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dirty="0"/>
              <a:t>Risultati</a:t>
            </a:r>
          </a:p>
        </p:txBody>
      </p:sp>
      <p:graphicFrame>
        <p:nvGraphicFramePr>
          <p:cNvPr id="6" name="Tabella 5">
            <a:extLst>
              <a:ext uri="{FF2B5EF4-FFF2-40B4-BE49-F238E27FC236}">
                <a16:creationId xmlns:a16="http://schemas.microsoft.com/office/drawing/2014/main" id="{98C74092-65F3-043D-49CE-8D7158455BC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26792898"/>
              </p:ext>
            </p:extLst>
          </p:nvPr>
        </p:nvGraphicFramePr>
        <p:xfrm>
          <a:off x="574654" y="2242358"/>
          <a:ext cx="5309236" cy="3708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65643">
                  <a:extLst>
                    <a:ext uri="{9D8B030D-6E8A-4147-A177-3AD203B41FA5}">
                      <a16:colId xmlns:a16="http://schemas.microsoft.com/office/drawing/2014/main" val="350857309"/>
                    </a:ext>
                  </a:extLst>
                </a:gridCol>
                <a:gridCol w="812800">
                  <a:extLst>
                    <a:ext uri="{9D8B030D-6E8A-4147-A177-3AD203B41FA5}">
                      <a16:colId xmlns:a16="http://schemas.microsoft.com/office/drawing/2014/main" val="478580177"/>
                    </a:ext>
                  </a:extLst>
                </a:gridCol>
                <a:gridCol w="812800">
                  <a:extLst>
                    <a:ext uri="{9D8B030D-6E8A-4147-A177-3AD203B41FA5}">
                      <a16:colId xmlns:a16="http://schemas.microsoft.com/office/drawing/2014/main" val="1521592959"/>
                    </a:ext>
                  </a:extLst>
                </a:gridCol>
                <a:gridCol w="812800">
                  <a:extLst>
                    <a:ext uri="{9D8B030D-6E8A-4147-A177-3AD203B41FA5}">
                      <a16:colId xmlns:a16="http://schemas.microsoft.com/office/drawing/2014/main" val="3412453202"/>
                    </a:ext>
                  </a:extLst>
                </a:gridCol>
                <a:gridCol w="905193">
                  <a:extLst>
                    <a:ext uri="{9D8B030D-6E8A-4147-A177-3AD203B41FA5}">
                      <a16:colId xmlns:a16="http://schemas.microsoft.com/office/drawing/2014/main" val="1493088593"/>
                    </a:ext>
                  </a:extLst>
                </a:gridCol>
              </a:tblGrid>
              <a:tr h="370840">
                <a:tc gridSpan="5">
                  <a:txBody>
                    <a:bodyPr/>
                    <a:lstStyle/>
                    <a:p>
                      <a:pPr algn="ctr"/>
                      <a:r>
                        <a:rPr lang="it-IT" dirty="0"/>
                        <a:t>% VFA periodo 1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7211733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b="1" dirty="0"/>
                        <a:t>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b="1" dirty="0"/>
                        <a:t>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b="1" dirty="0"/>
                        <a:t>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b="1" dirty="0" err="1"/>
                        <a:t>P</a:t>
                      </a:r>
                      <a:endParaRPr lang="it-IT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9983213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it-IT" dirty="0"/>
                        <a:t>Acido acetico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dirty="0"/>
                        <a:t>35.97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dirty="0"/>
                        <a:t>38.83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dirty="0"/>
                        <a:t>2.2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dirty="0"/>
                        <a:t>0.4052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67631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it-IT" dirty="0"/>
                        <a:t>Acido propionico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dirty="0"/>
                        <a:t>18.17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dirty="0"/>
                        <a:t>16.92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dirty="0"/>
                        <a:t>1.1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dirty="0"/>
                        <a:t>0.4618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4305497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it-IT" dirty="0"/>
                        <a:t>Acido </a:t>
                      </a:r>
                      <a:r>
                        <a:rPr lang="it-IT" dirty="0" err="1"/>
                        <a:t>isobutirrico</a:t>
                      </a:r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dirty="0"/>
                        <a:t>2.43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dirty="0"/>
                        <a:t>6.26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dirty="0"/>
                        <a:t>1.3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dirty="0"/>
                        <a:t>0.0699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152259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it-IT" dirty="0"/>
                        <a:t>Acido butirrico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dirty="0"/>
                        <a:t>13.71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dirty="0"/>
                        <a:t>6.78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dirty="0"/>
                        <a:t>1.4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dirty="0"/>
                        <a:t>1.0027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0168546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it-IT" dirty="0"/>
                        <a:t>Acido Isovalerico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dirty="0"/>
                        <a:t>10.68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dirty="0"/>
                        <a:t>10.85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dirty="0"/>
                        <a:t>2.8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dirty="0"/>
                        <a:t>0.9698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533197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it-IT" dirty="0"/>
                        <a:t>Acido </a:t>
                      </a:r>
                      <a:r>
                        <a:rPr lang="it-IT" dirty="0" err="1"/>
                        <a:t>Valerico</a:t>
                      </a:r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dirty="0"/>
                        <a:t>1.97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dirty="0"/>
                        <a:t>3.24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dirty="0"/>
                        <a:t>0.6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dirty="0"/>
                        <a:t>0.1749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3603841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it-IT" dirty="0"/>
                        <a:t>Acido lattico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dirty="0"/>
                        <a:t>17.1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dirty="0"/>
                        <a:t>17.1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dirty="0"/>
                        <a:t>3.0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dirty="0"/>
                        <a:t>0.9939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50153059"/>
                  </a:ext>
                </a:extLst>
              </a:tr>
              <a:tr h="370840">
                <a:tc gridSpan="5">
                  <a:txBody>
                    <a:bodyPr/>
                    <a:lstStyle/>
                    <a:p>
                      <a:pPr algn="ctr"/>
                      <a:endParaRPr lang="it-IT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6058650"/>
                  </a:ext>
                </a:extLst>
              </a:tr>
            </a:tbl>
          </a:graphicData>
        </a:graphic>
      </p:graphicFrame>
      <p:graphicFrame>
        <p:nvGraphicFramePr>
          <p:cNvPr id="7" name="Tabella 6">
            <a:extLst>
              <a:ext uri="{FF2B5EF4-FFF2-40B4-BE49-F238E27FC236}">
                <a16:creationId xmlns:a16="http://schemas.microsoft.com/office/drawing/2014/main" id="{A3827A66-B124-7B85-AC19-FA1B170FCB0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77171683"/>
              </p:ext>
            </p:extLst>
          </p:nvPr>
        </p:nvGraphicFramePr>
        <p:xfrm>
          <a:off x="6096000" y="2242358"/>
          <a:ext cx="5431473" cy="3708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65643">
                  <a:extLst>
                    <a:ext uri="{9D8B030D-6E8A-4147-A177-3AD203B41FA5}">
                      <a16:colId xmlns:a16="http://schemas.microsoft.com/office/drawing/2014/main" val="350857309"/>
                    </a:ext>
                  </a:extLst>
                </a:gridCol>
                <a:gridCol w="812800">
                  <a:extLst>
                    <a:ext uri="{9D8B030D-6E8A-4147-A177-3AD203B41FA5}">
                      <a16:colId xmlns:a16="http://schemas.microsoft.com/office/drawing/2014/main" val="478580177"/>
                    </a:ext>
                  </a:extLst>
                </a:gridCol>
                <a:gridCol w="812800">
                  <a:extLst>
                    <a:ext uri="{9D8B030D-6E8A-4147-A177-3AD203B41FA5}">
                      <a16:colId xmlns:a16="http://schemas.microsoft.com/office/drawing/2014/main" val="1521592959"/>
                    </a:ext>
                  </a:extLst>
                </a:gridCol>
                <a:gridCol w="812800">
                  <a:extLst>
                    <a:ext uri="{9D8B030D-6E8A-4147-A177-3AD203B41FA5}">
                      <a16:colId xmlns:a16="http://schemas.microsoft.com/office/drawing/2014/main" val="3412453202"/>
                    </a:ext>
                  </a:extLst>
                </a:gridCol>
                <a:gridCol w="1027430">
                  <a:extLst>
                    <a:ext uri="{9D8B030D-6E8A-4147-A177-3AD203B41FA5}">
                      <a16:colId xmlns:a16="http://schemas.microsoft.com/office/drawing/2014/main" val="1493088593"/>
                    </a:ext>
                  </a:extLst>
                </a:gridCol>
              </a:tblGrid>
              <a:tr h="370840">
                <a:tc gridSpan="5">
                  <a:txBody>
                    <a:bodyPr/>
                    <a:lstStyle/>
                    <a:p>
                      <a:pPr algn="ctr"/>
                      <a:r>
                        <a:rPr lang="it-IT" dirty="0"/>
                        <a:t>% VFA periodo 2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7211733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b="1" dirty="0"/>
                        <a:t>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b="1" dirty="0"/>
                        <a:t>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b="1" dirty="0"/>
                        <a:t>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b="1" dirty="0" err="1"/>
                        <a:t>P</a:t>
                      </a:r>
                      <a:endParaRPr lang="it-IT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9983213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it-IT" dirty="0"/>
                        <a:t>Acido acetico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dirty="0"/>
                        <a:t>25.10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dirty="0"/>
                        <a:t>29.42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dirty="0"/>
                        <a:t>1.5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dirty="0"/>
                        <a:t>0.0478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67631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it-IT" dirty="0"/>
                        <a:t>Acido propionico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dirty="0"/>
                        <a:t>6.61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dirty="0"/>
                        <a:t>9.35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dirty="0"/>
                        <a:t>0.8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dirty="0"/>
                        <a:t>0.0286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4305497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it-IT" dirty="0"/>
                        <a:t>Acido </a:t>
                      </a:r>
                      <a:r>
                        <a:rPr lang="it-IT" dirty="0" err="1"/>
                        <a:t>isobutirrico</a:t>
                      </a:r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dirty="0"/>
                        <a:t>34.33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dirty="0"/>
                        <a:t>10.43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dirty="0"/>
                        <a:t>3.6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dirty="0"/>
                        <a:t>&lt;0.0001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152259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it-IT" dirty="0"/>
                        <a:t>Acido butirrico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dirty="0"/>
                        <a:t>10.71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dirty="0"/>
                        <a:t>13.58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dirty="0"/>
                        <a:t>1.2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dirty="0"/>
                        <a:t>0.1012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0168546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it-IT" dirty="0"/>
                        <a:t>Acido Isovalerico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dirty="0"/>
                        <a:t>3.78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dirty="0"/>
                        <a:t>7.04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dirty="0"/>
                        <a:t>1.9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dirty="0"/>
                        <a:t>0.2435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533197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it-IT" dirty="0"/>
                        <a:t>Acido </a:t>
                      </a:r>
                      <a:r>
                        <a:rPr lang="it-IT" dirty="0" err="1"/>
                        <a:t>Valerico</a:t>
                      </a:r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dirty="0"/>
                        <a:t>4.09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dirty="0"/>
                        <a:t>8.77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dirty="0"/>
                        <a:t>0.7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dirty="0"/>
                        <a:t>&lt;0.0001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3603841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it-IT" dirty="0"/>
                        <a:t>Acido lattico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dirty="0"/>
                        <a:t>14.84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dirty="0"/>
                        <a:t>21.60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dirty="0"/>
                        <a:t>1.5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dirty="0"/>
                        <a:t>0.0026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50153059"/>
                  </a:ext>
                </a:extLst>
              </a:tr>
              <a:tr h="370840">
                <a:tc gridSpan="5">
                  <a:txBody>
                    <a:bodyPr/>
                    <a:lstStyle/>
                    <a:p>
                      <a:pPr algn="ctr"/>
                      <a:endParaRPr lang="it-IT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6058650"/>
                  </a:ext>
                </a:extLst>
              </a:tr>
            </a:tbl>
          </a:graphicData>
        </a:graphic>
      </p:graphicFrame>
      <p:sp>
        <p:nvSpPr>
          <p:cNvPr id="4" name="Rettangolo con angoli arrotondati 3">
            <a:extLst>
              <a:ext uri="{FF2B5EF4-FFF2-40B4-BE49-F238E27FC236}">
                <a16:creationId xmlns:a16="http://schemas.microsoft.com/office/drawing/2014/main" id="{131F7E9E-7AE2-F654-992B-073B3A636D2C}"/>
              </a:ext>
            </a:extLst>
          </p:cNvPr>
          <p:cNvSpPr/>
          <p:nvPr/>
        </p:nvSpPr>
        <p:spPr>
          <a:xfrm>
            <a:off x="6096000" y="3016469"/>
            <a:ext cx="5431473" cy="693683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2034726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 descr="Immagine che contiene Elementi grafici, logo, Carattere, cerchio&#10;&#10;Descrizione generata automaticamente">
            <a:extLst>
              <a:ext uri="{FF2B5EF4-FFF2-40B4-BE49-F238E27FC236}">
                <a16:creationId xmlns:a16="http://schemas.microsoft.com/office/drawing/2014/main" id="{633A72C4-88B8-3430-6C8A-A853FE7FAA8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558" y="181815"/>
            <a:ext cx="1211370" cy="1211370"/>
          </a:xfrm>
          <a:prstGeom prst="rect">
            <a:avLst/>
          </a:prstGeom>
        </p:spPr>
      </p:pic>
      <p:sp>
        <p:nvSpPr>
          <p:cNvPr id="3" name="Titolo 1">
            <a:extLst>
              <a:ext uri="{FF2B5EF4-FFF2-40B4-BE49-F238E27FC236}">
                <a16:creationId xmlns:a16="http://schemas.microsoft.com/office/drawing/2014/main" id="{2DAD7910-D8CE-187D-F0A4-755C6C8E99E1}"/>
              </a:ext>
            </a:extLst>
          </p:cNvPr>
          <p:cNvSpPr txBox="1">
            <a:spLocks/>
          </p:cNvSpPr>
          <p:nvPr/>
        </p:nvSpPr>
        <p:spPr>
          <a:xfrm>
            <a:off x="1462928" y="519745"/>
            <a:ext cx="5134642" cy="132556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dirty="0"/>
              <a:t>On </a:t>
            </a:r>
            <a:r>
              <a:rPr lang="it-IT" dirty="0" err="1"/>
              <a:t>going</a:t>
            </a:r>
            <a:r>
              <a:rPr lang="it-IT" dirty="0"/>
              <a:t>…</a:t>
            </a:r>
          </a:p>
        </p:txBody>
      </p:sp>
      <p:pic>
        <p:nvPicPr>
          <p:cNvPr id="6" name="Immagine 5">
            <a:extLst>
              <a:ext uri="{FF2B5EF4-FFF2-40B4-BE49-F238E27FC236}">
                <a16:creationId xmlns:a16="http://schemas.microsoft.com/office/drawing/2014/main" id="{410A5576-61F9-70A6-4D0E-675ED8C83DB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94919" y="3747740"/>
            <a:ext cx="2404534" cy="2438047"/>
          </a:xfrm>
          <a:prstGeom prst="rect">
            <a:avLst/>
          </a:prstGeom>
        </p:spPr>
      </p:pic>
      <p:grpSp>
        <p:nvGrpSpPr>
          <p:cNvPr id="14" name="Gruppo 13">
            <a:extLst>
              <a:ext uri="{FF2B5EF4-FFF2-40B4-BE49-F238E27FC236}">
                <a16:creationId xmlns:a16="http://schemas.microsoft.com/office/drawing/2014/main" id="{7BF7A08A-718E-E67A-E9E4-CD39A8BC3CEB}"/>
              </a:ext>
            </a:extLst>
          </p:cNvPr>
          <p:cNvGrpSpPr/>
          <p:nvPr/>
        </p:nvGrpSpPr>
        <p:grpSpPr>
          <a:xfrm flipH="1">
            <a:off x="88894" y="2183238"/>
            <a:ext cx="8021899" cy="4550646"/>
            <a:chOff x="4137285" y="2183238"/>
            <a:chExt cx="8021899" cy="4550646"/>
          </a:xfrm>
        </p:grpSpPr>
        <p:pic>
          <p:nvPicPr>
            <p:cNvPr id="12" name="Immagine 11">
              <a:extLst>
                <a:ext uri="{FF2B5EF4-FFF2-40B4-BE49-F238E27FC236}">
                  <a16:creationId xmlns:a16="http://schemas.microsoft.com/office/drawing/2014/main" id="{C595BA0A-EB93-C274-EB19-1CF48AC568F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alphaModFix amt="35000"/>
            </a:blip>
            <a:stretch>
              <a:fillRect/>
            </a:stretch>
          </p:blipFill>
          <p:spPr>
            <a:xfrm>
              <a:off x="4352206" y="2183238"/>
              <a:ext cx="7806978" cy="4550646"/>
            </a:xfrm>
            <a:prstGeom prst="rect">
              <a:avLst/>
            </a:prstGeom>
          </p:spPr>
        </p:pic>
        <p:sp>
          <p:nvSpPr>
            <p:cNvPr id="13" name="Rettangolo 12">
              <a:extLst>
                <a:ext uri="{FF2B5EF4-FFF2-40B4-BE49-F238E27FC236}">
                  <a16:creationId xmlns:a16="http://schemas.microsoft.com/office/drawing/2014/main" id="{A1CE70D2-A02C-EEE1-2147-05D648C8D6CC}"/>
                </a:ext>
              </a:extLst>
            </p:cNvPr>
            <p:cNvSpPr/>
            <p:nvPr/>
          </p:nvSpPr>
          <p:spPr>
            <a:xfrm>
              <a:off x="4137285" y="6065745"/>
              <a:ext cx="614597" cy="66813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</p:grpSp>
      <p:sp>
        <p:nvSpPr>
          <p:cNvPr id="5" name="CasellaDiTesto 4">
            <a:extLst>
              <a:ext uri="{FF2B5EF4-FFF2-40B4-BE49-F238E27FC236}">
                <a16:creationId xmlns:a16="http://schemas.microsoft.com/office/drawing/2014/main" id="{38ABEDA7-0EF7-1F5E-5B20-B1CD90368570}"/>
              </a:ext>
            </a:extLst>
          </p:cNvPr>
          <p:cNvSpPr txBox="1"/>
          <p:nvPr/>
        </p:nvSpPr>
        <p:spPr>
          <a:xfrm>
            <a:off x="857242" y="1845308"/>
            <a:ext cx="4314365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800" dirty="0"/>
              <a:t>Analisi del microbioma</a:t>
            </a:r>
          </a:p>
          <a:p>
            <a:endParaRPr lang="it-IT" sz="2800" dirty="0"/>
          </a:p>
          <a:p>
            <a:r>
              <a:rPr lang="it-IT" sz="2800" dirty="0"/>
              <a:t>Analisi sul sangue</a:t>
            </a:r>
          </a:p>
          <a:p>
            <a:endParaRPr lang="it-IT" sz="2800" dirty="0"/>
          </a:p>
        </p:txBody>
      </p:sp>
      <p:grpSp>
        <p:nvGrpSpPr>
          <p:cNvPr id="10" name="Gruppo 9">
            <a:extLst>
              <a:ext uri="{FF2B5EF4-FFF2-40B4-BE49-F238E27FC236}">
                <a16:creationId xmlns:a16="http://schemas.microsoft.com/office/drawing/2014/main" id="{7E79406B-31C2-B6E5-DEE5-E97D436AB71F}"/>
              </a:ext>
            </a:extLst>
          </p:cNvPr>
          <p:cNvGrpSpPr/>
          <p:nvPr/>
        </p:nvGrpSpPr>
        <p:grpSpPr>
          <a:xfrm>
            <a:off x="6597570" y="672213"/>
            <a:ext cx="2903093" cy="2346190"/>
            <a:chOff x="8324540" y="3844748"/>
            <a:chExt cx="2903093" cy="2346190"/>
          </a:xfrm>
        </p:grpSpPr>
        <p:pic>
          <p:nvPicPr>
            <p:cNvPr id="8" name="Immagine 7">
              <a:extLst>
                <a:ext uri="{FF2B5EF4-FFF2-40B4-BE49-F238E27FC236}">
                  <a16:creationId xmlns:a16="http://schemas.microsoft.com/office/drawing/2014/main" id="{F70A3E3F-CEAD-51CF-4C14-BAF96B9AC0E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8447894" y="3844748"/>
              <a:ext cx="2779739" cy="2272487"/>
            </a:xfrm>
            <a:prstGeom prst="rect">
              <a:avLst/>
            </a:prstGeom>
          </p:spPr>
        </p:pic>
        <p:sp>
          <p:nvSpPr>
            <p:cNvPr id="9" name="Rettangolo 8">
              <a:extLst>
                <a:ext uri="{FF2B5EF4-FFF2-40B4-BE49-F238E27FC236}">
                  <a16:creationId xmlns:a16="http://schemas.microsoft.com/office/drawing/2014/main" id="{DE570DE3-78D1-ADE3-EE7D-9F1D0214F1A1}"/>
                </a:ext>
              </a:extLst>
            </p:cNvPr>
            <p:cNvSpPr/>
            <p:nvPr/>
          </p:nvSpPr>
          <p:spPr>
            <a:xfrm>
              <a:off x="8324540" y="5636302"/>
              <a:ext cx="429716" cy="55463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</p:grpSp>
    </p:spTree>
    <p:extLst>
      <p:ext uri="{BB962C8B-B14F-4D97-AF65-F5344CB8AC3E}">
        <p14:creationId xmlns:p14="http://schemas.microsoft.com/office/powerpoint/2010/main" val="5288999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 descr="Immagine che contiene Elementi grafici, logo, Carattere, cerchio&#10;&#10;Descrizione generata automaticamente">
            <a:extLst>
              <a:ext uri="{FF2B5EF4-FFF2-40B4-BE49-F238E27FC236}">
                <a16:creationId xmlns:a16="http://schemas.microsoft.com/office/drawing/2014/main" id="{52BB58B8-BC8C-732B-DD7C-54CE8B0C779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1558" y="181815"/>
            <a:ext cx="1211370" cy="1211370"/>
          </a:xfrm>
          <a:prstGeom prst="rect">
            <a:avLst/>
          </a:prstGeom>
        </p:spPr>
      </p:pic>
      <p:sp>
        <p:nvSpPr>
          <p:cNvPr id="3" name="Titolo 1">
            <a:extLst>
              <a:ext uri="{FF2B5EF4-FFF2-40B4-BE49-F238E27FC236}">
                <a16:creationId xmlns:a16="http://schemas.microsoft.com/office/drawing/2014/main" id="{3137C0C4-5200-8EA4-CB9F-CF2CDA29FEDA}"/>
              </a:ext>
            </a:extLst>
          </p:cNvPr>
          <p:cNvSpPr txBox="1">
            <a:spLocks/>
          </p:cNvSpPr>
          <p:nvPr/>
        </p:nvSpPr>
        <p:spPr>
          <a:xfrm>
            <a:off x="1462928" y="519745"/>
            <a:ext cx="5134642" cy="132556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dirty="0"/>
              <a:t>Conclusioni</a:t>
            </a:r>
          </a:p>
        </p:txBody>
      </p:sp>
      <p:sp>
        <p:nvSpPr>
          <p:cNvPr id="4" name="CasellaDiTesto 3">
            <a:extLst>
              <a:ext uri="{FF2B5EF4-FFF2-40B4-BE49-F238E27FC236}">
                <a16:creationId xmlns:a16="http://schemas.microsoft.com/office/drawing/2014/main" id="{C84B53FA-B152-783F-50A9-339F644F76CD}"/>
              </a:ext>
            </a:extLst>
          </p:cNvPr>
          <p:cNvSpPr txBox="1"/>
          <p:nvPr/>
        </p:nvSpPr>
        <p:spPr>
          <a:xfrm>
            <a:off x="310836" y="1419990"/>
            <a:ext cx="1157032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La farina </a:t>
            </a:r>
            <a:r>
              <a:rPr lang="it-IT" sz="2000" i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di </a:t>
            </a:r>
            <a:r>
              <a:rPr lang="it-IT" sz="2000" i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</a:t>
            </a:r>
            <a:r>
              <a:rPr lang="it-IT" sz="2000" i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ermetia</a:t>
            </a:r>
            <a:r>
              <a:rPr lang="it-IT" sz="2000" i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it-IT" sz="2000" i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Illucens</a:t>
            </a:r>
            <a:r>
              <a:rPr lang="it-IT" sz="2000" i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it-IT" sz="2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è una valida alternativa alla farina di pesce e svolge un ruolo soprattutto di integratore. Difficile per il momento </a:t>
            </a:r>
            <a:r>
              <a:rPr lang="it-IT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proporla </a:t>
            </a:r>
            <a:r>
              <a:rPr lang="it-IT" sz="2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come sostituto dell’intera fonte proteica della razione</a:t>
            </a:r>
            <a:r>
              <a:rPr lang="it-IT" sz="2000" dirty="0">
                <a:effectLst/>
              </a:rPr>
              <a:t>.</a:t>
            </a:r>
            <a:endParaRPr lang="it-IT" sz="2000" dirty="0"/>
          </a:p>
        </p:txBody>
      </p:sp>
      <p:grpSp>
        <p:nvGrpSpPr>
          <p:cNvPr id="11" name="Gruppo 10">
            <a:extLst>
              <a:ext uri="{FF2B5EF4-FFF2-40B4-BE49-F238E27FC236}">
                <a16:creationId xmlns:a16="http://schemas.microsoft.com/office/drawing/2014/main" id="{41C338B0-00D3-BE80-6FDA-6E3779AB5B8D}"/>
              </a:ext>
            </a:extLst>
          </p:cNvPr>
          <p:cNvGrpSpPr/>
          <p:nvPr/>
        </p:nvGrpSpPr>
        <p:grpSpPr>
          <a:xfrm>
            <a:off x="857243" y="2344499"/>
            <a:ext cx="4527030" cy="4500184"/>
            <a:chOff x="244369" y="2357816"/>
            <a:chExt cx="4527030" cy="4500184"/>
          </a:xfrm>
        </p:grpSpPr>
        <p:sp>
          <p:nvSpPr>
            <p:cNvPr id="5" name="CasellaDiTesto 4">
              <a:extLst>
                <a:ext uri="{FF2B5EF4-FFF2-40B4-BE49-F238E27FC236}">
                  <a16:creationId xmlns:a16="http://schemas.microsoft.com/office/drawing/2014/main" id="{61340C50-9F36-D516-6B46-92397137746F}"/>
                </a:ext>
              </a:extLst>
            </p:cNvPr>
            <p:cNvSpPr txBox="1"/>
            <p:nvPr/>
          </p:nvSpPr>
          <p:spPr>
            <a:xfrm>
              <a:off x="1239006" y="2537980"/>
              <a:ext cx="240963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t-IT" b="1" dirty="0"/>
                <a:t>Problemi da risolvere</a:t>
              </a:r>
            </a:p>
          </p:txBody>
        </p:sp>
        <p:grpSp>
          <p:nvGrpSpPr>
            <p:cNvPr id="10" name="Gruppo 9">
              <a:extLst>
                <a:ext uri="{FF2B5EF4-FFF2-40B4-BE49-F238E27FC236}">
                  <a16:creationId xmlns:a16="http://schemas.microsoft.com/office/drawing/2014/main" id="{65EDBFA1-3841-0251-1C3C-2E40609ECCB8}"/>
                </a:ext>
              </a:extLst>
            </p:cNvPr>
            <p:cNvGrpSpPr/>
            <p:nvPr/>
          </p:nvGrpSpPr>
          <p:grpSpPr>
            <a:xfrm>
              <a:off x="244369" y="2357816"/>
              <a:ext cx="4527030" cy="4500184"/>
              <a:chOff x="119922" y="2377446"/>
              <a:chExt cx="4527030" cy="4500184"/>
            </a:xfrm>
          </p:grpSpPr>
          <p:sp>
            <p:nvSpPr>
              <p:cNvPr id="6" name="CasellaDiTesto 5">
                <a:extLst>
                  <a:ext uri="{FF2B5EF4-FFF2-40B4-BE49-F238E27FC236}">
                    <a16:creationId xmlns:a16="http://schemas.microsoft.com/office/drawing/2014/main" id="{371C2162-F457-C0AC-F41F-81D9D05EEF68}"/>
                  </a:ext>
                </a:extLst>
              </p:cNvPr>
              <p:cNvSpPr txBox="1"/>
              <p:nvPr/>
            </p:nvSpPr>
            <p:spPr>
              <a:xfrm>
                <a:off x="251558" y="2907312"/>
                <a:ext cx="4248724" cy="397031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it-IT" u="sng" dirty="0"/>
                  <a:t>Costi :</a:t>
                </a:r>
              </a:p>
              <a:p>
                <a:endParaRPr lang="it-IT" u="sng" dirty="0"/>
              </a:p>
              <a:p>
                <a:r>
                  <a:rPr lang="it-IT" dirty="0"/>
                  <a:t>Farina di pesce Costo 1.600 euro/T</a:t>
                </a:r>
              </a:p>
              <a:p>
                <a:r>
                  <a:rPr lang="it-IT" dirty="0"/>
                  <a:t>Farina di </a:t>
                </a:r>
                <a:r>
                  <a:rPr lang="it-IT" dirty="0" err="1"/>
                  <a:t>Hermetia</a:t>
                </a:r>
                <a:r>
                  <a:rPr lang="it-IT" dirty="0"/>
                  <a:t>  Costo 5.000 euro/T</a:t>
                </a:r>
              </a:p>
              <a:p>
                <a:endParaRPr lang="it-IT" dirty="0"/>
              </a:p>
              <a:p>
                <a:r>
                  <a:rPr lang="it-IT" u="sng" dirty="0"/>
                  <a:t>Quantità</a:t>
                </a:r>
              </a:p>
              <a:p>
                <a:endParaRPr lang="it-IT" dirty="0"/>
              </a:p>
              <a:p>
                <a:r>
                  <a:rPr lang="it-IT" sz="1800" dirty="0"/>
                  <a:t>In Italia ci sono circa 1.600.000 suini in post svezzamento. Solo per questa questa fase servirebbero quasi 5.500 T di farina di insetto. Si stima che l’attuale produzione Italiana annua sia 1.000 -1.500 T e quella europea ci circa 10.000 T </a:t>
                </a:r>
              </a:p>
              <a:p>
                <a:endParaRPr lang="it-IT" dirty="0"/>
              </a:p>
            </p:txBody>
          </p:sp>
          <p:sp>
            <p:nvSpPr>
              <p:cNvPr id="9" name="Rettangolo con angoli arrotondati 8">
                <a:extLst>
                  <a:ext uri="{FF2B5EF4-FFF2-40B4-BE49-F238E27FC236}">
                    <a16:creationId xmlns:a16="http://schemas.microsoft.com/office/drawing/2014/main" id="{B315F09B-777A-AFC2-62B5-00308F4A6335}"/>
                  </a:ext>
                </a:extLst>
              </p:cNvPr>
              <p:cNvSpPr/>
              <p:nvPr/>
            </p:nvSpPr>
            <p:spPr>
              <a:xfrm>
                <a:off x="119922" y="2377446"/>
                <a:ext cx="4527030" cy="4298739"/>
              </a:xfrm>
              <a:prstGeom prst="roundRect">
                <a:avLst/>
              </a:prstGeom>
              <a:noFill/>
              <a:ln w="57150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/>
              </a:p>
            </p:txBody>
          </p:sp>
        </p:grpSp>
      </p:grpSp>
      <p:grpSp>
        <p:nvGrpSpPr>
          <p:cNvPr id="16" name="Gruppo 15">
            <a:extLst>
              <a:ext uri="{FF2B5EF4-FFF2-40B4-BE49-F238E27FC236}">
                <a16:creationId xmlns:a16="http://schemas.microsoft.com/office/drawing/2014/main" id="{977F07E0-FAD8-7617-42F5-4369D583F38D}"/>
              </a:ext>
            </a:extLst>
          </p:cNvPr>
          <p:cNvGrpSpPr/>
          <p:nvPr/>
        </p:nvGrpSpPr>
        <p:grpSpPr>
          <a:xfrm>
            <a:off x="5906125" y="2350489"/>
            <a:ext cx="6034317" cy="4233765"/>
            <a:chOff x="5906125" y="2350489"/>
            <a:chExt cx="6034317" cy="4233765"/>
          </a:xfrm>
        </p:grpSpPr>
        <p:grpSp>
          <p:nvGrpSpPr>
            <p:cNvPr id="14" name="Gruppo 13">
              <a:extLst>
                <a:ext uri="{FF2B5EF4-FFF2-40B4-BE49-F238E27FC236}">
                  <a16:creationId xmlns:a16="http://schemas.microsoft.com/office/drawing/2014/main" id="{138CCDAC-58AB-CEDD-97C3-37755C65E6F1}"/>
                </a:ext>
              </a:extLst>
            </p:cNvPr>
            <p:cNvGrpSpPr/>
            <p:nvPr/>
          </p:nvGrpSpPr>
          <p:grpSpPr>
            <a:xfrm>
              <a:off x="5906125" y="2350489"/>
              <a:ext cx="6034317" cy="2176541"/>
              <a:chOff x="5906125" y="2350489"/>
              <a:chExt cx="6034317" cy="2176541"/>
            </a:xfrm>
          </p:grpSpPr>
          <p:sp>
            <p:nvSpPr>
              <p:cNvPr id="8" name="CasellaDiTesto 7">
                <a:extLst>
                  <a:ext uri="{FF2B5EF4-FFF2-40B4-BE49-F238E27FC236}">
                    <a16:creationId xmlns:a16="http://schemas.microsoft.com/office/drawing/2014/main" id="{B9088DEA-8BDF-A91E-E332-CC2DB768FDB3}"/>
                  </a:ext>
                </a:extLst>
              </p:cNvPr>
              <p:cNvSpPr txBox="1"/>
              <p:nvPr/>
            </p:nvSpPr>
            <p:spPr>
              <a:xfrm>
                <a:off x="6096000" y="3105834"/>
                <a:ext cx="5844442" cy="9233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it-IT" dirty="0"/>
                  <a:t>nella fase di post-svezzamento più avanzato, quando il suinetto riesce a sfruttare appieno le potenzialità prebiotiche</a:t>
                </a:r>
              </a:p>
            </p:txBody>
          </p:sp>
          <p:grpSp>
            <p:nvGrpSpPr>
              <p:cNvPr id="13" name="Gruppo 12">
                <a:extLst>
                  <a:ext uri="{FF2B5EF4-FFF2-40B4-BE49-F238E27FC236}">
                    <a16:creationId xmlns:a16="http://schemas.microsoft.com/office/drawing/2014/main" id="{AED5F0C9-C386-66A9-B713-FF5F59395BD5}"/>
                  </a:ext>
                </a:extLst>
              </p:cNvPr>
              <p:cNvGrpSpPr/>
              <p:nvPr/>
            </p:nvGrpSpPr>
            <p:grpSpPr>
              <a:xfrm>
                <a:off x="5906125" y="2350489"/>
                <a:ext cx="5756223" cy="2176541"/>
                <a:chOff x="5906125" y="2350489"/>
                <a:chExt cx="5756223" cy="2176541"/>
              </a:xfrm>
            </p:grpSpPr>
            <p:sp>
              <p:nvSpPr>
                <p:cNvPr id="7" name="CasellaDiTesto 6">
                  <a:extLst>
                    <a:ext uri="{FF2B5EF4-FFF2-40B4-BE49-F238E27FC236}">
                      <a16:creationId xmlns:a16="http://schemas.microsoft.com/office/drawing/2014/main" id="{6C88EDDC-55F2-31C3-E92D-D7040C908959}"/>
                    </a:ext>
                  </a:extLst>
                </p:cNvPr>
                <p:cNvSpPr txBox="1"/>
                <p:nvPr/>
              </p:nvSpPr>
              <p:spPr>
                <a:xfrm>
                  <a:off x="7282416" y="2584836"/>
                  <a:ext cx="2782557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it-IT" b="1" dirty="0"/>
                    <a:t>Quando somministrarla?</a:t>
                  </a:r>
                </a:p>
              </p:txBody>
            </p:sp>
            <p:sp>
              <p:nvSpPr>
                <p:cNvPr id="12" name="Rettangolo con angoli arrotondati 11">
                  <a:extLst>
                    <a:ext uri="{FF2B5EF4-FFF2-40B4-BE49-F238E27FC236}">
                      <a16:creationId xmlns:a16="http://schemas.microsoft.com/office/drawing/2014/main" id="{EF58F5C7-2B03-0E91-6640-A7DD24A34025}"/>
                    </a:ext>
                  </a:extLst>
                </p:cNvPr>
                <p:cNvSpPr/>
                <p:nvPr/>
              </p:nvSpPr>
              <p:spPr>
                <a:xfrm>
                  <a:off x="5906125" y="2350489"/>
                  <a:ext cx="5756223" cy="2176541"/>
                </a:xfrm>
                <a:prstGeom prst="roundRect">
                  <a:avLst/>
                </a:prstGeom>
                <a:noFill/>
                <a:ln w="57150">
                  <a:solidFill>
                    <a:schemeClr val="accent3">
                      <a:lumMod val="60000"/>
                      <a:lumOff val="40000"/>
                    </a:schemeClr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it-IT"/>
                </a:p>
              </p:txBody>
            </p:sp>
          </p:grpSp>
        </p:grpSp>
        <p:pic>
          <p:nvPicPr>
            <p:cNvPr id="15" name="Immagine 14">
              <a:extLst>
                <a:ext uri="{FF2B5EF4-FFF2-40B4-BE49-F238E27FC236}">
                  <a16:creationId xmlns:a16="http://schemas.microsoft.com/office/drawing/2014/main" id="{5810B975-2D5F-7EA3-9237-8E18EABDEA0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8106782" y="4761377"/>
              <a:ext cx="1822877" cy="1822877"/>
            </a:xfrm>
            <a:prstGeom prst="ellipse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458740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asellaDiTesto 5">
            <a:extLst>
              <a:ext uri="{FF2B5EF4-FFF2-40B4-BE49-F238E27FC236}">
                <a16:creationId xmlns:a16="http://schemas.microsoft.com/office/drawing/2014/main" id="{597121D9-D37F-9B94-7E6D-DCDBBA216EF8}"/>
              </a:ext>
            </a:extLst>
          </p:cNvPr>
          <p:cNvSpPr txBox="1"/>
          <p:nvPr/>
        </p:nvSpPr>
        <p:spPr>
          <a:xfrm>
            <a:off x="2933700" y="531952"/>
            <a:ext cx="6096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t-IT" sz="3200" dirty="0"/>
              <a:t>Grazie per l’attenzione</a:t>
            </a:r>
          </a:p>
        </p:txBody>
      </p:sp>
      <p:pic>
        <p:nvPicPr>
          <p:cNvPr id="7" name="Immagine 6">
            <a:extLst>
              <a:ext uri="{FF2B5EF4-FFF2-40B4-BE49-F238E27FC236}">
                <a16:creationId xmlns:a16="http://schemas.microsoft.com/office/drawing/2014/main" id="{8E6B69F7-7731-9028-7F28-CED0559E0F8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7852" y="1395720"/>
            <a:ext cx="5416296" cy="3606150"/>
          </a:xfrm>
          <a:prstGeom prst="rect">
            <a:avLst/>
          </a:prstGeom>
        </p:spPr>
      </p:pic>
      <p:pic>
        <p:nvPicPr>
          <p:cNvPr id="8" name="Immagine 7">
            <a:extLst>
              <a:ext uri="{FF2B5EF4-FFF2-40B4-BE49-F238E27FC236}">
                <a16:creationId xmlns:a16="http://schemas.microsoft.com/office/drawing/2014/main" id="{7BDF11BA-A0AC-2584-D4FC-44869E5CEB9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13226" y="5119569"/>
            <a:ext cx="4765548" cy="1349282"/>
          </a:xfrm>
          <a:prstGeom prst="rect">
            <a:avLst/>
          </a:prstGeom>
        </p:spPr>
      </p:pic>
      <p:pic>
        <p:nvPicPr>
          <p:cNvPr id="2" name="Immagine 1" descr="Immagine che contiene Elementi grafici, logo, Carattere, cerchio&#10;&#10;Descrizione generata automaticamente">
            <a:extLst>
              <a:ext uri="{FF2B5EF4-FFF2-40B4-BE49-F238E27FC236}">
                <a16:creationId xmlns:a16="http://schemas.microsoft.com/office/drawing/2014/main" id="{F95D075B-1911-B2E3-3CF8-908F225DC94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1558" y="181815"/>
            <a:ext cx="1211370" cy="12113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76038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F056E596-3ABF-A436-0242-4B8CC2DD25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38712" y="181031"/>
            <a:ext cx="5959848" cy="1325563"/>
          </a:xfrm>
        </p:spPr>
        <p:txBody>
          <a:bodyPr>
            <a:normAutofit/>
          </a:bodyPr>
          <a:lstStyle/>
          <a:p>
            <a:r>
              <a:rPr lang="it-IT" sz="3200" dirty="0"/>
              <a:t>Criticità dell’allevamento del suino</a:t>
            </a:r>
          </a:p>
        </p:txBody>
      </p:sp>
      <p:pic>
        <p:nvPicPr>
          <p:cNvPr id="4" name="Immagine 3" descr="Immagine che contiene Elementi grafici, logo, Carattere, cerchio&#10;&#10;Descrizione generata automaticamente">
            <a:extLst>
              <a:ext uri="{FF2B5EF4-FFF2-40B4-BE49-F238E27FC236}">
                <a16:creationId xmlns:a16="http://schemas.microsoft.com/office/drawing/2014/main" id="{7E62F571-50E3-7210-6227-51E16BC8AE1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558" y="181815"/>
            <a:ext cx="1211370" cy="1211370"/>
          </a:xfrm>
          <a:prstGeom prst="rect">
            <a:avLst/>
          </a:prstGeom>
        </p:spPr>
      </p:pic>
      <p:grpSp>
        <p:nvGrpSpPr>
          <p:cNvPr id="117" name="Gruppo 116">
            <a:extLst>
              <a:ext uri="{FF2B5EF4-FFF2-40B4-BE49-F238E27FC236}">
                <a16:creationId xmlns:a16="http://schemas.microsoft.com/office/drawing/2014/main" id="{3E7D9EFC-7428-E267-2EF5-76ECC66346E2}"/>
              </a:ext>
            </a:extLst>
          </p:cNvPr>
          <p:cNvGrpSpPr/>
          <p:nvPr/>
        </p:nvGrpSpPr>
        <p:grpSpPr>
          <a:xfrm>
            <a:off x="1871622" y="3717325"/>
            <a:ext cx="8644379" cy="1634775"/>
            <a:chOff x="911660" y="2707066"/>
            <a:chExt cx="8644379" cy="1634775"/>
          </a:xfrm>
        </p:grpSpPr>
        <p:sp>
          <p:nvSpPr>
            <p:cNvPr id="104" name="CasellaDiTesto 103">
              <a:extLst>
                <a:ext uri="{FF2B5EF4-FFF2-40B4-BE49-F238E27FC236}">
                  <a16:creationId xmlns:a16="http://schemas.microsoft.com/office/drawing/2014/main" id="{4B4A1827-8071-8129-035D-797B9FAE6453}"/>
                </a:ext>
              </a:extLst>
            </p:cNvPr>
            <p:cNvSpPr txBox="1"/>
            <p:nvPr/>
          </p:nvSpPr>
          <p:spPr>
            <a:xfrm>
              <a:off x="1099928" y="3213833"/>
              <a:ext cx="2256516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it-IT" b="1" dirty="0"/>
                <a:t>Corredo enzimatico</a:t>
              </a:r>
            </a:p>
            <a:p>
              <a:pPr algn="ctr"/>
              <a:r>
                <a:rPr lang="it-IT" b="1" dirty="0"/>
                <a:t>suinetto</a:t>
              </a:r>
            </a:p>
          </p:txBody>
        </p:sp>
        <p:sp>
          <p:nvSpPr>
            <p:cNvPr id="106" name="CasellaDiTesto 105">
              <a:extLst>
                <a:ext uri="{FF2B5EF4-FFF2-40B4-BE49-F238E27FC236}">
                  <a16:creationId xmlns:a16="http://schemas.microsoft.com/office/drawing/2014/main" id="{0DD19AE9-6D20-05FD-222E-645F75F6FE16}"/>
                </a:ext>
              </a:extLst>
            </p:cNvPr>
            <p:cNvSpPr txBox="1"/>
            <p:nvPr/>
          </p:nvSpPr>
          <p:spPr>
            <a:xfrm>
              <a:off x="3713187" y="3008903"/>
              <a:ext cx="2013565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t-IT" dirty="0"/>
                <a:t>Lattasi</a:t>
              </a:r>
            </a:p>
            <a:p>
              <a:r>
                <a:rPr lang="it-IT" dirty="0"/>
                <a:t>Lipasi pancreatica</a:t>
              </a:r>
            </a:p>
            <a:p>
              <a:r>
                <a:rPr lang="it-IT" dirty="0"/>
                <a:t>rennina</a:t>
              </a:r>
            </a:p>
          </p:txBody>
        </p:sp>
        <p:sp>
          <p:nvSpPr>
            <p:cNvPr id="107" name="CasellaDiTesto 106">
              <a:extLst>
                <a:ext uri="{FF2B5EF4-FFF2-40B4-BE49-F238E27FC236}">
                  <a16:creationId xmlns:a16="http://schemas.microsoft.com/office/drawing/2014/main" id="{9B2A78B5-2BC1-80EE-9CC3-3FC62910C51A}"/>
                </a:ext>
              </a:extLst>
            </p:cNvPr>
            <p:cNvSpPr txBox="1"/>
            <p:nvPr/>
          </p:nvSpPr>
          <p:spPr>
            <a:xfrm>
              <a:off x="5899036" y="3008903"/>
              <a:ext cx="1603324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t-IT" dirty="0"/>
                <a:t>Pepsina</a:t>
              </a:r>
            </a:p>
            <a:p>
              <a:r>
                <a:rPr lang="it-IT" dirty="0"/>
                <a:t>Chimotripsina</a:t>
              </a:r>
            </a:p>
            <a:p>
              <a:r>
                <a:rPr lang="it-IT" dirty="0"/>
                <a:t>tripsina</a:t>
              </a:r>
            </a:p>
          </p:txBody>
        </p:sp>
        <p:sp>
          <p:nvSpPr>
            <p:cNvPr id="108" name="CasellaDiTesto 107">
              <a:extLst>
                <a:ext uri="{FF2B5EF4-FFF2-40B4-BE49-F238E27FC236}">
                  <a16:creationId xmlns:a16="http://schemas.microsoft.com/office/drawing/2014/main" id="{2F0736B1-2EC4-E923-A648-FAE5DB4AC315}"/>
                </a:ext>
              </a:extLst>
            </p:cNvPr>
            <p:cNvSpPr txBox="1"/>
            <p:nvPr/>
          </p:nvSpPr>
          <p:spPr>
            <a:xfrm>
              <a:off x="7674644" y="2868314"/>
              <a:ext cx="1029962" cy="12003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t-IT" dirty="0"/>
                <a:t>HCl</a:t>
              </a:r>
            </a:p>
            <a:p>
              <a:r>
                <a:rPr lang="it-IT" dirty="0"/>
                <a:t>Amilasi</a:t>
              </a:r>
            </a:p>
            <a:p>
              <a:r>
                <a:rPr lang="it-IT" dirty="0"/>
                <a:t>Maltasi</a:t>
              </a:r>
            </a:p>
            <a:p>
              <a:r>
                <a:rPr lang="it-IT" dirty="0"/>
                <a:t>invertasi</a:t>
              </a:r>
            </a:p>
          </p:txBody>
        </p:sp>
        <p:sp>
          <p:nvSpPr>
            <p:cNvPr id="109" name="CasellaDiTesto 108">
              <a:extLst>
                <a:ext uri="{FF2B5EF4-FFF2-40B4-BE49-F238E27FC236}">
                  <a16:creationId xmlns:a16="http://schemas.microsoft.com/office/drawing/2014/main" id="{E20D4BC5-8101-C8DE-16C4-78CE6BBADE4D}"/>
                </a:ext>
              </a:extLst>
            </p:cNvPr>
            <p:cNvSpPr txBox="1"/>
            <p:nvPr/>
          </p:nvSpPr>
          <p:spPr>
            <a:xfrm>
              <a:off x="8876890" y="3292172"/>
              <a:ext cx="47801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t-IT" dirty="0"/>
                <a:t>= 0</a:t>
              </a:r>
            </a:p>
          </p:txBody>
        </p:sp>
        <p:cxnSp>
          <p:nvCxnSpPr>
            <p:cNvPr id="111" name="Connettore 2 110">
              <a:extLst>
                <a:ext uri="{FF2B5EF4-FFF2-40B4-BE49-F238E27FC236}">
                  <a16:creationId xmlns:a16="http://schemas.microsoft.com/office/drawing/2014/main" id="{B762E02F-D48B-8D9B-DEE7-D7B3D993F9F6}"/>
                </a:ext>
              </a:extLst>
            </p:cNvPr>
            <p:cNvCxnSpPr/>
            <p:nvPr/>
          </p:nvCxnSpPr>
          <p:spPr>
            <a:xfrm flipV="1">
              <a:off x="5735378" y="3059163"/>
              <a:ext cx="0" cy="763281"/>
            </a:xfrm>
            <a:prstGeom prst="straightConnector1">
              <a:avLst/>
            </a:prstGeom>
            <a:ln>
              <a:tailEnd type="triangle"/>
            </a:ln>
          </p:spPr>
          <p:style>
            <a:lnRef idx="3">
              <a:schemeClr val="accent3"/>
            </a:lnRef>
            <a:fillRef idx="0">
              <a:schemeClr val="accent3"/>
            </a:fillRef>
            <a:effectRef idx="2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115" name="Connettore 2 114">
              <a:extLst>
                <a:ext uri="{FF2B5EF4-FFF2-40B4-BE49-F238E27FC236}">
                  <a16:creationId xmlns:a16="http://schemas.microsoft.com/office/drawing/2014/main" id="{22B6FE24-45EC-D8BE-C5D8-91C483B7D1E0}"/>
                </a:ext>
              </a:extLst>
            </p:cNvPr>
            <p:cNvCxnSpPr/>
            <p:nvPr/>
          </p:nvCxnSpPr>
          <p:spPr>
            <a:xfrm>
              <a:off x="7548058" y="3040774"/>
              <a:ext cx="0" cy="835350"/>
            </a:xfrm>
            <a:prstGeom prst="straightConnector1">
              <a:avLst/>
            </a:prstGeom>
            <a:ln>
              <a:solidFill>
                <a:srgbClr val="FF0000"/>
              </a:solidFill>
              <a:tailEnd type="triangle"/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sp>
          <p:nvSpPr>
            <p:cNvPr id="116" name="Rettangolo con angoli arrotondati 115">
              <a:extLst>
                <a:ext uri="{FF2B5EF4-FFF2-40B4-BE49-F238E27FC236}">
                  <a16:creationId xmlns:a16="http://schemas.microsoft.com/office/drawing/2014/main" id="{0FD28C32-FE06-17A4-2FC8-C06D765B44FD}"/>
                </a:ext>
              </a:extLst>
            </p:cNvPr>
            <p:cNvSpPr/>
            <p:nvPr/>
          </p:nvSpPr>
          <p:spPr>
            <a:xfrm>
              <a:off x="911660" y="2707066"/>
              <a:ext cx="8644379" cy="1634775"/>
            </a:xfrm>
            <a:prstGeom prst="roundRect">
              <a:avLst/>
            </a:prstGeom>
            <a:solidFill>
              <a:schemeClr val="accent6">
                <a:alpha val="50000"/>
              </a:schemeClr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dirty="0"/>
            </a:p>
          </p:txBody>
        </p:sp>
      </p:grpSp>
      <p:grpSp>
        <p:nvGrpSpPr>
          <p:cNvPr id="156" name="Gruppo 155">
            <a:extLst>
              <a:ext uri="{FF2B5EF4-FFF2-40B4-BE49-F238E27FC236}">
                <a16:creationId xmlns:a16="http://schemas.microsoft.com/office/drawing/2014/main" id="{89C83CE2-1590-4A30-12DE-B6C754FDDE9B}"/>
              </a:ext>
            </a:extLst>
          </p:cNvPr>
          <p:cNvGrpSpPr/>
          <p:nvPr/>
        </p:nvGrpSpPr>
        <p:grpSpPr>
          <a:xfrm>
            <a:off x="1252018" y="1506594"/>
            <a:ext cx="9939069" cy="1634082"/>
            <a:chOff x="1307502" y="900775"/>
            <a:chExt cx="9939069" cy="1634082"/>
          </a:xfrm>
        </p:grpSpPr>
        <p:grpSp>
          <p:nvGrpSpPr>
            <p:cNvPr id="135" name="Gruppo 134">
              <a:extLst>
                <a:ext uri="{FF2B5EF4-FFF2-40B4-BE49-F238E27FC236}">
                  <a16:creationId xmlns:a16="http://schemas.microsoft.com/office/drawing/2014/main" id="{66141EA0-8635-9B8A-52A2-8D9C38D71BCE}"/>
                </a:ext>
              </a:extLst>
            </p:cNvPr>
            <p:cNvGrpSpPr/>
            <p:nvPr/>
          </p:nvGrpSpPr>
          <p:grpSpPr>
            <a:xfrm>
              <a:off x="1307502" y="1213969"/>
              <a:ext cx="9939069" cy="1320888"/>
              <a:chOff x="1155102" y="1061569"/>
              <a:chExt cx="9939069" cy="1320888"/>
            </a:xfrm>
          </p:grpSpPr>
          <p:grpSp>
            <p:nvGrpSpPr>
              <p:cNvPr id="136" name="Gruppo 135">
                <a:extLst>
                  <a:ext uri="{FF2B5EF4-FFF2-40B4-BE49-F238E27FC236}">
                    <a16:creationId xmlns:a16="http://schemas.microsoft.com/office/drawing/2014/main" id="{6011EDEE-C5C2-7593-2AE2-FE7363BCA564}"/>
                  </a:ext>
                </a:extLst>
              </p:cNvPr>
              <p:cNvGrpSpPr/>
              <p:nvPr/>
            </p:nvGrpSpPr>
            <p:grpSpPr>
              <a:xfrm>
                <a:off x="1155102" y="1061569"/>
                <a:ext cx="9939069" cy="1320888"/>
                <a:chOff x="1154206" y="1507378"/>
                <a:chExt cx="9939069" cy="1320888"/>
              </a:xfrm>
            </p:grpSpPr>
            <p:sp>
              <p:nvSpPr>
                <p:cNvPr id="140" name="Freccia destra 139">
                  <a:extLst>
                    <a:ext uri="{FF2B5EF4-FFF2-40B4-BE49-F238E27FC236}">
                      <a16:creationId xmlns:a16="http://schemas.microsoft.com/office/drawing/2014/main" id="{CA037BC6-13CA-5A73-3DCD-C7BBE01280B1}"/>
                    </a:ext>
                  </a:extLst>
                </p:cNvPr>
                <p:cNvSpPr/>
                <p:nvPr/>
              </p:nvSpPr>
              <p:spPr>
                <a:xfrm>
                  <a:off x="1154206" y="1788458"/>
                  <a:ext cx="9883588" cy="242047"/>
                </a:xfrm>
                <a:prstGeom prst="rightArrow">
                  <a:avLst/>
                </a:prstGeom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it-IT"/>
                </a:p>
              </p:txBody>
            </p:sp>
            <p:cxnSp>
              <p:nvCxnSpPr>
                <p:cNvPr id="141" name="Connettore 1 140">
                  <a:extLst>
                    <a:ext uri="{FF2B5EF4-FFF2-40B4-BE49-F238E27FC236}">
                      <a16:creationId xmlns:a16="http://schemas.microsoft.com/office/drawing/2014/main" id="{31DADE57-4913-DB1F-2939-447E24BBD5F2}"/>
                    </a:ext>
                  </a:extLst>
                </p:cNvPr>
                <p:cNvCxnSpPr/>
                <p:nvPr/>
              </p:nvCxnSpPr>
              <p:spPr>
                <a:xfrm>
                  <a:off x="2716306" y="1507378"/>
                  <a:ext cx="0" cy="899646"/>
                </a:xfrm>
                <a:prstGeom prst="line">
                  <a:avLst/>
                </a:prstGeom>
              </p:spPr>
              <p:style>
                <a:lnRef idx="3">
                  <a:schemeClr val="accent1"/>
                </a:lnRef>
                <a:fillRef idx="0">
                  <a:schemeClr val="accent1"/>
                </a:fillRef>
                <a:effectRef idx="2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2" name="Connettore 1 141">
                  <a:extLst>
                    <a:ext uri="{FF2B5EF4-FFF2-40B4-BE49-F238E27FC236}">
                      <a16:creationId xmlns:a16="http://schemas.microsoft.com/office/drawing/2014/main" id="{8FB453A2-7C84-9E47-548F-E02DC47CD6D1}"/>
                    </a:ext>
                  </a:extLst>
                </p:cNvPr>
                <p:cNvCxnSpPr/>
                <p:nvPr/>
              </p:nvCxnSpPr>
              <p:spPr>
                <a:xfrm>
                  <a:off x="3446928" y="1507378"/>
                  <a:ext cx="0" cy="899646"/>
                </a:xfrm>
                <a:prstGeom prst="line">
                  <a:avLst/>
                </a:prstGeom>
              </p:spPr>
              <p:style>
                <a:lnRef idx="3">
                  <a:schemeClr val="accent1"/>
                </a:lnRef>
                <a:fillRef idx="0">
                  <a:schemeClr val="accent1"/>
                </a:fillRef>
                <a:effectRef idx="2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3" name="Connettore 1 142">
                  <a:extLst>
                    <a:ext uri="{FF2B5EF4-FFF2-40B4-BE49-F238E27FC236}">
                      <a16:creationId xmlns:a16="http://schemas.microsoft.com/office/drawing/2014/main" id="{38E7541E-75AA-C27A-4AB8-27334D4F54A2}"/>
                    </a:ext>
                  </a:extLst>
                </p:cNvPr>
                <p:cNvCxnSpPr/>
                <p:nvPr/>
              </p:nvCxnSpPr>
              <p:spPr>
                <a:xfrm>
                  <a:off x="6831289" y="1507378"/>
                  <a:ext cx="0" cy="899646"/>
                </a:xfrm>
                <a:prstGeom prst="line">
                  <a:avLst/>
                </a:prstGeom>
              </p:spPr>
              <p:style>
                <a:lnRef idx="3">
                  <a:schemeClr val="accent1"/>
                </a:lnRef>
                <a:fillRef idx="0">
                  <a:schemeClr val="accent1"/>
                </a:fillRef>
                <a:effectRef idx="2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44" name="CasellaDiTesto 143">
                  <a:extLst>
                    <a:ext uri="{FF2B5EF4-FFF2-40B4-BE49-F238E27FC236}">
                      <a16:creationId xmlns:a16="http://schemas.microsoft.com/office/drawing/2014/main" id="{8A49B5FD-0ADC-08A9-68E6-81E398F7B700}"/>
                    </a:ext>
                  </a:extLst>
                </p:cNvPr>
                <p:cNvSpPr txBox="1"/>
                <p:nvPr/>
              </p:nvSpPr>
              <p:spPr>
                <a:xfrm>
                  <a:off x="1413158" y="2037692"/>
                  <a:ext cx="1044197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it-IT" dirty="0"/>
                    <a:t>Colostro</a:t>
                  </a:r>
                </a:p>
              </p:txBody>
            </p:sp>
            <p:sp>
              <p:nvSpPr>
                <p:cNvPr id="145" name="CasellaDiTesto 144">
                  <a:extLst>
                    <a:ext uri="{FF2B5EF4-FFF2-40B4-BE49-F238E27FC236}">
                      <a16:creationId xmlns:a16="http://schemas.microsoft.com/office/drawing/2014/main" id="{1F182B14-7532-13DA-65FB-FD135B277A39}"/>
                    </a:ext>
                  </a:extLst>
                </p:cNvPr>
                <p:cNvSpPr txBox="1"/>
                <p:nvPr/>
              </p:nvSpPr>
              <p:spPr>
                <a:xfrm>
                  <a:off x="2437223" y="2458615"/>
                  <a:ext cx="558166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it-IT" dirty="0"/>
                    <a:t>48h</a:t>
                  </a:r>
                </a:p>
              </p:txBody>
            </p:sp>
            <p:sp>
              <p:nvSpPr>
                <p:cNvPr id="146" name="CasellaDiTesto 145">
                  <a:extLst>
                    <a:ext uri="{FF2B5EF4-FFF2-40B4-BE49-F238E27FC236}">
                      <a16:creationId xmlns:a16="http://schemas.microsoft.com/office/drawing/2014/main" id="{3CDAC682-C8AC-D070-011A-63B2BCCDAC15}"/>
                    </a:ext>
                  </a:extLst>
                </p:cNvPr>
                <p:cNvSpPr txBox="1"/>
                <p:nvPr/>
              </p:nvSpPr>
              <p:spPr>
                <a:xfrm>
                  <a:off x="3180669" y="2458934"/>
                  <a:ext cx="532518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it-IT" dirty="0"/>
                    <a:t>8gg</a:t>
                  </a:r>
                </a:p>
              </p:txBody>
            </p:sp>
            <p:sp>
              <p:nvSpPr>
                <p:cNvPr id="147" name="CasellaDiTesto 146">
                  <a:extLst>
                    <a:ext uri="{FF2B5EF4-FFF2-40B4-BE49-F238E27FC236}">
                      <a16:creationId xmlns:a16="http://schemas.microsoft.com/office/drawing/2014/main" id="{202788E7-5880-B6D2-5D4B-8497E8D65BDE}"/>
                    </a:ext>
                  </a:extLst>
                </p:cNvPr>
                <p:cNvSpPr txBox="1"/>
                <p:nvPr/>
              </p:nvSpPr>
              <p:spPr>
                <a:xfrm>
                  <a:off x="6096000" y="2458615"/>
                  <a:ext cx="1506438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it-IT" dirty="0"/>
                    <a:t>Svezzamento</a:t>
                  </a:r>
                </a:p>
              </p:txBody>
            </p:sp>
            <p:cxnSp>
              <p:nvCxnSpPr>
                <p:cNvPr id="148" name="Connettore 1 147">
                  <a:extLst>
                    <a:ext uri="{FF2B5EF4-FFF2-40B4-BE49-F238E27FC236}">
                      <a16:creationId xmlns:a16="http://schemas.microsoft.com/office/drawing/2014/main" id="{244D5B76-A8C7-06F3-F78C-7BA0A4F3055D}"/>
                    </a:ext>
                  </a:extLst>
                </p:cNvPr>
                <p:cNvCxnSpPr/>
                <p:nvPr/>
              </p:nvCxnSpPr>
              <p:spPr>
                <a:xfrm>
                  <a:off x="8189625" y="1507378"/>
                  <a:ext cx="0" cy="899646"/>
                </a:xfrm>
                <a:prstGeom prst="line">
                  <a:avLst/>
                </a:prstGeom>
              </p:spPr>
              <p:style>
                <a:lnRef idx="3">
                  <a:schemeClr val="accent1"/>
                </a:lnRef>
                <a:fillRef idx="0">
                  <a:schemeClr val="accent1"/>
                </a:fillRef>
                <a:effectRef idx="2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49" name="CasellaDiTesto 148">
                  <a:extLst>
                    <a:ext uri="{FF2B5EF4-FFF2-40B4-BE49-F238E27FC236}">
                      <a16:creationId xmlns:a16="http://schemas.microsoft.com/office/drawing/2014/main" id="{A925C732-5AFE-CA07-B16A-AC95C9896E14}"/>
                    </a:ext>
                  </a:extLst>
                </p:cNvPr>
                <p:cNvSpPr txBox="1"/>
                <p:nvPr/>
              </p:nvSpPr>
              <p:spPr>
                <a:xfrm>
                  <a:off x="7741746" y="2458615"/>
                  <a:ext cx="825867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it-IT" dirty="0"/>
                    <a:t>+ 15gg</a:t>
                  </a:r>
                </a:p>
              </p:txBody>
            </p:sp>
            <p:sp>
              <p:nvSpPr>
                <p:cNvPr id="150" name="CasellaDiTesto 149">
                  <a:extLst>
                    <a:ext uri="{FF2B5EF4-FFF2-40B4-BE49-F238E27FC236}">
                      <a16:creationId xmlns:a16="http://schemas.microsoft.com/office/drawing/2014/main" id="{5CBE2F47-7FFA-F3DA-7B8D-E3F53D5A61EF}"/>
                    </a:ext>
                  </a:extLst>
                </p:cNvPr>
                <p:cNvSpPr txBox="1"/>
                <p:nvPr/>
              </p:nvSpPr>
              <p:spPr>
                <a:xfrm>
                  <a:off x="10313894" y="2458615"/>
                  <a:ext cx="779381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it-IT" dirty="0"/>
                    <a:t>+45gg</a:t>
                  </a:r>
                </a:p>
              </p:txBody>
            </p:sp>
          </p:grpSp>
          <p:sp>
            <p:nvSpPr>
              <p:cNvPr id="137" name="CasellaDiTesto 136">
                <a:extLst>
                  <a:ext uri="{FF2B5EF4-FFF2-40B4-BE49-F238E27FC236}">
                    <a16:creationId xmlns:a16="http://schemas.microsoft.com/office/drawing/2014/main" id="{04ABD6FE-017E-477D-DE24-5CF63AC00B93}"/>
                  </a:ext>
                </a:extLst>
              </p:cNvPr>
              <p:cNvSpPr txBox="1"/>
              <p:nvPr/>
            </p:nvSpPr>
            <p:spPr>
              <a:xfrm>
                <a:off x="4178446" y="1591883"/>
                <a:ext cx="1586909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it-IT" dirty="0"/>
                  <a:t>Latte materno</a:t>
                </a:r>
              </a:p>
            </p:txBody>
          </p:sp>
          <p:cxnSp>
            <p:nvCxnSpPr>
              <p:cNvPr id="138" name="Connettore 2 137">
                <a:extLst>
                  <a:ext uri="{FF2B5EF4-FFF2-40B4-BE49-F238E27FC236}">
                    <a16:creationId xmlns:a16="http://schemas.microsoft.com/office/drawing/2014/main" id="{6DCE54A6-C7BE-0AFB-F3C1-258730C430C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652000" y="1776549"/>
                <a:ext cx="1179289" cy="0"/>
              </a:xfrm>
              <a:prstGeom prst="straightConnector1">
                <a:avLst/>
              </a:prstGeom>
              <a:ln>
                <a:headEnd type="none" w="med" len="med"/>
                <a:tailEnd type="arrow" w="med" len="med"/>
              </a:ln>
            </p:spPr>
            <p:style>
              <a:lnRef idx="3">
                <a:schemeClr val="accent1"/>
              </a:lnRef>
              <a:fillRef idx="0">
                <a:schemeClr val="accent1"/>
              </a:fillRef>
              <a:effectRef idx="2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9" name="Connettore 2 138">
                <a:extLst>
                  <a:ext uri="{FF2B5EF4-FFF2-40B4-BE49-F238E27FC236}">
                    <a16:creationId xmlns:a16="http://schemas.microsoft.com/office/drawing/2014/main" id="{202DBB0B-FE35-6BF6-7051-54E04408C632}"/>
                  </a:ext>
                </a:extLst>
              </p:cNvPr>
              <p:cNvCxnSpPr>
                <a:cxnSpLocks/>
                <a:stCxn id="137" idx="1"/>
              </p:cNvCxnSpPr>
              <p:nvPr/>
            </p:nvCxnSpPr>
            <p:spPr>
              <a:xfrm flipH="1">
                <a:off x="2716306" y="1776549"/>
                <a:ext cx="1462140" cy="0"/>
              </a:xfrm>
              <a:prstGeom prst="straightConnector1">
                <a:avLst/>
              </a:prstGeom>
              <a:ln>
                <a:headEnd type="none" w="med" len="med"/>
                <a:tailEnd type="arrow" w="med" len="med"/>
              </a:ln>
            </p:spPr>
            <p:style>
              <a:lnRef idx="3">
                <a:schemeClr val="accent1"/>
              </a:lnRef>
              <a:fillRef idx="0">
                <a:schemeClr val="accent1"/>
              </a:fillRef>
              <a:effectRef idx="2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51" name="Rettangolo con angoli arrotondati 150">
              <a:extLst>
                <a:ext uri="{FF2B5EF4-FFF2-40B4-BE49-F238E27FC236}">
                  <a16:creationId xmlns:a16="http://schemas.microsoft.com/office/drawing/2014/main" id="{C2DF7FF0-8B0D-E0B6-1017-17D34C6B43B0}"/>
                </a:ext>
              </a:extLst>
            </p:cNvPr>
            <p:cNvSpPr/>
            <p:nvPr/>
          </p:nvSpPr>
          <p:spPr>
            <a:xfrm>
              <a:off x="6249296" y="2165206"/>
              <a:ext cx="1492450" cy="369332"/>
            </a:xfrm>
            <a:prstGeom prst="roundRect">
              <a:avLst/>
            </a:prstGeom>
            <a:solidFill>
              <a:schemeClr val="accent5">
                <a:alpha val="50000"/>
              </a:schemeClr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153" name="CasellaDiTesto 152">
              <a:extLst>
                <a:ext uri="{FF2B5EF4-FFF2-40B4-BE49-F238E27FC236}">
                  <a16:creationId xmlns:a16="http://schemas.microsoft.com/office/drawing/2014/main" id="{9DE59382-0279-DF1A-C999-DFD0BC1D795F}"/>
                </a:ext>
              </a:extLst>
            </p:cNvPr>
            <p:cNvSpPr txBox="1"/>
            <p:nvPr/>
          </p:nvSpPr>
          <p:spPr>
            <a:xfrm>
              <a:off x="6679830" y="900775"/>
              <a:ext cx="65594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t-IT" dirty="0"/>
                <a:t>28gg</a:t>
              </a:r>
            </a:p>
          </p:txBody>
        </p:sp>
      </p:grpSp>
      <p:grpSp>
        <p:nvGrpSpPr>
          <p:cNvPr id="6" name="Gruppo 5">
            <a:extLst>
              <a:ext uri="{FF2B5EF4-FFF2-40B4-BE49-F238E27FC236}">
                <a16:creationId xmlns:a16="http://schemas.microsoft.com/office/drawing/2014/main" id="{4BD7CA69-1D90-08A4-96F8-690849DA4645}"/>
              </a:ext>
            </a:extLst>
          </p:cNvPr>
          <p:cNvGrpSpPr/>
          <p:nvPr/>
        </p:nvGrpSpPr>
        <p:grpSpPr>
          <a:xfrm>
            <a:off x="4268352" y="5412610"/>
            <a:ext cx="4446380" cy="1200329"/>
            <a:chOff x="4268352" y="5412610"/>
            <a:chExt cx="4446380" cy="1200329"/>
          </a:xfrm>
        </p:grpSpPr>
        <p:sp>
          <p:nvSpPr>
            <p:cNvPr id="157" name="CasellaDiTesto 156">
              <a:extLst>
                <a:ext uri="{FF2B5EF4-FFF2-40B4-BE49-F238E27FC236}">
                  <a16:creationId xmlns:a16="http://schemas.microsoft.com/office/drawing/2014/main" id="{F31F9BF9-78E5-E101-EEB5-B802D4AFEA79}"/>
                </a:ext>
              </a:extLst>
            </p:cNvPr>
            <p:cNvSpPr txBox="1"/>
            <p:nvPr/>
          </p:nvSpPr>
          <p:spPr>
            <a:xfrm>
              <a:off x="4268352" y="5787906"/>
              <a:ext cx="325044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t-IT" dirty="0"/>
                <a:t>Come limitare questa criticità</a:t>
              </a:r>
            </a:p>
          </p:txBody>
        </p:sp>
        <p:pic>
          <p:nvPicPr>
            <p:cNvPr id="5" name="Immagine 4">
              <a:extLst>
                <a:ext uri="{FF2B5EF4-FFF2-40B4-BE49-F238E27FC236}">
                  <a16:creationId xmlns:a16="http://schemas.microsoft.com/office/drawing/2014/main" id="{269896BD-7905-2672-B186-695F3A27754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472180" y="5412610"/>
              <a:ext cx="1242552" cy="120032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745696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>
            <a:extLst>
              <a:ext uri="{FF2B5EF4-FFF2-40B4-BE49-F238E27FC236}">
                <a16:creationId xmlns:a16="http://schemas.microsoft.com/office/drawing/2014/main" id="{E3D2CC06-C8DC-4917-EFA5-534360DEB09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558" y="2025322"/>
            <a:ext cx="5718785" cy="3946082"/>
          </a:xfrm>
          <a:prstGeom prst="rect">
            <a:avLst/>
          </a:prstGeom>
        </p:spPr>
      </p:pic>
      <p:pic>
        <p:nvPicPr>
          <p:cNvPr id="5" name="Immagine 4">
            <a:extLst>
              <a:ext uri="{FF2B5EF4-FFF2-40B4-BE49-F238E27FC236}">
                <a16:creationId xmlns:a16="http://schemas.microsoft.com/office/drawing/2014/main" id="{F38CC8E8-D9BC-F36F-7991-B3C704620D1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21659" y="1852863"/>
            <a:ext cx="5577462" cy="4118541"/>
          </a:xfrm>
          <a:prstGeom prst="rect">
            <a:avLst/>
          </a:prstGeom>
        </p:spPr>
      </p:pic>
      <p:sp>
        <p:nvSpPr>
          <p:cNvPr id="6" name="Titolo 1">
            <a:extLst>
              <a:ext uri="{FF2B5EF4-FFF2-40B4-BE49-F238E27FC236}">
                <a16:creationId xmlns:a16="http://schemas.microsoft.com/office/drawing/2014/main" id="{EB63AF4B-1EF0-F6E4-F5AC-7FED780E19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62928" y="181815"/>
            <a:ext cx="5134642" cy="1325563"/>
          </a:xfrm>
        </p:spPr>
        <p:txBody>
          <a:bodyPr/>
          <a:lstStyle/>
          <a:p>
            <a:r>
              <a:rPr lang="it-IT" dirty="0"/>
              <a:t>Antibiotico resistenza</a:t>
            </a:r>
          </a:p>
        </p:txBody>
      </p:sp>
      <p:pic>
        <p:nvPicPr>
          <p:cNvPr id="7" name="Immagine 6" descr="Immagine che contiene Elementi grafici, logo, Carattere, cerchio&#10;&#10;Descrizione generata automaticamente">
            <a:extLst>
              <a:ext uri="{FF2B5EF4-FFF2-40B4-BE49-F238E27FC236}">
                <a16:creationId xmlns:a16="http://schemas.microsoft.com/office/drawing/2014/main" id="{F3B890DF-6958-47EC-7538-DF1EBF2A7FA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1558" y="181815"/>
            <a:ext cx="1211370" cy="1211370"/>
          </a:xfrm>
          <a:prstGeom prst="rect">
            <a:avLst/>
          </a:prstGeom>
        </p:spPr>
      </p:pic>
      <p:sp>
        <p:nvSpPr>
          <p:cNvPr id="11" name="Ovale 10">
            <a:extLst>
              <a:ext uri="{FF2B5EF4-FFF2-40B4-BE49-F238E27FC236}">
                <a16:creationId xmlns:a16="http://schemas.microsoft.com/office/drawing/2014/main" id="{649D57A3-55CE-FEB5-9697-A47AEA75D6DE}"/>
              </a:ext>
            </a:extLst>
          </p:cNvPr>
          <p:cNvSpPr/>
          <p:nvPr/>
        </p:nvSpPr>
        <p:spPr>
          <a:xfrm>
            <a:off x="3588386" y="1852863"/>
            <a:ext cx="2257778" cy="879048"/>
          </a:xfrm>
          <a:prstGeom prst="ellipse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0604572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593F0D01-0C12-AEB3-FE12-2C2EC3CCDD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62928" y="181815"/>
            <a:ext cx="5134642" cy="1325563"/>
          </a:xfrm>
        </p:spPr>
        <p:txBody>
          <a:bodyPr/>
          <a:lstStyle/>
          <a:p>
            <a:r>
              <a:rPr lang="it-IT" dirty="0"/>
              <a:t>Antibiotico resistenza</a:t>
            </a:r>
          </a:p>
        </p:txBody>
      </p:sp>
      <p:pic>
        <p:nvPicPr>
          <p:cNvPr id="4" name="Immagine 3" descr="Immagine che contiene Elementi grafici, logo, Carattere, cerchio&#10;&#10;Descrizione generata automaticamente">
            <a:extLst>
              <a:ext uri="{FF2B5EF4-FFF2-40B4-BE49-F238E27FC236}">
                <a16:creationId xmlns:a16="http://schemas.microsoft.com/office/drawing/2014/main" id="{5A436051-3ACE-26D7-563C-F3A7458697D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558" y="181815"/>
            <a:ext cx="1211370" cy="1211370"/>
          </a:xfrm>
          <a:prstGeom prst="rect">
            <a:avLst/>
          </a:prstGeom>
        </p:spPr>
      </p:pic>
      <p:pic>
        <p:nvPicPr>
          <p:cNvPr id="7" name="Immagine 6">
            <a:extLst>
              <a:ext uri="{FF2B5EF4-FFF2-40B4-BE49-F238E27FC236}">
                <a16:creationId xmlns:a16="http://schemas.microsoft.com/office/drawing/2014/main" id="{521BD800-6791-979C-DAAD-C2B980B4635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5342" y="1507378"/>
            <a:ext cx="2326350" cy="4022194"/>
          </a:xfrm>
          <a:prstGeom prst="rect">
            <a:avLst/>
          </a:prstGeom>
        </p:spPr>
      </p:pic>
      <p:sp>
        <p:nvSpPr>
          <p:cNvPr id="8" name="CasellaDiTesto 7">
            <a:extLst>
              <a:ext uri="{FF2B5EF4-FFF2-40B4-BE49-F238E27FC236}">
                <a16:creationId xmlns:a16="http://schemas.microsoft.com/office/drawing/2014/main" id="{8CC75F66-3462-6E88-8BA6-DC48C2780F96}"/>
              </a:ext>
            </a:extLst>
          </p:cNvPr>
          <p:cNvSpPr txBox="1"/>
          <p:nvPr/>
        </p:nvSpPr>
        <p:spPr>
          <a:xfrm>
            <a:off x="4439652" y="1686540"/>
            <a:ext cx="56000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/>
              <a:t>Non più consentito in UE dal 2006 (Reg. CE 1831/2003)</a:t>
            </a:r>
          </a:p>
        </p:txBody>
      </p:sp>
      <p:sp>
        <p:nvSpPr>
          <p:cNvPr id="9" name="CasellaDiTesto 8">
            <a:extLst>
              <a:ext uri="{FF2B5EF4-FFF2-40B4-BE49-F238E27FC236}">
                <a16:creationId xmlns:a16="http://schemas.microsoft.com/office/drawing/2014/main" id="{7CC04BEC-AEBE-CA7E-A34E-99805AD93197}"/>
              </a:ext>
            </a:extLst>
          </p:cNvPr>
          <p:cNvSpPr txBox="1"/>
          <p:nvPr/>
        </p:nvSpPr>
        <p:spPr>
          <a:xfrm>
            <a:off x="4439652" y="3238724"/>
            <a:ext cx="64165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/>
              <a:t>Vietato dai Reg. 4/2019 e 6/2019, in applicazione al 28/01/2022</a:t>
            </a:r>
          </a:p>
        </p:txBody>
      </p:sp>
      <p:sp>
        <p:nvSpPr>
          <p:cNvPr id="10" name="CasellaDiTesto 9">
            <a:extLst>
              <a:ext uri="{FF2B5EF4-FFF2-40B4-BE49-F238E27FC236}">
                <a16:creationId xmlns:a16="http://schemas.microsoft.com/office/drawing/2014/main" id="{3CDB49BC-3E1D-B8C6-71B9-3A258A29B5E4}"/>
              </a:ext>
            </a:extLst>
          </p:cNvPr>
          <p:cNvSpPr txBox="1"/>
          <p:nvPr/>
        </p:nvSpPr>
        <p:spPr>
          <a:xfrm>
            <a:off x="4439652" y="4619665"/>
            <a:ext cx="658641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/>
              <a:t>Consentito (anche negli allevamenti biologici) sotto prescrizione </a:t>
            </a:r>
          </a:p>
          <a:p>
            <a:r>
              <a:rPr lang="it-IT" dirty="0"/>
              <a:t>del medico veterinario</a:t>
            </a:r>
          </a:p>
        </p:txBody>
      </p:sp>
      <p:grpSp>
        <p:nvGrpSpPr>
          <p:cNvPr id="17" name="Gruppo 16">
            <a:extLst>
              <a:ext uri="{FF2B5EF4-FFF2-40B4-BE49-F238E27FC236}">
                <a16:creationId xmlns:a16="http://schemas.microsoft.com/office/drawing/2014/main" id="{89AF927F-0191-6C54-DA73-3F9B5FE3A42B}"/>
              </a:ext>
            </a:extLst>
          </p:cNvPr>
          <p:cNvGrpSpPr/>
          <p:nvPr/>
        </p:nvGrpSpPr>
        <p:grpSpPr>
          <a:xfrm>
            <a:off x="2126836" y="6081759"/>
            <a:ext cx="7938327" cy="374903"/>
            <a:chOff x="1564313" y="6072495"/>
            <a:chExt cx="7938327" cy="374903"/>
          </a:xfrm>
        </p:grpSpPr>
        <p:sp>
          <p:nvSpPr>
            <p:cNvPr id="11" name="CasellaDiTesto 10">
              <a:extLst>
                <a:ext uri="{FF2B5EF4-FFF2-40B4-BE49-F238E27FC236}">
                  <a16:creationId xmlns:a16="http://schemas.microsoft.com/office/drawing/2014/main" id="{30A3F07B-4554-AAFE-2395-5F3612BC0CC7}"/>
                </a:ext>
              </a:extLst>
            </p:cNvPr>
            <p:cNvSpPr txBox="1"/>
            <p:nvPr/>
          </p:nvSpPr>
          <p:spPr>
            <a:xfrm>
              <a:off x="1564313" y="6078066"/>
              <a:ext cx="793832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t-IT" dirty="0"/>
                <a:t>Necessario adottare pratiche virtuose per la riduzione dell’utilizzo di antibiotici</a:t>
              </a:r>
            </a:p>
          </p:txBody>
        </p:sp>
        <p:sp>
          <p:nvSpPr>
            <p:cNvPr id="12" name="Rettangolo con angoli arrotondati 11">
              <a:extLst>
                <a:ext uri="{FF2B5EF4-FFF2-40B4-BE49-F238E27FC236}">
                  <a16:creationId xmlns:a16="http://schemas.microsoft.com/office/drawing/2014/main" id="{C6F3FBD0-9805-EFCE-B1B6-A959381C99AC}"/>
                </a:ext>
              </a:extLst>
            </p:cNvPr>
            <p:cNvSpPr/>
            <p:nvPr/>
          </p:nvSpPr>
          <p:spPr>
            <a:xfrm>
              <a:off x="1564313" y="6072495"/>
              <a:ext cx="7821425" cy="369332"/>
            </a:xfrm>
            <a:prstGeom prst="roundRect">
              <a:avLst/>
            </a:prstGeom>
            <a:solidFill>
              <a:schemeClr val="accent6">
                <a:alpha val="50000"/>
              </a:schemeClr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dirty="0"/>
            </a:p>
          </p:txBody>
        </p:sp>
      </p:grpSp>
      <p:cxnSp>
        <p:nvCxnSpPr>
          <p:cNvPr id="14" name="Connettore 2 13">
            <a:extLst>
              <a:ext uri="{FF2B5EF4-FFF2-40B4-BE49-F238E27FC236}">
                <a16:creationId xmlns:a16="http://schemas.microsoft.com/office/drawing/2014/main" id="{BEC7A175-0707-BDDE-7F23-8E211FC2F673}"/>
              </a:ext>
            </a:extLst>
          </p:cNvPr>
          <p:cNvCxnSpPr/>
          <p:nvPr/>
        </p:nvCxnSpPr>
        <p:spPr>
          <a:xfrm>
            <a:off x="2791326" y="1852863"/>
            <a:ext cx="1431758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" name="Connettore 2 14">
            <a:extLst>
              <a:ext uri="{FF2B5EF4-FFF2-40B4-BE49-F238E27FC236}">
                <a16:creationId xmlns:a16="http://schemas.microsoft.com/office/drawing/2014/main" id="{A1B698BA-C7DA-1DA7-0C70-56493A42C902}"/>
              </a:ext>
            </a:extLst>
          </p:cNvPr>
          <p:cNvCxnSpPr/>
          <p:nvPr/>
        </p:nvCxnSpPr>
        <p:spPr>
          <a:xfrm>
            <a:off x="2791326" y="3429000"/>
            <a:ext cx="1431758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" name="Connettore 2 15">
            <a:extLst>
              <a:ext uri="{FF2B5EF4-FFF2-40B4-BE49-F238E27FC236}">
                <a16:creationId xmlns:a16="http://schemas.microsoft.com/office/drawing/2014/main" id="{D431A5FC-E29E-98AE-072D-B39F6E0B597B}"/>
              </a:ext>
            </a:extLst>
          </p:cNvPr>
          <p:cNvCxnSpPr/>
          <p:nvPr/>
        </p:nvCxnSpPr>
        <p:spPr>
          <a:xfrm>
            <a:off x="2793331" y="4942831"/>
            <a:ext cx="1431758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84948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 descr="Immagine che contiene Elementi grafici, logo, Carattere, cerchio&#10;&#10;Descrizione generata automaticamente">
            <a:extLst>
              <a:ext uri="{FF2B5EF4-FFF2-40B4-BE49-F238E27FC236}">
                <a16:creationId xmlns:a16="http://schemas.microsoft.com/office/drawing/2014/main" id="{BB301137-FC79-C192-4B3B-632FC45A8AC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558" y="181815"/>
            <a:ext cx="1211370" cy="1211370"/>
          </a:xfrm>
          <a:prstGeom prst="rect">
            <a:avLst/>
          </a:prstGeom>
        </p:spPr>
      </p:pic>
      <p:sp>
        <p:nvSpPr>
          <p:cNvPr id="5" name="Titolo 1">
            <a:extLst>
              <a:ext uri="{FF2B5EF4-FFF2-40B4-BE49-F238E27FC236}">
                <a16:creationId xmlns:a16="http://schemas.microsoft.com/office/drawing/2014/main" id="{FF31E1C3-B681-746B-A71C-223E34B851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62927" y="181815"/>
            <a:ext cx="9848540" cy="1325563"/>
          </a:xfrm>
        </p:spPr>
        <p:txBody>
          <a:bodyPr>
            <a:normAutofit/>
          </a:bodyPr>
          <a:lstStyle/>
          <a:p>
            <a:r>
              <a:rPr lang="it-IT" dirty="0"/>
              <a:t>Strategie alternative all’utilizzo di antibiotici</a:t>
            </a:r>
          </a:p>
        </p:txBody>
      </p:sp>
      <p:sp>
        <p:nvSpPr>
          <p:cNvPr id="6" name="CasellaDiTesto 5">
            <a:extLst>
              <a:ext uri="{FF2B5EF4-FFF2-40B4-BE49-F238E27FC236}">
                <a16:creationId xmlns:a16="http://schemas.microsoft.com/office/drawing/2014/main" id="{4A04D04E-0E4A-2AAA-C6FD-4863E0D1D438}"/>
              </a:ext>
            </a:extLst>
          </p:cNvPr>
          <p:cNvSpPr txBox="1"/>
          <p:nvPr/>
        </p:nvSpPr>
        <p:spPr>
          <a:xfrm>
            <a:off x="3521993" y="1266192"/>
            <a:ext cx="623068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2400" dirty="0"/>
              <a:t>Solitamente gli approcci principali sono 2 tipi:</a:t>
            </a:r>
          </a:p>
        </p:txBody>
      </p:sp>
      <p:grpSp>
        <p:nvGrpSpPr>
          <p:cNvPr id="39" name="Gruppo 38">
            <a:extLst>
              <a:ext uri="{FF2B5EF4-FFF2-40B4-BE49-F238E27FC236}">
                <a16:creationId xmlns:a16="http://schemas.microsoft.com/office/drawing/2014/main" id="{18E9223D-31F4-F8D3-F2BC-9BB3A0348C4D}"/>
              </a:ext>
            </a:extLst>
          </p:cNvPr>
          <p:cNvGrpSpPr/>
          <p:nvPr/>
        </p:nvGrpSpPr>
        <p:grpSpPr>
          <a:xfrm>
            <a:off x="6637333" y="1727857"/>
            <a:ext cx="3077045" cy="966968"/>
            <a:chOff x="8488888" y="1839741"/>
            <a:chExt cx="3077045" cy="966968"/>
          </a:xfrm>
        </p:grpSpPr>
        <p:cxnSp>
          <p:nvCxnSpPr>
            <p:cNvPr id="11" name="Connettore 2 10">
              <a:extLst>
                <a:ext uri="{FF2B5EF4-FFF2-40B4-BE49-F238E27FC236}">
                  <a16:creationId xmlns:a16="http://schemas.microsoft.com/office/drawing/2014/main" id="{35C70B0C-92AE-5B2E-1398-37347CFA2B91}"/>
                </a:ext>
              </a:extLst>
            </p:cNvPr>
            <p:cNvCxnSpPr>
              <a:cxnSpLocks/>
              <a:stCxn id="6" idx="2"/>
              <a:endCxn id="14" idx="0"/>
            </p:cNvCxnSpPr>
            <p:nvPr/>
          </p:nvCxnSpPr>
          <p:spPr>
            <a:xfrm>
              <a:off x="8488888" y="1839741"/>
              <a:ext cx="2405066" cy="597636"/>
            </a:xfrm>
            <a:prstGeom prst="straightConnector1">
              <a:avLst/>
            </a:prstGeom>
            <a:ln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2" name="Gruppo 11">
              <a:extLst>
                <a:ext uri="{FF2B5EF4-FFF2-40B4-BE49-F238E27FC236}">
                  <a16:creationId xmlns:a16="http://schemas.microsoft.com/office/drawing/2014/main" id="{8CFF99B1-4D65-8177-A5F6-64FA5C35B51F}"/>
                </a:ext>
              </a:extLst>
            </p:cNvPr>
            <p:cNvGrpSpPr/>
            <p:nvPr/>
          </p:nvGrpSpPr>
          <p:grpSpPr>
            <a:xfrm>
              <a:off x="10221975" y="2429209"/>
              <a:ext cx="1343958" cy="377500"/>
              <a:chOff x="9585038" y="2578219"/>
              <a:chExt cx="1343958" cy="377500"/>
            </a:xfrm>
          </p:grpSpPr>
          <p:sp>
            <p:nvSpPr>
              <p:cNvPr id="14" name="CasellaDiTesto 13">
                <a:extLst>
                  <a:ext uri="{FF2B5EF4-FFF2-40B4-BE49-F238E27FC236}">
                    <a16:creationId xmlns:a16="http://schemas.microsoft.com/office/drawing/2014/main" id="{1A63CE4B-4D65-D2A9-51DF-3DBAF9611568}"/>
                  </a:ext>
                </a:extLst>
              </p:cNvPr>
              <p:cNvSpPr txBox="1"/>
              <p:nvPr/>
            </p:nvSpPr>
            <p:spPr>
              <a:xfrm>
                <a:off x="9585038" y="2586387"/>
                <a:ext cx="134395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it-IT" b="1" dirty="0"/>
                  <a:t>Alimentare</a:t>
                </a:r>
              </a:p>
            </p:txBody>
          </p:sp>
          <p:sp>
            <p:nvSpPr>
              <p:cNvPr id="10" name="Rettangolo con angoli arrotondati 9">
                <a:extLst>
                  <a:ext uri="{FF2B5EF4-FFF2-40B4-BE49-F238E27FC236}">
                    <a16:creationId xmlns:a16="http://schemas.microsoft.com/office/drawing/2014/main" id="{4844B95F-3AAE-F4C4-6762-DCDE17CD2F66}"/>
                  </a:ext>
                </a:extLst>
              </p:cNvPr>
              <p:cNvSpPr/>
              <p:nvPr/>
            </p:nvSpPr>
            <p:spPr>
              <a:xfrm>
                <a:off x="9620080" y="2578219"/>
                <a:ext cx="1273875" cy="326664"/>
              </a:xfrm>
              <a:prstGeom prst="roundRect">
                <a:avLst>
                  <a:gd name="adj" fmla="val 20724"/>
                </a:avLst>
              </a:prstGeom>
              <a:solidFill>
                <a:schemeClr val="accent6">
                  <a:alpha val="50000"/>
                </a:schemeClr>
              </a:solidFill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 dirty="0"/>
              </a:p>
            </p:txBody>
          </p:sp>
        </p:grpSp>
      </p:grpSp>
      <p:grpSp>
        <p:nvGrpSpPr>
          <p:cNvPr id="38" name="Gruppo 37">
            <a:extLst>
              <a:ext uri="{FF2B5EF4-FFF2-40B4-BE49-F238E27FC236}">
                <a16:creationId xmlns:a16="http://schemas.microsoft.com/office/drawing/2014/main" id="{E4D6BBCD-AC20-3A84-CAF8-23161311E164}"/>
              </a:ext>
            </a:extLst>
          </p:cNvPr>
          <p:cNvGrpSpPr/>
          <p:nvPr/>
        </p:nvGrpSpPr>
        <p:grpSpPr>
          <a:xfrm>
            <a:off x="358894" y="1727857"/>
            <a:ext cx="6278439" cy="2473211"/>
            <a:chOff x="358894" y="1727857"/>
            <a:chExt cx="6278439" cy="2473211"/>
          </a:xfrm>
        </p:grpSpPr>
        <p:grpSp>
          <p:nvGrpSpPr>
            <p:cNvPr id="37" name="Gruppo 36">
              <a:extLst>
                <a:ext uri="{FF2B5EF4-FFF2-40B4-BE49-F238E27FC236}">
                  <a16:creationId xmlns:a16="http://schemas.microsoft.com/office/drawing/2014/main" id="{097100B5-8636-2F3B-22AB-F51640F1768A}"/>
                </a:ext>
              </a:extLst>
            </p:cNvPr>
            <p:cNvGrpSpPr/>
            <p:nvPr/>
          </p:nvGrpSpPr>
          <p:grpSpPr>
            <a:xfrm>
              <a:off x="358894" y="1727857"/>
              <a:ext cx="6278439" cy="2473211"/>
              <a:chOff x="358894" y="1727857"/>
              <a:chExt cx="6278439" cy="2473211"/>
            </a:xfrm>
          </p:grpSpPr>
          <p:cxnSp>
            <p:nvCxnSpPr>
              <p:cNvPr id="8" name="Connettore 2 7">
                <a:extLst>
                  <a:ext uri="{FF2B5EF4-FFF2-40B4-BE49-F238E27FC236}">
                    <a16:creationId xmlns:a16="http://schemas.microsoft.com/office/drawing/2014/main" id="{E45695B2-3352-EA68-FD3D-4245F216F1BE}"/>
                  </a:ext>
                </a:extLst>
              </p:cNvPr>
              <p:cNvCxnSpPr>
                <a:cxnSpLocks/>
                <a:stCxn id="6" idx="2"/>
                <a:endCxn id="9" idx="0"/>
              </p:cNvCxnSpPr>
              <p:nvPr/>
            </p:nvCxnSpPr>
            <p:spPr>
              <a:xfrm flipH="1">
                <a:off x="2155082" y="1727857"/>
                <a:ext cx="4482251" cy="640443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8" name="CasellaDiTesto 17">
                <a:extLst>
                  <a:ext uri="{FF2B5EF4-FFF2-40B4-BE49-F238E27FC236}">
                    <a16:creationId xmlns:a16="http://schemas.microsoft.com/office/drawing/2014/main" id="{9ABFEF5A-8D02-4C1B-2722-7A7EE5FF6160}"/>
                  </a:ext>
                </a:extLst>
              </p:cNvPr>
              <p:cNvSpPr txBox="1"/>
              <p:nvPr/>
            </p:nvSpPr>
            <p:spPr>
              <a:xfrm>
                <a:off x="358894" y="3000739"/>
                <a:ext cx="3581301" cy="120032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it-IT" dirty="0"/>
                  <a:t>Selezionare animali che siano </a:t>
                </a:r>
              </a:p>
              <a:p>
                <a:pPr algn="ctr"/>
                <a:r>
                  <a:rPr lang="it-IT" dirty="0"/>
                  <a:t>resistenti ad esempio all’ETEC </a:t>
                </a:r>
                <a:br>
                  <a:rPr lang="it-IT" dirty="0"/>
                </a:br>
                <a:r>
                  <a:rPr lang="it-IT" dirty="0"/>
                  <a:t>(la più importante causa di diarrea</a:t>
                </a:r>
              </a:p>
              <a:p>
                <a:pPr algn="ctr"/>
                <a:r>
                  <a:rPr lang="it-IT" dirty="0"/>
                  <a:t>nel post-svezzamento).</a:t>
                </a:r>
              </a:p>
            </p:txBody>
          </p:sp>
          <p:grpSp>
            <p:nvGrpSpPr>
              <p:cNvPr id="7" name="Gruppo 6">
                <a:extLst>
                  <a:ext uri="{FF2B5EF4-FFF2-40B4-BE49-F238E27FC236}">
                    <a16:creationId xmlns:a16="http://schemas.microsoft.com/office/drawing/2014/main" id="{020D9C6C-C715-04F8-01A6-455B8B143076}"/>
                  </a:ext>
                </a:extLst>
              </p:cNvPr>
              <p:cNvGrpSpPr/>
              <p:nvPr/>
            </p:nvGrpSpPr>
            <p:grpSpPr>
              <a:xfrm>
                <a:off x="1462927" y="2357960"/>
                <a:ext cx="1384310" cy="379672"/>
                <a:chOff x="1932302" y="2488548"/>
                <a:chExt cx="1384310" cy="379672"/>
              </a:xfrm>
            </p:grpSpPr>
            <p:sp>
              <p:nvSpPr>
                <p:cNvPr id="9" name="CasellaDiTesto 8">
                  <a:extLst>
                    <a:ext uri="{FF2B5EF4-FFF2-40B4-BE49-F238E27FC236}">
                      <a16:creationId xmlns:a16="http://schemas.microsoft.com/office/drawing/2014/main" id="{F0F14563-19E4-A4C1-4E6B-944C2C0F404B}"/>
                    </a:ext>
                  </a:extLst>
                </p:cNvPr>
                <p:cNvSpPr txBox="1"/>
                <p:nvPr/>
              </p:nvSpPr>
              <p:spPr>
                <a:xfrm>
                  <a:off x="2052826" y="2498888"/>
                  <a:ext cx="1143262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it-IT" b="1" dirty="0"/>
                    <a:t>Genetico</a:t>
                  </a:r>
                </a:p>
              </p:txBody>
            </p:sp>
            <p:sp>
              <p:nvSpPr>
                <p:cNvPr id="2" name="Rettangolo con angoli arrotondati 1">
                  <a:extLst>
                    <a:ext uri="{FF2B5EF4-FFF2-40B4-BE49-F238E27FC236}">
                      <a16:creationId xmlns:a16="http://schemas.microsoft.com/office/drawing/2014/main" id="{8952A575-6BB7-1C45-5863-D3C5C04F7317}"/>
                    </a:ext>
                  </a:extLst>
                </p:cNvPr>
                <p:cNvSpPr/>
                <p:nvPr/>
              </p:nvSpPr>
              <p:spPr>
                <a:xfrm>
                  <a:off x="1932302" y="2488548"/>
                  <a:ext cx="1384310" cy="353168"/>
                </a:xfrm>
                <a:prstGeom prst="roundRect">
                  <a:avLst/>
                </a:prstGeom>
                <a:solidFill>
                  <a:srgbClr val="00B0F0">
                    <a:alpha val="50000"/>
                  </a:srgbClr>
                </a:solidFill>
                <a:ln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it-IT" b="1" dirty="0"/>
                </a:p>
              </p:txBody>
            </p:sp>
          </p:grpSp>
        </p:grpSp>
        <p:sp>
          <p:nvSpPr>
            <p:cNvPr id="13" name="Rettangolo con angoli arrotondati 12">
              <a:extLst>
                <a:ext uri="{FF2B5EF4-FFF2-40B4-BE49-F238E27FC236}">
                  <a16:creationId xmlns:a16="http://schemas.microsoft.com/office/drawing/2014/main" id="{E0E854C1-AAF8-50F5-AA02-828DDF2CB28B}"/>
                </a:ext>
              </a:extLst>
            </p:cNvPr>
            <p:cNvSpPr/>
            <p:nvPr/>
          </p:nvSpPr>
          <p:spPr>
            <a:xfrm>
              <a:off x="358894" y="3000739"/>
              <a:ext cx="3581301" cy="1200329"/>
            </a:xfrm>
            <a:prstGeom prst="roundRect">
              <a:avLst/>
            </a:prstGeom>
            <a:noFill/>
            <a:ln w="57150">
              <a:solidFill>
                <a:srgbClr val="00B0F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</p:grpSp>
      <p:grpSp>
        <p:nvGrpSpPr>
          <p:cNvPr id="17" name="Gruppo 16">
            <a:extLst>
              <a:ext uri="{FF2B5EF4-FFF2-40B4-BE49-F238E27FC236}">
                <a16:creationId xmlns:a16="http://schemas.microsoft.com/office/drawing/2014/main" id="{3635A451-6357-5D23-788F-27D5EE89C19D}"/>
              </a:ext>
            </a:extLst>
          </p:cNvPr>
          <p:cNvGrpSpPr/>
          <p:nvPr/>
        </p:nvGrpSpPr>
        <p:grpSpPr>
          <a:xfrm>
            <a:off x="4326327" y="2888900"/>
            <a:ext cx="4622013" cy="3667875"/>
            <a:chOff x="4610107" y="2878560"/>
            <a:chExt cx="4622013" cy="3667875"/>
          </a:xfrm>
        </p:grpSpPr>
        <p:pic>
          <p:nvPicPr>
            <p:cNvPr id="24" name="Immagine 23">
              <a:extLst>
                <a:ext uri="{FF2B5EF4-FFF2-40B4-BE49-F238E27FC236}">
                  <a16:creationId xmlns:a16="http://schemas.microsoft.com/office/drawing/2014/main" id="{4A37A390-06D8-893F-FC3B-59CF1F15BD9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839390" y="5135499"/>
              <a:ext cx="1620741" cy="1410936"/>
            </a:xfrm>
            <a:prstGeom prst="rect">
              <a:avLst/>
            </a:prstGeom>
          </p:spPr>
        </p:pic>
        <p:pic>
          <p:nvPicPr>
            <p:cNvPr id="26" name="Immagine 25">
              <a:extLst>
                <a:ext uri="{FF2B5EF4-FFF2-40B4-BE49-F238E27FC236}">
                  <a16:creationId xmlns:a16="http://schemas.microsoft.com/office/drawing/2014/main" id="{DC5041CA-28EA-CB56-5627-CCD19D34770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460131" y="5135498"/>
              <a:ext cx="2596942" cy="1410937"/>
            </a:xfrm>
            <a:prstGeom prst="rect">
              <a:avLst/>
            </a:prstGeom>
          </p:spPr>
        </p:pic>
        <p:grpSp>
          <p:nvGrpSpPr>
            <p:cNvPr id="16" name="Gruppo 15">
              <a:extLst>
                <a:ext uri="{FF2B5EF4-FFF2-40B4-BE49-F238E27FC236}">
                  <a16:creationId xmlns:a16="http://schemas.microsoft.com/office/drawing/2014/main" id="{BFB05443-5BD3-135D-4FBC-E9C3665ECCFB}"/>
                </a:ext>
              </a:extLst>
            </p:cNvPr>
            <p:cNvGrpSpPr/>
            <p:nvPr/>
          </p:nvGrpSpPr>
          <p:grpSpPr>
            <a:xfrm>
              <a:off x="4610107" y="2878560"/>
              <a:ext cx="4622013" cy="1887606"/>
              <a:chOff x="4610107" y="2878560"/>
              <a:chExt cx="4622013" cy="1887606"/>
            </a:xfrm>
          </p:grpSpPr>
          <p:sp>
            <p:nvSpPr>
              <p:cNvPr id="21" name="CasellaDiTesto 20">
                <a:extLst>
                  <a:ext uri="{FF2B5EF4-FFF2-40B4-BE49-F238E27FC236}">
                    <a16:creationId xmlns:a16="http://schemas.microsoft.com/office/drawing/2014/main" id="{AC8B53C8-3E84-A305-9DD7-B885DF87D9D9}"/>
                  </a:ext>
                </a:extLst>
              </p:cNvPr>
              <p:cNvSpPr txBox="1"/>
              <p:nvPr/>
            </p:nvSpPr>
            <p:spPr>
              <a:xfrm>
                <a:off x="5434341" y="2909398"/>
                <a:ext cx="292977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it-IT" u="sng" dirty="0"/>
                  <a:t>Alimentazione di precisione</a:t>
                </a:r>
              </a:p>
            </p:txBody>
          </p:sp>
          <p:sp>
            <p:nvSpPr>
              <p:cNvPr id="22" name="CasellaDiTesto 21">
                <a:extLst>
                  <a:ext uri="{FF2B5EF4-FFF2-40B4-BE49-F238E27FC236}">
                    <a16:creationId xmlns:a16="http://schemas.microsoft.com/office/drawing/2014/main" id="{01BDF85A-264C-E596-2198-E47212627C11}"/>
                  </a:ext>
                </a:extLst>
              </p:cNvPr>
              <p:cNvSpPr txBox="1"/>
              <p:nvPr/>
            </p:nvSpPr>
            <p:spPr>
              <a:xfrm>
                <a:off x="4610107" y="3288838"/>
                <a:ext cx="4622013" cy="12003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it-IT" dirty="0"/>
                  <a:t>Somministrare gli amminoacidi opportuni al fine di incrementare la capacità di difesa (immunoglobuline) e l’integrità istologica </a:t>
                </a:r>
              </a:p>
              <a:p>
                <a:r>
                  <a:rPr lang="it-IT" dirty="0"/>
                  <a:t>dell’intestino (giunzioni strette, mucina).</a:t>
                </a:r>
              </a:p>
            </p:txBody>
          </p:sp>
          <p:sp>
            <p:nvSpPr>
              <p:cNvPr id="15" name="Rettangolo con angoli arrotondati 14">
                <a:extLst>
                  <a:ext uri="{FF2B5EF4-FFF2-40B4-BE49-F238E27FC236}">
                    <a16:creationId xmlns:a16="http://schemas.microsoft.com/office/drawing/2014/main" id="{7A5E3FB3-363F-43E4-7BD9-0CBC529686A4}"/>
                  </a:ext>
                </a:extLst>
              </p:cNvPr>
              <p:cNvSpPr/>
              <p:nvPr/>
            </p:nvSpPr>
            <p:spPr>
              <a:xfrm>
                <a:off x="4610107" y="2878560"/>
                <a:ext cx="4622013" cy="1887606"/>
              </a:xfrm>
              <a:prstGeom prst="roundRect">
                <a:avLst/>
              </a:prstGeom>
              <a:noFill/>
              <a:ln w="57150"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/>
              </a:p>
            </p:txBody>
          </p:sp>
        </p:grpSp>
      </p:grpSp>
      <p:grpSp>
        <p:nvGrpSpPr>
          <p:cNvPr id="25" name="Gruppo 24">
            <a:extLst>
              <a:ext uri="{FF2B5EF4-FFF2-40B4-BE49-F238E27FC236}">
                <a16:creationId xmlns:a16="http://schemas.microsoft.com/office/drawing/2014/main" id="{FE08D21B-8888-F4EF-8AAF-732BA6887B48}"/>
              </a:ext>
            </a:extLst>
          </p:cNvPr>
          <p:cNvGrpSpPr/>
          <p:nvPr/>
        </p:nvGrpSpPr>
        <p:grpSpPr>
          <a:xfrm>
            <a:off x="9334473" y="2936400"/>
            <a:ext cx="2663550" cy="3483012"/>
            <a:chOff x="9334473" y="2936400"/>
            <a:chExt cx="2663550" cy="3483012"/>
          </a:xfrm>
        </p:grpSpPr>
        <p:sp>
          <p:nvSpPr>
            <p:cNvPr id="27" name="CasellaDiTesto 26">
              <a:extLst>
                <a:ext uri="{FF2B5EF4-FFF2-40B4-BE49-F238E27FC236}">
                  <a16:creationId xmlns:a16="http://schemas.microsoft.com/office/drawing/2014/main" id="{0A4D59DF-6F41-C0BC-5B39-51046ECC8B25}"/>
                </a:ext>
              </a:extLst>
            </p:cNvPr>
            <p:cNvSpPr txBox="1"/>
            <p:nvPr/>
          </p:nvSpPr>
          <p:spPr>
            <a:xfrm>
              <a:off x="9334473" y="3251117"/>
              <a:ext cx="2663550" cy="14773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it-IT" dirty="0"/>
                <a:t>Modificare la dieta in modo da</a:t>
              </a:r>
            </a:p>
            <a:p>
              <a:r>
                <a:rPr lang="it-IT" dirty="0"/>
                <a:t>cercare di selezionare una microflora </a:t>
              </a:r>
            </a:p>
            <a:p>
              <a:r>
                <a:rPr lang="it-IT" dirty="0"/>
                <a:t>intestinale «positiva».</a:t>
              </a:r>
            </a:p>
          </p:txBody>
        </p:sp>
        <p:pic>
          <p:nvPicPr>
            <p:cNvPr id="29" name="Immagine 28">
              <a:extLst>
                <a:ext uri="{FF2B5EF4-FFF2-40B4-BE49-F238E27FC236}">
                  <a16:creationId xmlns:a16="http://schemas.microsoft.com/office/drawing/2014/main" id="{0ECF0916-6F8E-9BCD-4E9F-EA7C33FC1290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9679337" y="4942083"/>
              <a:ext cx="1826855" cy="1477329"/>
            </a:xfrm>
            <a:prstGeom prst="rect">
              <a:avLst/>
            </a:prstGeom>
          </p:spPr>
        </p:pic>
        <p:sp>
          <p:nvSpPr>
            <p:cNvPr id="3" name="CasellaDiTesto 2">
              <a:extLst>
                <a:ext uri="{FF2B5EF4-FFF2-40B4-BE49-F238E27FC236}">
                  <a16:creationId xmlns:a16="http://schemas.microsoft.com/office/drawing/2014/main" id="{39F438D1-FE65-124C-9E1A-D37CD17BCCC3}"/>
                </a:ext>
              </a:extLst>
            </p:cNvPr>
            <p:cNvSpPr txBox="1"/>
            <p:nvPr/>
          </p:nvSpPr>
          <p:spPr>
            <a:xfrm>
              <a:off x="9334473" y="2936400"/>
              <a:ext cx="249863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t-IT" u="sng" dirty="0"/>
                <a:t> Effetto pro e </a:t>
              </a:r>
              <a:r>
                <a:rPr lang="it-IT" u="sng" dirty="0" err="1"/>
                <a:t>prebiotico</a:t>
              </a:r>
              <a:endParaRPr lang="it-IT" u="sng" dirty="0"/>
            </a:p>
          </p:txBody>
        </p:sp>
        <p:sp>
          <p:nvSpPr>
            <p:cNvPr id="23" name="Rettangolo con angoli arrotondati 22">
              <a:extLst>
                <a:ext uri="{FF2B5EF4-FFF2-40B4-BE49-F238E27FC236}">
                  <a16:creationId xmlns:a16="http://schemas.microsoft.com/office/drawing/2014/main" id="{893285B8-AFE2-CF28-32E1-642A91E8C542}"/>
                </a:ext>
              </a:extLst>
            </p:cNvPr>
            <p:cNvSpPr/>
            <p:nvPr/>
          </p:nvSpPr>
          <p:spPr>
            <a:xfrm>
              <a:off x="9334473" y="2936401"/>
              <a:ext cx="2498633" cy="1840106"/>
            </a:xfrm>
            <a:prstGeom prst="roundRect">
              <a:avLst/>
            </a:prstGeom>
            <a:noFill/>
            <a:ln w="57150">
              <a:solidFill>
                <a:srgbClr val="00B0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</p:grpSp>
      <p:grpSp>
        <p:nvGrpSpPr>
          <p:cNvPr id="32" name="Gruppo 31">
            <a:extLst>
              <a:ext uri="{FF2B5EF4-FFF2-40B4-BE49-F238E27FC236}">
                <a16:creationId xmlns:a16="http://schemas.microsoft.com/office/drawing/2014/main" id="{E80AFD29-BDE9-B63A-8D02-1C7CC9D87AE6}"/>
              </a:ext>
            </a:extLst>
          </p:cNvPr>
          <p:cNvGrpSpPr/>
          <p:nvPr/>
        </p:nvGrpSpPr>
        <p:grpSpPr>
          <a:xfrm>
            <a:off x="1035586" y="4201068"/>
            <a:ext cx="2085988" cy="2479253"/>
            <a:chOff x="1035586" y="4201068"/>
            <a:chExt cx="2085988" cy="2479253"/>
          </a:xfrm>
        </p:grpSpPr>
        <p:sp>
          <p:nvSpPr>
            <p:cNvPr id="19" name="CasellaDiTesto 18">
              <a:extLst>
                <a:ext uri="{FF2B5EF4-FFF2-40B4-BE49-F238E27FC236}">
                  <a16:creationId xmlns:a16="http://schemas.microsoft.com/office/drawing/2014/main" id="{99579022-4E95-1E15-7ECC-E992928578EF}"/>
                </a:ext>
              </a:extLst>
            </p:cNvPr>
            <p:cNvSpPr txBox="1"/>
            <p:nvPr/>
          </p:nvSpPr>
          <p:spPr>
            <a:xfrm>
              <a:off x="1035586" y="4618918"/>
              <a:ext cx="208598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dirty="0"/>
                <a:t>Pratica lunga</a:t>
              </a:r>
            </a:p>
            <a:p>
              <a:pPr algn="ctr"/>
              <a:r>
                <a:rPr lang="it-IT" dirty="0"/>
                <a:t>e complessa</a:t>
              </a:r>
            </a:p>
          </p:txBody>
        </p:sp>
        <p:pic>
          <p:nvPicPr>
            <p:cNvPr id="20" name="Immagine 19">
              <a:extLst>
                <a:ext uri="{FF2B5EF4-FFF2-40B4-BE49-F238E27FC236}">
                  <a16:creationId xmlns:a16="http://schemas.microsoft.com/office/drawing/2014/main" id="{5781461D-5AC5-9B23-6FC0-2A8712004FD7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177514" y="5269385"/>
              <a:ext cx="1944060" cy="1410936"/>
            </a:xfrm>
            <a:prstGeom prst="ellipse">
              <a:avLst/>
            </a:prstGeom>
          </p:spPr>
        </p:pic>
        <p:cxnSp>
          <p:nvCxnSpPr>
            <p:cNvPr id="30" name="Connettore 2 29">
              <a:extLst>
                <a:ext uri="{FF2B5EF4-FFF2-40B4-BE49-F238E27FC236}">
                  <a16:creationId xmlns:a16="http://schemas.microsoft.com/office/drawing/2014/main" id="{5A4DC9D5-4F0F-1A8F-A36B-F5EF383BDA6A}"/>
                </a:ext>
              </a:extLst>
            </p:cNvPr>
            <p:cNvCxnSpPr>
              <a:cxnSpLocks/>
              <a:stCxn id="13" idx="2"/>
            </p:cNvCxnSpPr>
            <p:nvPr/>
          </p:nvCxnSpPr>
          <p:spPr>
            <a:xfrm>
              <a:off x="2149545" y="4201068"/>
              <a:ext cx="0" cy="527377"/>
            </a:xfrm>
            <a:prstGeom prst="straightConnector1">
              <a:avLst/>
            </a:prstGeom>
            <a:ln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6560010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 descr="Immagine che contiene Elementi grafici, logo, Carattere, cerchio&#10;&#10;Descrizione generata automaticamente">
            <a:extLst>
              <a:ext uri="{FF2B5EF4-FFF2-40B4-BE49-F238E27FC236}">
                <a16:creationId xmlns:a16="http://schemas.microsoft.com/office/drawing/2014/main" id="{E131E737-5360-36C8-FE7D-07942E0BFE9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1558" y="181815"/>
            <a:ext cx="1211370" cy="1211370"/>
          </a:xfrm>
          <a:prstGeom prst="rect">
            <a:avLst/>
          </a:prstGeom>
        </p:spPr>
      </p:pic>
      <p:sp>
        <p:nvSpPr>
          <p:cNvPr id="5" name="Titolo 1">
            <a:extLst>
              <a:ext uri="{FF2B5EF4-FFF2-40B4-BE49-F238E27FC236}">
                <a16:creationId xmlns:a16="http://schemas.microsoft.com/office/drawing/2014/main" id="{BDF47D96-8434-BE0F-DAB3-DE2D75B5DE47}"/>
              </a:ext>
            </a:extLst>
          </p:cNvPr>
          <p:cNvSpPr txBox="1">
            <a:spLocks/>
          </p:cNvSpPr>
          <p:nvPr/>
        </p:nvSpPr>
        <p:spPr>
          <a:xfrm>
            <a:off x="1462928" y="467282"/>
            <a:ext cx="5134642" cy="847448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dirty="0"/>
              <a:t>Scopo dello studio</a:t>
            </a:r>
          </a:p>
        </p:txBody>
      </p:sp>
      <p:grpSp>
        <p:nvGrpSpPr>
          <p:cNvPr id="13" name="Gruppo 12">
            <a:extLst>
              <a:ext uri="{FF2B5EF4-FFF2-40B4-BE49-F238E27FC236}">
                <a16:creationId xmlns:a16="http://schemas.microsoft.com/office/drawing/2014/main" id="{5F2FBE85-D208-B016-3FD6-D4DB27289004}"/>
              </a:ext>
            </a:extLst>
          </p:cNvPr>
          <p:cNvGrpSpPr/>
          <p:nvPr/>
        </p:nvGrpSpPr>
        <p:grpSpPr>
          <a:xfrm>
            <a:off x="251558" y="1678652"/>
            <a:ext cx="11513953" cy="1588819"/>
            <a:chOff x="251558" y="2047110"/>
            <a:chExt cx="11513953" cy="1588819"/>
          </a:xfrm>
        </p:grpSpPr>
        <p:sp>
          <p:nvSpPr>
            <p:cNvPr id="7" name="CasellaDiTesto 6">
              <a:extLst>
                <a:ext uri="{FF2B5EF4-FFF2-40B4-BE49-F238E27FC236}">
                  <a16:creationId xmlns:a16="http://schemas.microsoft.com/office/drawing/2014/main" id="{67445129-4430-5C0C-94E0-1012404C8E27}"/>
                </a:ext>
              </a:extLst>
            </p:cNvPr>
            <p:cNvSpPr txBox="1"/>
            <p:nvPr/>
          </p:nvSpPr>
          <p:spPr>
            <a:xfrm>
              <a:off x="251559" y="2066269"/>
              <a:ext cx="11432442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it-IT" sz="2400" dirty="0"/>
                <a:t>Utilizzare la farina di </a:t>
              </a:r>
              <a:r>
                <a:rPr lang="it-IT" sz="2400" i="1" dirty="0" err="1"/>
                <a:t>Hermetia</a:t>
              </a:r>
              <a:r>
                <a:rPr lang="it-IT" sz="2400" i="1" dirty="0"/>
                <a:t> </a:t>
              </a:r>
              <a:r>
                <a:rPr lang="it-IT" sz="2400" i="1" dirty="0" err="1"/>
                <a:t>Illucens</a:t>
              </a:r>
              <a:r>
                <a:rPr lang="it-IT" sz="2400" i="1" dirty="0"/>
                <a:t> </a:t>
              </a:r>
              <a:r>
                <a:rPr lang="it-IT" sz="2400" dirty="0"/>
                <a:t>nell’alimentazione del suino in post-svezzamento come fonte proteica alternativa.</a:t>
              </a:r>
            </a:p>
            <a:p>
              <a:pPr algn="just"/>
              <a:r>
                <a:rPr lang="it-IT" sz="2400" dirty="0"/>
                <a:t>Date alcune limitazioni, ci siamo quindi concentrati su una parziale sostituzione della fonte proteica (farina di pesce con farina di </a:t>
              </a:r>
              <a:r>
                <a:rPr lang="it-IT" sz="2400" i="1" dirty="0" err="1"/>
                <a:t>Hermetia</a:t>
              </a:r>
              <a:r>
                <a:rPr lang="it-IT" sz="2400" i="1" dirty="0"/>
                <a:t> </a:t>
              </a:r>
              <a:r>
                <a:rPr lang="it-IT" sz="2400" i="1" dirty="0" err="1"/>
                <a:t>Illucens</a:t>
              </a:r>
              <a:r>
                <a:rPr lang="it-IT" sz="2400" dirty="0"/>
                <a:t>).</a:t>
              </a:r>
            </a:p>
          </p:txBody>
        </p:sp>
        <p:sp>
          <p:nvSpPr>
            <p:cNvPr id="3" name="Rettangolo con angoli arrotondati 2">
              <a:extLst>
                <a:ext uri="{FF2B5EF4-FFF2-40B4-BE49-F238E27FC236}">
                  <a16:creationId xmlns:a16="http://schemas.microsoft.com/office/drawing/2014/main" id="{43E68903-AFEE-F431-C8BD-9851684F0CCA}"/>
                </a:ext>
              </a:extLst>
            </p:cNvPr>
            <p:cNvSpPr/>
            <p:nvPr/>
          </p:nvSpPr>
          <p:spPr>
            <a:xfrm>
              <a:off x="251558" y="2047110"/>
              <a:ext cx="11513953" cy="1569660"/>
            </a:xfrm>
            <a:prstGeom prst="roundRect">
              <a:avLst/>
            </a:prstGeom>
            <a:solidFill>
              <a:schemeClr val="accent4">
                <a:alpha val="50000"/>
              </a:schemeClr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dirty="0"/>
            </a:p>
          </p:txBody>
        </p:sp>
      </p:grpSp>
      <p:grpSp>
        <p:nvGrpSpPr>
          <p:cNvPr id="20" name="Gruppo 19">
            <a:extLst>
              <a:ext uri="{FF2B5EF4-FFF2-40B4-BE49-F238E27FC236}">
                <a16:creationId xmlns:a16="http://schemas.microsoft.com/office/drawing/2014/main" id="{A90841DD-7F13-6D30-E871-E9D7AECD833B}"/>
              </a:ext>
            </a:extLst>
          </p:cNvPr>
          <p:cNvGrpSpPr/>
          <p:nvPr/>
        </p:nvGrpSpPr>
        <p:grpSpPr>
          <a:xfrm>
            <a:off x="39756" y="3482841"/>
            <a:ext cx="11392453" cy="2986331"/>
            <a:chOff x="0" y="3111785"/>
            <a:chExt cx="11392453" cy="2986331"/>
          </a:xfrm>
        </p:grpSpPr>
        <p:sp>
          <p:nvSpPr>
            <p:cNvPr id="8" name="CasellaDiTesto 7">
              <a:extLst>
                <a:ext uri="{FF2B5EF4-FFF2-40B4-BE49-F238E27FC236}">
                  <a16:creationId xmlns:a16="http://schemas.microsoft.com/office/drawing/2014/main" id="{4A5F30B1-C3A7-EEC1-E8BD-3D83E0D8FB92}"/>
                </a:ext>
              </a:extLst>
            </p:cNvPr>
            <p:cNvSpPr txBox="1"/>
            <p:nvPr/>
          </p:nvSpPr>
          <p:spPr>
            <a:xfrm>
              <a:off x="4120106" y="3828635"/>
              <a:ext cx="4341060" cy="16312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342900" indent="-342900" algn="ctr">
                <a:buFont typeface="Courier New" panose="02070309020205020404" pitchFamily="49" charset="0"/>
                <a:buChar char="o"/>
              </a:pPr>
              <a:r>
                <a:rPr lang="it-IT" sz="2000" dirty="0"/>
                <a:t>Benessere animale</a:t>
              </a:r>
            </a:p>
            <a:p>
              <a:pPr algn="ctr"/>
              <a:endParaRPr lang="it-IT" sz="2000" dirty="0"/>
            </a:p>
            <a:p>
              <a:pPr marL="342900" indent="-342900" algn="ctr">
                <a:buFont typeface="Courier New" panose="02070309020205020404" pitchFamily="49" charset="0"/>
                <a:buChar char="o"/>
              </a:pPr>
              <a:r>
                <a:rPr lang="it-IT" sz="2000" dirty="0"/>
                <a:t>Riduzione degli eventi diarroici</a:t>
              </a:r>
            </a:p>
            <a:p>
              <a:pPr algn="ctr"/>
              <a:endParaRPr lang="it-IT" sz="2000" dirty="0"/>
            </a:p>
            <a:p>
              <a:pPr marL="342900" indent="-342900" algn="ctr">
                <a:buFont typeface="Courier New" panose="02070309020205020404" pitchFamily="49" charset="0"/>
                <a:buChar char="o"/>
              </a:pPr>
              <a:r>
                <a:rPr lang="it-IT" sz="2000" dirty="0"/>
                <a:t>Riduzione dell’utilizzo di antibiotici</a:t>
              </a:r>
            </a:p>
          </p:txBody>
        </p:sp>
        <p:grpSp>
          <p:nvGrpSpPr>
            <p:cNvPr id="17" name="Gruppo 16">
              <a:extLst>
                <a:ext uri="{FF2B5EF4-FFF2-40B4-BE49-F238E27FC236}">
                  <a16:creationId xmlns:a16="http://schemas.microsoft.com/office/drawing/2014/main" id="{3C1304BD-6246-6596-EF6C-8877E9C9469C}"/>
                </a:ext>
              </a:extLst>
            </p:cNvPr>
            <p:cNvGrpSpPr/>
            <p:nvPr/>
          </p:nvGrpSpPr>
          <p:grpSpPr>
            <a:xfrm>
              <a:off x="0" y="3719159"/>
              <a:ext cx="3908908" cy="1696279"/>
              <a:chOff x="1312449" y="3314256"/>
              <a:chExt cx="5285121" cy="2755240"/>
            </a:xfrm>
          </p:grpSpPr>
          <p:pic>
            <p:nvPicPr>
              <p:cNvPr id="15" name="Immagine 14">
                <a:extLst>
                  <a:ext uri="{FF2B5EF4-FFF2-40B4-BE49-F238E27FC236}">
                    <a16:creationId xmlns:a16="http://schemas.microsoft.com/office/drawing/2014/main" id="{C07BC983-EB5E-9122-0628-D846B6815535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/>
              <a:srcRect r="2769" b="4428"/>
              <a:stretch/>
            </p:blipFill>
            <p:spPr>
              <a:xfrm>
                <a:off x="1312449" y="3314256"/>
                <a:ext cx="5285121" cy="2755240"/>
              </a:xfrm>
              <a:prstGeom prst="rect">
                <a:avLst/>
              </a:prstGeom>
            </p:spPr>
          </p:pic>
          <p:sp>
            <p:nvSpPr>
              <p:cNvPr id="16" name="Rettangolo 15">
                <a:extLst>
                  <a:ext uri="{FF2B5EF4-FFF2-40B4-BE49-F238E27FC236}">
                    <a16:creationId xmlns:a16="http://schemas.microsoft.com/office/drawing/2014/main" id="{0D4F36CE-5E63-ACDC-95E4-649723C83567}"/>
                  </a:ext>
                </a:extLst>
              </p:cNvPr>
              <p:cNvSpPr/>
              <p:nvPr/>
            </p:nvSpPr>
            <p:spPr>
              <a:xfrm>
                <a:off x="1312449" y="5473148"/>
                <a:ext cx="900664" cy="59634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/>
              </a:p>
            </p:txBody>
          </p:sp>
        </p:grpSp>
        <p:pic>
          <p:nvPicPr>
            <p:cNvPr id="19" name="Immagine 18">
              <a:extLst>
                <a:ext uri="{FF2B5EF4-FFF2-40B4-BE49-F238E27FC236}">
                  <a16:creationId xmlns:a16="http://schemas.microsoft.com/office/drawing/2014/main" id="{1B274F08-3FCA-ECF0-1E1D-A8A0D6BDD046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8406122" y="3111785"/>
              <a:ext cx="2986331" cy="2986331"/>
            </a:xfrm>
            <a:prstGeom prst="ellipse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1073442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 descr="Immagine che contiene Elementi grafici, logo, Carattere, cerchio&#10;&#10;Descrizione generata automaticamente">
            <a:extLst>
              <a:ext uri="{FF2B5EF4-FFF2-40B4-BE49-F238E27FC236}">
                <a16:creationId xmlns:a16="http://schemas.microsoft.com/office/drawing/2014/main" id="{14FDA49E-F4BA-36EE-7AD8-389D1906860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558" y="181815"/>
            <a:ext cx="1211370" cy="1211370"/>
          </a:xfrm>
          <a:prstGeom prst="rect">
            <a:avLst/>
          </a:prstGeom>
        </p:spPr>
      </p:pic>
      <p:sp>
        <p:nvSpPr>
          <p:cNvPr id="4" name="Titolo 1">
            <a:extLst>
              <a:ext uri="{FF2B5EF4-FFF2-40B4-BE49-F238E27FC236}">
                <a16:creationId xmlns:a16="http://schemas.microsoft.com/office/drawing/2014/main" id="{A0B59A53-99AF-3041-6117-A325FE35A31D}"/>
              </a:ext>
            </a:extLst>
          </p:cNvPr>
          <p:cNvSpPr txBox="1">
            <a:spLocks/>
          </p:cNvSpPr>
          <p:nvPr/>
        </p:nvSpPr>
        <p:spPr>
          <a:xfrm>
            <a:off x="1462928" y="519745"/>
            <a:ext cx="5134642" cy="132556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dirty="0"/>
              <a:t>La prova</a:t>
            </a:r>
          </a:p>
        </p:txBody>
      </p:sp>
      <p:grpSp>
        <p:nvGrpSpPr>
          <p:cNvPr id="6" name="Gruppo 5">
            <a:extLst>
              <a:ext uri="{FF2B5EF4-FFF2-40B4-BE49-F238E27FC236}">
                <a16:creationId xmlns:a16="http://schemas.microsoft.com/office/drawing/2014/main" id="{CC7A6612-865A-FC24-2A84-6BA79322F214}"/>
              </a:ext>
            </a:extLst>
          </p:cNvPr>
          <p:cNvGrpSpPr/>
          <p:nvPr/>
        </p:nvGrpSpPr>
        <p:grpSpPr>
          <a:xfrm>
            <a:off x="591456" y="1185719"/>
            <a:ext cx="10685654" cy="1736202"/>
            <a:chOff x="591456" y="1185719"/>
            <a:chExt cx="10685654" cy="1736202"/>
          </a:xfrm>
        </p:grpSpPr>
        <p:grpSp>
          <p:nvGrpSpPr>
            <p:cNvPr id="93" name="Gruppo 92">
              <a:extLst>
                <a:ext uri="{FF2B5EF4-FFF2-40B4-BE49-F238E27FC236}">
                  <a16:creationId xmlns:a16="http://schemas.microsoft.com/office/drawing/2014/main" id="{F8AAFC2A-8F92-9DC2-8B2F-DC7B65EA9A14}"/>
                </a:ext>
              </a:extLst>
            </p:cNvPr>
            <p:cNvGrpSpPr/>
            <p:nvPr/>
          </p:nvGrpSpPr>
          <p:grpSpPr>
            <a:xfrm>
              <a:off x="591456" y="1975420"/>
              <a:ext cx="2796642" cy="791003"/>
              <a:chOff x="8601140" y="404876"/>
              <a:chExt cx="3619340" cy="873440"/>
            </a:xfrm>
          </p:grpSpPr>
          <p:sp>
            <p:nvSpPr>
              <p:cNvPr id="91" name="CasellaDiTesto 90">
                <a:extLst>
                  <a:ext uri="{FF2B5EF4-FFF2-40B4-BE49-F238E27FC236}">
                    <a16:creationId xmlns:a16="http://schemas.microsoft.com/office/drawing/2014/main" id="{A54E3FD1-5C0C-147D-D9C7-8AD0D9EBFE64}"/>
                  </a:ext>
                </a:extLst>
              </p:cNvPr>
              <p:cNvSpPr txBox="1"/>
              <p:nvPr/>
            </p:nvSpPr>
            <p:spPr>
              <a:xfrm>
                <a:off x="8601140" y="493654"/>
                <a:ext cx="3458104" cy="71369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it-IT" sz="1200" b="1" dirty="0"/>
                  <a:t>La prova è stata condotta presso</a:t>
                </a:r>
              </a:p>
              <a:p>
                <a:pPr algn="ctr"/>
                <a:r>
                  <a:rPr lang="it-IT" sz="1200" b="1" dirty="0"/>
                  <a:t>L’Azienda Agricola </a:t>
                </a:r>
                <a:r>
                  <a:rPr lang="it-IT" sz="1200" b="1" dirty="0" err="1"/>
                  <a:t>Stassano</a:t>
                </a:r>
                <a:r>
                  <a:rPr lang="it-IT" sz="1200" b="1" dirty="0"/>
                  <a:t> Alessandro</a:t>
                </a:r>
              </a:p>
            </p:txBody>
          </p:sp>
          <p:sp>
            <p:nvSpPr>
              <p:cNvPr id="92" name="Rettangolo con angoli arrotondati 91">
                <a:extLst>
                  <a:ext uri="{FF2B5EF4-FFF2-40B4-BE49-F238E27FC236}">
                    <a16:creationId xmlns:a16="http://schemas.microsoft.com/office/drawing/2014/main" id="{9AF60DF7-72B5-03BA-DDB8-014A76530439}"/>
                  </a:ext>
                </a:extLst>
              </p:cNvPr>
              <p:cNvSpPr/>
              <p:nvPr/>
            </p:nvSpPr>
            <p:spPr>
              <a:xfrm>
                <a:off x="8620899" y="404876"/>
                <a:ext cx="3599581" cy="873440"/>
              </a:xfrm>
              <a:prstGeom prst="roundRect">
                <a:avLst/>
              </a:prstGeom>
              <a:solidFill>
                <a:schemeClr val="accent6">
                  <a:alpha val="50000"/>
                </a:schemeClr>
              </a:solidFill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 dirty="0"/>
              </a:p>
            </p:txBody>
          </p:sp>
        </p:grpSp>
        <p:sp>
          <p:nvSpPr>
            <p:cNvPr id="94" name="CasellaDiTesto 93">
              <a:extLst>
                <a:ext uri="{FF2B5EF4-FFF2-40B4-BE49-F238E27FC236}">
                  <a16:creationId xmlns:a16="http://schemas.microsoft.com/office/drawing/2014/main" id="{2587C0EF-DF65-8A50-DE00-18CD93743AFD}"/>
                </a:ext>
              </a:extLst>
            </p:cNvPr>
            <p:cNvSpPr txBox="1"/>
            <p:nvPr/>
          </p:nvSpPr>
          <p:spPr>
            <a:xfrm>
              <a:off x="8805471" y="1513755"/>
              <a:ext cx="2471639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t-IT" dirty="0"/>
                <a:t>120 animali</a:t>
              </a:r>
            </a:p>
            <a:p>
              <a:r>
                <a:rPr lang="it-IT" dirty="0"/>
                <a:t>divisi in 6 box per peso:</a:t>
              </a:r>
            </a:p>
            <a:p>
              <a:r>
                <a:rPr lang="it-IT" dirty="0"/>
                <a:t>leggeri, medi e pesanti</a:t>
              </a:r>
            </a:p>
          </p:txBody>
        </p:sp>
        <p:grpSp>
          <p:nvGrpSpPr>
            <p:cNvPr id="5" name="Gruppo 4">
              <a:extLst>
                <a:ext uri="{FF2B5EF4-FFF2-40B4-BE49-F238E27FC236}">
                  <a16:creationId xmlns:a16="http://schemas.microsoft.com/office/drawing/2014/main" id="{160813DE-7C80-CB0F-2C1A-599D01073769}"/>
                </a:ext>
              </a:extLst>
            </p:cNvPr>
            <p:cNvGrpSpPr/>
            <p:nvPr/>
          </p:nvGrpSpPr>
          <p:grpSpPr>
            <a:xfrm>
              <a:off x="4045859" y="1185719"/>
              <a:ext cx="4179724" cy="1736202"/>
              <a:chOff x="4045859" y="1185719"/>
              <a:chExt cx="4179724" cy="1736202"/>
            </a:xfrm>
          </p:grpSpPr>
          <p:grpSp>
            <p:nvGrpSpPr>
              <p:cNvPr id="66" name="Gruppo 65">
                <a:extLst>
                  <a:ext uri="{FF2B5EF4-FFF2-40B4-BE49-F238E27FC236}">
                    <a16:creationId xmlns:a16="http://schemas.microsoft.com/office/drawing/2014/main" id="{7BF20180-217E-6725-83E6-8DE573F55CD3}"/>
                  </a:ext>
                </a:extLst>
              </p:cNvPr>
              <p:cNvGrpSpPr/>
              <p:nvPr/>
            </p:nvGrpSpPr>
            <p:grpSpPr>
              <a:xfrm>
                <a:off x="4045859" y="1185719"/>
                <a:ext cx="4179724" cy="1736202"/>
                <a:chOff x="3543514" y="1226454"/>
                <a:chExt cx="4179724" cy="1736202"/>
              </a:xfrm>
            </p:grpSpPr>
            <p:grpSp>
              <p:nvGrpSpPr>
                <p:cNvPr id="65" name="Gruppo 64">
                  <a:extLst>
                    <a:ext uri="{FF2B5EF4-FFF2-40B4-BE49-F238E27FC236}">
                      <a16:creationId xmlns:a16="http://schemas.microsoft.com/office/drawing/2014/main" id="{46AAE256-23B6-F28E-FD2B-ED06400D22B9}"/>
                    </a:ext>
                  </a:extLst>
                </p:cNvPr>
                <p:cNvGrpSpPr/>
                <p:nvPr/>
              </p:nvGrpSpPr>
              <p:grpSpPr>
                <a:xfrm>
                  <a:off x="3802248" y="1226454"/>
                  <a:ext cx="3703769" cy="374060"/>
                  <a:chOff x="3802248" y="1226454"/>
                  <a:chExt cx="3703769" cy="374060"/>
                </a:xfrm>
              </p:grpSpPr>
              <p:sp>
                <p:nvSpPr>
                  <p:cNvPr id="25" name="CasellaDiTesto 24">
                    <a:extLst>
                      <a:ext uri="{FF2B5EF4-FFF2-40B4-BE49-F238E27FC236}">
                        <a16:creationId xmlns:a16="http://schemas.microsoft.com/office/drawing/2014/main" id="{38C317BD-536B-FAFA-0FDF-417786433329}"/>
                      </a:ext>
                    </a:extLst>
                  </p:cNvPr>
                  <p:cNvSpPr txBox="1"/>
                  <p:nvPr/>
                </p:nvSpPr>
                <p:spPr>
                  <a:xfrm>
                    <a:off x="3802248" y="1227014"/>
                    <a:ext cx="324128" cy="369332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it-IT" b="1" dirty="0">
                        <a:solidFill>
                          <a:srgbClr val="00B050"/>
                        </a:solidFill>
                      </a:rPr>
                      <a:t>A</a:t>
                    </a:r>
                  </a:p>
                </p:txBody>
              </p:sp>
              <p:sp>
                <p:nvSpPr>
                  <p:cNvPr id="26" name="CasellaDiTesto 25">
                    <a:extLst>
                      <a:ext uri="{FF2B5EF4-FFF2-40B4-BE49-F238E27FC236}">
                        <a16:creationId xmlns:a16="http://schemas.microsoft.com/office/drawing/2014/main" id="{F761D8E1-81FE-996E-CB6D-ED438751C2F0}"/>
                      </a:ext>
                    </a:extLst>
                  </p:cNvPr>
                  <p:cNvSpPr txBox="1"/>
                  <p:nvPr/>
                </p:nvSpPr>
                <p:spPr>
                  <a:xfrm>
                    <a:off x="4472639" y="1227014"/>
                    <a:ext cx="314510" cy="369332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it-IT" b="1" dirty="0">
                        <a:solidFill>
                          <a:srgbClr val="00B050"/>
                        </a:solidFill>
                      </a:rPr>
                      <a:t>B</a:t>
                    </a:r>
                  </a:p>
                </p:txBody>
              </p:sp>
              <p:sp>
                <p:nvSpPr>
                  <p:cNvPr id="27" name="CasellaDiTesto 26">
                    <a:extLst>
                      <a:ext uri="{FF2B5EF4-FFF2-40B4-BE49-F238E27FC236}">
                        <a16:creationId xmlns:a16="http://schemas.microsoft.com/office/drawing/2014/main" id="{F9A2B2E8-3362-BB1C-5331-91DE9A9B3CC5}"/>
                      </a:ext>
                    </a:extLst>
                  </p:cNvPr>
                  <p:cNvSpPr txBox="1"/>
                  <p:nvPr/>
                </p:nvSpPr>
                <p:spPr>
                  <a:xfrm>
                    <a:off x="5187388" y="1226454"/>
                    <a:ext cx="348172" cy="369332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it-IT" b="1" dirty="0">
                        <a:solidFill>
                          <a:srgbClr val="00B050"/>
                        </a:solidFill>
                      </a:rPr>
                      <a:t>C</a:t>
                    </a:r>
                  </a:p>
                </p:txBody>
              </p:sp>
              <p:sp>
                <p:nvSpPr>
                  <p:cNvPr id="28" name="CasellaDiTesto 27">
                    <a:extLst>
                      <a:ext uri="{FF2B5EF4-FFF2-40B4-BE49-F238E27FC236}">
                        <a16:creationId xmlns:a16="http://schemas.microsoft.com/office/drawing/2014/main" id="{858A7170-09B6-C919-E203-92426CC46621}"/>
                      </a:ext>
                    </a:extLst>
                  </p:cNvPr>
                  <p:cNvSpPr txBox="1"/>
                  <p:nvPr/>
                </p:nvSpPr>
                <p:spPr>
                  <a:xfrm>
                    <a:off x="5832249" y="1231182"/>
                    <a:ext cx="348172" cy="369332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it-IT" b="1" dirty="0">
                        <a:solidFill>
                          <a:schemeClr val="tx2">
                            <a:lumMod val="75000"/>
                            <a:lumOff val="25000"/>
                          </a:schemeClr>
                        </a:solidFill>
                      </a:rPr>
                      <a:t>D</a:t>
                    </a:r>
                  </a:p>
                </p:txBody>
              </p:sp>
              <p:sp>
                <p:nvSpPr>
                  <p:cNvPr id="29" name="CasellaDiTesto 28">
                    <a:extLst>
                      <a:ext uri="{FF2B5EF4-FFF2-40B4-BE49-F238E27FC236}">
                        <a16:creationId xmlns:a16="http://schemas.microsoft.com/office/drawing/2014/main" id="{2D2EB543-E361-71EA-835C-001828D85BE4}"/>
                      </a:ext>
                    </a:extLst>
                  </p:cNvPr>
                  <p:cNvSpPr txBox="1"/>
                  <p:nvPr/>
                </p:nvSpPr>
                <p:spPr>
                  <a:xfrm>
                    <a:off x="6523613" y="1230417"/>
                    <a:ext cx="317716" cy="369332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it-IT" b="1" dirty="0">
                        <a:solidFill>
                          <a:schemeClr val="tx2">
                            <a:lumMod val="75000"/>
                            <a:lumOff val="25000"/>
                          </a:schemeClr>
                        </a:solidFill>
                      </a:rPr>
                      <a:t>E</a:t>
                    </a:r>
                  </a:p>
                </p:txBody>
              </p:sp>
              <p:sp>
                <p:nvSpPr>
                  <p:cNvPr id="30" name="CasellaDiTesto 29">
                    <a:extLst>
                      <a:ext uri="{FF2B5EF4-FFF2-40B4-BE49-F238E27FC236}">
                        <a16:creationId xmlns:a16="http://schemas.microsoft.com/office/drawing/2014/main" id="{FF4B590B-840D-325F-A15B-B5C5C98B8B26}"/>
                      </a:ext>
                    </a:extLst>
                  </p:cNvPr>
                  <p:cNvSpPr txBox="1"/>
                  <p:nvPr/>
                </p:nvSpPr>
                <p:spPr>
                  <a:xfrm>
                    <a:off x="7273937" y="1230417"/>
                    <a:ext cx="232080" cy="369332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it-IT" b="1" dirty="0">
                        <a:solidFill>
                          <a:schemeClr val="tx2">
                            <a:lumMod val="75000"/>
                            <a:lumOff val="25000"/>
                          </a:schemeClr>
                        </a:solidFill>
                      </a:rPr>
                      <a:t>F</a:t>
                    </a:r>
                  </a:p>
                </p:txBody>
              </p:sp>
            </p:grpSp>
            <p:grpSp>
              <p:nvGrpSpPr>
                <p:cNvPr id="50" name="Gruppo 49">
                  <a:extLst>
                    <a:ext uri="{FF2B5EF4-FFF2-40B4-BE49-F238E27FC236}">
                      <a16:creationId xmlns:a16="http://schemas.microsoft.com/office/drawing/2014/main" id="{F21E9855-B01E-EB5A-8651-58B0030014E1}"/>
                    </a:ext>
                  </a:extLst>
                </p:cNvPr>
                <p:cNvGrpSpPr/>
                <p:nvPr/>
              </p:nvGrpSpPr>
              <p:grpSpPr>
                <a:xfrm>
                  <a:off x="3543514" y="1561257"/>
                  <a:ext cx="4163069" cy="802332"/>
                  <a:chOff x="3543514" y="1561257"/>
                  <a:chExt cx="4163069" cy="802332"/>
                </a:xfrm>
              </p:grpSpPr>
              <p:sp>
                <p:nvSpPr>
                  <p:cNvPr id="7" name="Cornice 6">
                    <a:extLst>
                      <a:ext uri="{FF2B5EF4-FFF2-40B4-BE49-F238E27FC236}">
                        <a16:creationId xmlns:a16="http://schemas.microsoft.com/office/drawing/2014/main" id="{A8668F2E-0ECD-76D9-F41A-852B18A2057F}"/>
                      </a:ext>
                    </a:extLst>
                  </p:cNvPr>
                  <p:cNvSpPr/>
                  <p:nvPr/>
                </p:nvSpPr>
                <p:spPr>
                  <a:xfrm>
                    <a:off x="3543514" y="1561257"/>
                    <a:ext cx="693845" cy="802332"/>
                  </a:xfrm>
                  <a:prstGeom prst="frame">
                    <a:avLst>
                      <a:gd name="adj1" fmla="val 3846"/>
                    </a:avLst>
                  </a:prstGeom>
                  <a:solidFill>
                    <a:schemeClr val="accent6">
                      <a:lumMod val="50000"/>
                    </a:schemeClr>
                  </a:solidFill>
                </p:spPr>
                <p:style>
                  <a:lnRef idx="2">
                    <a:schemeClr val="accent3"/>
                  </a:lnRef>
                  <a:fillRef idx="1">
                    <a:schemeClr val="lt1"/>
                  </a:fillRef>
                  <a:effectRef idx="0">
                    <a:schemeClr val="accent3"/>
                  </a:effectRef>
                  <a:fontRef idx="minor">
                    <a:schemeClr val="dk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it-IT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8" name="Cornice 7">
                    <a:extLst>
                      <a:ext uri="{FF2B5EF4-FFF2-40B4-BE49-F238E27FC236}">
                        <a16:creationId xmlns:a16="http://schemas.microsoft.com/office/drawing/2014/main" id="{A648CDB0-20C2-B08D-E687-35929EDCB1E8}"/>
                      </a:ext>
                    </a:extLst>
                  </p:cNvPr>
                  <p:cNvSpPr/>
                  <p:nvPr/>
                </p:nvSpPr>
                <p:spPr>
                  <a:xfrm>
                    <a:off x="4237359" y="1561257"/>
                    <a:ext cx="693845" cy="802332"/>
                  </a:xfrm>
                  <a:prstGeom prst="frame">
                    <a:avLst>
                      <a:gd name="adj1" fmla="val 3846"/>
                    </a:avLst>
                  </a:prstGeom>
                  <a:solidFill>
                    <a:schemeClr val="accent6">
                      <a:lumMod val="50000"/>
                    </a:schemeClr>
                  </a:solidFill>
                </p:spPr>
                <p:style>
                  <a:lnRef idx="2">
                    <a:schemeClr val="accent3"/>
                  </a:lnRef>
                  <a:fillRef idx="1">
                    <a:schemeClr val="lt1"/>
                  </a:fillRef>
                  <a:effectRef idx="0">
                    <a:schemeClr val="accent3"/>
                  </a:effectRef>
                  <a:fontRef idx="minor">
                    <a:schemeClr val="dk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it-IT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9" name="Cornice 8">
                    <a:extLst>
                      <a:ext uri="{FF2B5EF4-FFF2-40B4-BE49-F238E27FC236}">
                        <a16:creationId xmlns:a16="http://schemas.microsoft.com/office/drawing/2014/main" id="{F9FD6FFB-5583-8B1D-1191-902DA2543A96}"/>
                      </a:ext>
                    </a:extLst>
                  </p:cNvPr>
                  <p:cNvSpPr/>
                  <p:nvPr/>
                </p:nvSpPr>
                <p:spPr>
                  <a:xfrm>
                    <a:off x="4931204" y="1561257"/>
                    <a:ext cx="693845" cy="802332"/>
                  </a:xfrm>
                  <a:prstGeom prst="frame">
                    <a:avLst>
                      <a:gd name="adj1" fmla="val 3846"/>
                    </a:avLst>
                  </a:prstGeom>
                  <a:solidFill>
                    <a:schemeClr val="accent6">
                      <a:lumMod val="50000"/>
                    </a:schemeClr>
                  </a:solidFill>
                </p:spPr>
                <p:style>
                  <a:lnRef idx="2">
                    <a:schemeClr val="accent3"/>
                  </a:lnRef>
                  <a:fillRef idx="1">
                    <a:schemeClr val="lt1"/>
                  </a:fillRef>
                  <a:effectRef idx="0">
                    <a:schemeClr val="accent3"/>
                  </a:effectRef>
                  <a:fontRef idx="minor">
                    <a:schemeClr val="dk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it-IT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0" name="Cornice 9">
                    <a:extLst>
                      <a:ext uri="{FF2B5EF4-FFF2-40B4-BE49-F238E27FC236}">
                        <a16:creationId xmlns:a16="http://schemas.microsoft.com/office/drawing/2014/main" id="{2BBFA9F8-D798-3D18-257D-146DBE972AED}"/>
                      </a:ext>
                    </a:extLst>
                  </p:cNvPr>
                  <p:cNvSpPr/>
                  <p:nvPr/>
                </p:nvSpPr>
                <p:spPr>
                  <a:xfrm>
                    <a:off x="5625048" y="1561257"/>
                    <a:ext cx="693845" cy="802332"/>
                  </a:xfrm>
                  <a:prstGeom prst="frame">
                    <a:avLst>
                      <a:gd name="adj1" fmla="val 3846"/>
                    </a:avLst>
                  </a:prstGeom>
                  <a:solidFill>
                    <a:schemeClr val="accent6">
                      <a:lumMod val="50000"/>
                    </a:schemeClr>
                  </a:solidFill>
                </p:spPr>
                <p:style>
                  <a:lnRef idx="2">
                    <a:schemeClr val="accent3"/>
                  </a:lnRef>
                  <a:fillRef idx="1">
                    <a:schemeClr val="lt1"/>
                  </a:fillRef>
                  <a:effectRef idx="0">
                    <a:schemeClr val="accent3"/>
                  </a:effectRef>
                  <a:fontRef idx="minor">
                    <a:schemeClr val="dk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it-IT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1" name="Cornice 10">
                    <a:extLst>
                      <a:ext uri="{FF2B5EF4-FFF2-40B4-BE49-F238E27FC236}">
                        <a16:creationId xmlns:a16="http://schemas.microsoft.com/office/drawing/2014/main" id="{5D17C0C7-0C20-DC43-FA02-A5EE9DE5BB2D}"/>
                      </a:ext>
                    </a:extLst>
                  </p:cNvPr>
                  <p:cNvSpPr/>
                  <p:nvPr/>
                </p:nvSpPr>
                <p:spPr>
                  <a:xfrm>
                    <a:off x="6318893" y="1561257"/>
                    <a:ext cx="693845" cy="802332"/>
                  </a:xfrm>
                  <a:prstGeom prst="frame">
                    <a:avLst>
                      <a:gd name="adj1" fmla="val 3846"/>
                    </a:avLst>
                  </a:prstGeom>
                  <a:solidFill>
                    <a:schemeClr val="accent6">
                      <a:lumMod val="50000"/>
                    </a:schemeClr>
                  </a:solidFill>
                </p:spPr>
                <p:style>
                  <a:lnRef idx="2">
                    <a:schemeClr val="accent3"/>
                  </a:lnRef>
                  <a:fillRef idx="1">
                    <a:schemeClr val="lt1"/>
                  </a:fillRef>
                  <a:effectRef idx="0">
                    <a:schemeClr val="accent3"/>
                  </a:effectRef>
                  <a:fontRef idx="minor">
                    <a:schemeClr val="dk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it-IT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12" name="Cornice 11">
                    <a:extLst>
                      <a:ext uri="{FF2B5EF4-FFF2-40B4-BE49-F238E27FC236}">
                        <a16:creationId xmlns:a16="http://schemas.microsoft.com/office/drawing/2014/main" id="{7C0BE698-8CFB-8BBF-A2F8-CEDFEC5CBCBA}"/>
                      </a:ext>
                    </a:extLst>
                  </p:cNvPr>
                  <p:cNvSpPr/>
                  <p:nvPr/>
                </p:nvSpPr>
                <p:spPr>
                  <a:xfrm>
                    <a:off x="7012738" y="1561257"/>
                    <a:ext cx="693845" cy="802332"/>
                  </a:xfrm>
                  <a:prstGeom prst="frame">
                    <a:avLst>
                      <a:gd name="adj1" fmla="val 3846"/>
                    </a:avLst>
                  </a:prstGeom>
                  <a:solidFill>
                    <a:schemeClr val="accent6">
                      <a:lumMod val="50000"/>
                    </a:schemeClr>
                  </a:solidFill>
                </p:spPr>
                <p:style>
                  <a:lnRef idx="2">
                    <a:schemeClr val="accent3"/>
                  </a:lnRef>
                  <a:fillRef idx="1">
                    <a:schemeClr val="lt1"/>
                  </a:fillRef>
                  <a:effectRef idx="0">
                    <a:schemeClr val="accent3"/>
                  </a:effectRef>
                  <a:fontRef idx="minor">
                    <a:schemeClr val="dk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it-IT">
                      <a:solidFill>
                        <a:schemeClr val="tx1"/>
                      </a:solidFill>
                    </a:endParaRPr>
                  </a:p>
                </p:txBody>
              </p:sp>
              <p:pic>
                <p:nvPicPr>
                  <p:cNvPr id="32" name="Immagine 31">
                    <a:extLst>
                      <a:ext uri="{FF2B5EF4-FFF2-40B4-BE49-F238E27FC236}">
                        <a16:creationId xmlns:a16="http://schemas.microsoft.com/office/drawing/2014/main" id="{3D5BE2E3-5D07-619E-0754-6FDA424D9DAE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3"/>
                  <a:stretch>
                    <a:fillRect/>
                  </a:stretch>
                </p:blipFill>
                <p:spPr>
                  <a:xfrm>
                    <a:off x="3607303" y="1705772"/>
                    <a:ext cx="272924" cy="143173"/>
                  </a:xfrm>
                  <a:prstGeom prst="rect">
                    <a:avLst/>
                  </a:prstGeom>
                </p:spPr>
              </p:pic>
              <p:pic>
                <p:nvPicPr>
                  <p:cNvPr id="36" name="Immagine 35">
                    <a:extLst>
                      <a:ext uri="{FF2B5EF4-FFF2-40B4-BE49-F238E27FC236}">
                        <a16:creationId xmlns:a16="http://schemas.microsoft.com/office/drawing/2014/main" id="{981D7382-95E2-EC3E-9411-EAC453D89102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3"/>
                  <a:stretch>
                    <a:fillRect/>
                  </a:stretch>
                </p:blipFill>
                <p:spPr>
                  <a:xfrm>
                    <a:off x="4317985" y="1702849"/>
                    <a:ext cx="346924" cy="181993"/>
                  </a:xfrm>
                  <a:prstGeom prst="rect">
                    <a:avLst/>
                  </a:prstGeom>
                </p:spPr>
              </p:pic>
              <p:pic>
                <p:nvPicPr>
                  <p:cNvPr id="39" name="Immagine 38">
                    <a:extLst>
                      <a:ext uri="{FF2B5EF4-FFF2-40B4-BE49-F238E27FC236}">
                        <a16:creationId xmlns:a16="http://schemas.microsoft.com/office/drawing/2014/main" id="{F1A5B070-ED45-CFDC-77C4-11A1ED316CC5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3"/>
                  <a:stretch>
                    <a:fillRect/>
                  </a:stretch>
                </p:blipFill>
                <p:spPr>
                  <a:xfrm>
                    <a:off x="4984865" y="1678959"/>
                    <a:ext cx="530922" cy="278516"/>
                  </a:xfrm>
                  <a:prstGeom prst="rect">
                    <a:avLst/>
                  </a:prstGeom>
                </p:spPr>
              </p:pic>
            </p:grpSp>
            <p:cxnSp>
              <p:nvCxnSpPr>
                <p:cNvPr id="53" name="Connettore 1 52">
                  <a:extLst>
                    <a:ext uri="{FF2B5EF4-FFF2-40B4-BE49-F238E27FC236}">
                      <a16:creationId xmlns:a16="http://schemas.microsoft.com/office/drawing/2014/main" id="{2EE30C0A-50AB-4DB6-A4AD-5A2FF388F5B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5625048" y="1226454"/>
                  <a:ext cx="0" cy="1736202"/>
                </a:xfrm>
                <a:prstGeom prst="line">
                  <a:avLst/>
                </a:prstGeom>
                <a:ln w="9525" cap="flat" cmpd="sng" algn="ctr">
                  <a:solidFill>
                    <a:schemeClr val="accent2"/>
                  </a:solidFill>
                  <a:prstDash val="dash"/>
                  <a:round/>
                  <a:headEnd type="none" w="med" len="med"/>
                  <a:tailEnd type="none" w="med" len="med"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>
                  <a:schemeClr val="tx1"/>
                </a:fontRef>
              </p:style>
            </p:cxnSp>
            <p:sp>
              <p:nvSpPr>
                <p:cNvPr id="54" name="CasellaDiTesto 53">
                  <a:extLst>
                    <a:ext uri="{FF2B5EF4-FFF2-40B4-BE49-F238E27FC236}">
                      <a16:creationId xmlns:a16="http://schemas.microsoft.com/office/drawing/2014/main" id="{E69C5A76-8A5C-1ED7-E659-F57A12F79653}"/>
                    </a:ext>
                  </a:extLst>
                </p:cNvPr>
                <p:cNvSpPr txBox="1"/>
                <p:nvPr/>
              </p:nvSpPr>
              <p:spPr>
                <a:xfrm>
                  <a:off x="3757760" y="2383853"/>
                  <a:ext cx="1660198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it-IT" dirty="0"/>
                    <a:t>Dieta controllo</a:t>
                  </a:r>
                </a:p>
              </p:txBody>
            </p:sp>
            <p:sp>
              <p:nvSpPr>
                <p:cNvPr id="55" name="CasellaDiTesto 54">
                  <a:extLst>
                    <a:ext uri="{FF2B5EF4-FFF2-40B4-BE49-F238E27FC236}">
                      <a16:creationId xmlns:a16="http://schemas.microsoft.com/office/drawing/2014/main" id="{1BCD85CA-2A49-BCED-3195-DB2DAB0E60EE}"/>
                    </a:ext>
                  </a:extLst>
                </p:cNvPr>
                <p:cNvSpPr txBox="1"/>
                <p:nvPr/>
              </p:nvSpPr>
              <p:spPr>
                <a:xfrm>
                  <a:off x="5954565" y="2377933"/>
                  <a:ext cx="1502847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it-IT" dirty="0"/>
                    <a:t>Dieta trattato</a:t>
                  </a:r>
                </a:p>
              </p:txBody>
            </p:sp>
            <p:cxnSp>
              <p:nvCxnSpPr>
                <p:cNvPr id="56" name="Connettore 1 55">
                  <a:extLst>
                    <a:ext uri="{FF2B5EF4-FFF2-40B4-BE49-F238E27FC236}">
                      <a16:creationId xmlns:a16="http://schemas.microsoft.com/office/drawing/2014/main" id="{2DDA5A67-B6D6-3B52-88F0-2895B3FC1C1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543514" y="1271405"/>
                  <a:ext cx="0" cy="1691251"/>
                </a:xfrm>
                <a:prstGeom prst="line">
                  <a:avLst/>
                </a:prstGeom>
                <a:ln w="9525" cap="flat" cmpd="sng" algn="ctr">
                  <a:solidFill>
                    <a:schemeClr val="accent2"/>
                  </a:solidFill>
                  <a:prstDash val="dash"/>
                  <a:round/>
                  <a:headEnd type="none" w="med" len="med"/>
                  <a:tailEnd type="none" w="med" len="med"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>
                  <a:schemeClr val="tx1"/>
                </a:fontRef>
              </p:style>
            </p:cxnSp>
            <p:cxnSp>
              <p:nvCxnSpPr>
                <p:cNvPr id="57" name="Connettore 1 56">
                  <a:extLst>
                    <a:ext uri="{FF2B5EF4-FFF2-40B4-BE49-F238E27FC236}">
                      <a16:creationId xmlns:a16="http://schemas.microsoft.com/office/drawing/2014/main" id="{7853E823-3E2A-CDDF-944B-DC0C0469745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7706583" y="1238047"/>
                  <a:ext cx="0" cy="1724609"/>
                </a:xfrm>
                <a:prstGeom prst="line">
                  <a:avLst/>
                </a:prstGeom>
                <a:ln w="9525" cap="flat" cmpd="sng" algn="ctr">
                  <a:solidFill>
                    <a:schemeClr val="accent2"/>
                  </a:solidFill>
                  <a:prstDash val="dash"/>
                  <a:round/>
                  <a:headEnd type="none" w="med" len="med"/>
                  <a:tailEnd type="none" w="med" len="med"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>
                  <a:schemeClr val="tx1"/>
                </a:fontRef>
              </p:style>
            </p:cxnSp>
            <p:cxnSp>
              <p:nvCxnSpPr>
                <p:cNvPr id="63" name="Connettore 2 62">
                  <a:extLst>
                    <a:ext uri="{FF2B5EF4-FFF2-40B4-BE49-F238E27FC236}">
                      <a16:creationId xmlns:a16="http://schemas.microsoft.com/office/drawing/2014/main" id="{8EE55835-1050-8C31-FEDC-4955B2EE0C42}"/>
                    </a:ext>
                  </a:extLst>
                </p:cNvPr>
                <p:cNvCxnSpPr/>
                <p:nvPr/>
              </p:nvCxnSpPr>
              <p:spPr>
                <a:xfrm>
                  <a:off x="3543514" y="2843784"/>
                  <a:ext cx="2081534" cy="0"/>
                </a:xfrm>
                <a:prstGeom prst="straightConnector1">
                  <a:avLst/>
                </a:prstGeom>
                <a:ln>
                  <a:headEnd type="triangle"/>
                  <a:tailEnd type="triangle"/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4" name="Connettore 2 63">
                  <a:extLst>
                    <a:ext uri="{FF2B5EF4-FFF2-40B4-BE49-F238E27FC236}">
                      <a16:creationId xmlns:a16="http://schemas.microsoft.com/office/drawing/2014/main" id="{AFB25F7F-079B-8F5A-B4CA-A6FCE7FA7924}"/>
                    </a:ext>
                  </a:extLst>
                </p:cNvPr>
                <p:cNvCxnSpPr/>
                <p:nvPr/>
              </p:nvCxnSpPr>
              <p:spPr>
                <a:xfrm>
                  <a:off x="5641704" y="2843784"/>
                  <a:ext cx="2081534" cy="0"/>
                </a:xfrm>
                <a:prstGeom prst="straightConnector1">
                  <a:avLst/>
                </a:prstGeom>
                <a:ln>
                  <a:headEnd type="triangle"/>
                  <a:tailEnd type="triangle"/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  <p:pic>
            <p:nvPicPr>
              <p:cNvPr id="95" name="Immagine 94">
                <a:extLst>
                  <a:ext uri="{FF2B5EF4-FFF2-40B4-BE49-F238E27FC236}">
                    <a16:creationId xmlns:a16="http://schemas.microsoft.com/office/drawing/2014/main" id="{4A37E7B6-EF22-407F-C149-27932C658C3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4380079" y="2037190"/>
                <a:ext cx="272924" cy="143173"/>
              </a:xfrm>
              <a:prstGeom prst="rect">
                <a:avLst/>
              </a:prstGeom>
            </p:spPr>
          </p:pic>
          <p:pic>
            <p:nvPicPr>
              <p:cNvPr id="96" name="Immagine 95">
                <a:extLst>
                  <a:ext uri="{FF2B5EF4-FFF2-40B4-BE49-F238E27FC236}">
                    <a16:creationId xmlns:a16="http://schemas.microsoft.com/office/drawing/2014/main" id="{721600E2-A411-7534-F423-E6E27AF1F2C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6215387" y="1638224"/>
                <a:ext cx="272924" cy="143173"/>
              </a:xfrm>
              <a:prstGeom prst="rect">
                <a:avLst/>
              </a:prstGeom>
            </p:spPr>
          </p:pic>
          <p:pic>
            <p:nvPicPr>
              <p:cNvPr id="97" name="Immagine 96">
                <a:extLst>
                  <a:ext uri="{FF2B5EF4-FFF2-40B4-BE49-F238E27FC236}">
                    <a16:creationId xmlns:a16="http://schemas.microsoft.com/office/drawing/2014/main" id="{3E937E70-111F-3EA7-970A-BEE9526DECA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6474315" y="2053820"/>
                <a:ext cx="272924" cy="143173"/>
              </a:xfrm>
              <a:prstGeom prst="rect">
                <a:avLst/>
              </a:prstGeom>
            </p:spPr>
          </p:pic>
          <p:pic>
            <p:nvPicPr>
              <p:cNvPr id="98" name="Immagine 97">
                <a:extLst>
                  <a:ext uri="{FF2B5EF4-FFF2-40B4-BE49-F238E27FC236}">
                    <a16:creationId xmlns:a16="http://schemas.microsoft.com/office/drawing/2014/main" id="{1E8BCD1F-6BE2-C317-F4C7-67A91ABABC1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4989511" y="2004977"/>
                <a:ext cx="346924" cy="181993"/>
              </a:xfrm>
              <a:prstGeom prst="rect">
                <a:avLst/>
              </a:prstGeom>
            </p:spPr>
          </p:pic>
          <p:pic>
            <p:nvPicPr>
              <p:cNvPr id="99" name="Immagine 98">
                <a:extLst>
                  <a:ext uri="{FF2B5EF4-FFF2-40B4-BE49-F238E27FC236}">
                    <a16:creationId xmlns:a16="http://schemas.microsoft.com/office/drawing/2014/main" id="{7BEFD271-6854-202D-A59F-6A29C5BE16E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6925483" y="1630655"/>
                <a:ext cx="346924" cy="181993"/>
              </a:xfrm>
              <a:prstGeom prst="rect">
                <a:avLst/>
              </a:prstGeom>
            </p:spPr>
          </p:pic>
          <p:pic>
            <p:nvPicPr>
              <p:cNvPr id="100" name="Immagine 99">
                <a:extLst>
                  <a:ext uri="{FF2B5EF4-FFF2-40B4-BE49-F238E27FC236}">
                    <a16:creationId xmlns:a16="http://schemas.microsoft.com/office/drawing/2014/main" id="{CAC4BD08-A4A8-64D9-5D03-B4CBCD7C398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7093874" y="2015000"/>
                <a:ext cx="346924" cy="181993"/>
              </a:xfrm>
              <a:prstGeom prst="rect">
                <a:avLst/>
              </a:prstGeom>
            </p:spPr>
          </p:pic>
          <p:pic>
            <p:nvPicPr>
              <p:cNvPr id="101" name="Immagine 100">
                <a:extLst>
                  <a:ext uri="{FF2B5EF4-FFF2-40B4-BE49-F238E27FC236}">
                    <a16:creationId xmlns:a16="http://schemas.microsoft.com/office/drawing/2014/main" id="{D21265F2-C2F7-F844-1FDD-09F35A99FA9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5540279" y="1969329"/>
                <a:ext cx="530922" cy="278516"/>
              </a:xfrm>
              <a:prstGeom prst="rect">
                <a:avLst/>
              </a:prstGeom>
            </p:spPr>
          </p:pic>
          <p:pic>
            <p:nvPicPr>
              <p:cNvPr id="102" name="Immagine 101">
                <a:extLst>
                  <a:ext uri="{FF2B5EF4-FFF2-40B4-BE49-F238E27FC236}">
                    <a16:creationId xmlns:a16="http://schemas.microsoft.com/office/drawing/2014/main" id="{690DB4DE-24D9-9BE5-FCB7-C1C07809FA5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7568743" y="1601204"/>
                <a:ext cx="530922" cy="278516"/>
              </a:xfrm>
              <a:prstGeom prst="rect">
                <a:avLst/>
              </a:prstGeom>
            </p:spPr>
          </p:pic>
          <p:pic>
            <p:nvPicPr>
              <p:cNvPr id="103" name="Immagine 102">
                <a:extLst>
                  <a:ext uri="{FF2B5EF4-FFF2-40B4-BE49-F238E27FC236}">
                    <a16:creationId xmlns:a16="http://schemas.microsoft.com/office/drawing/2014/main" id="{1D441790-5FAB-F198-6097-8CA72935AE8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7634958" y="1952729"/>
                <a:ext cx="530922" cy="278516"/>
              </a:xfrm>
              <a:prstGeom prst="rect">
                <a:avLst/>
              </a:prstGeom>
            </p:spPr>
          </p:pic>
        </p:grpSp>
      </p:grpSp>
      <p:grpSp>
        <p:nvGrpSpPr>
          <p:cNvPr id="3" name="Gruppo 2">
            <a:extLst>
              <a:ext uri="{FF2B5EF4-FFF2-40B4-BE49-F238E27FC236}">
                <a16:creationId xmlns:a16="http://schemas.microsoft.com/office/drawing/2014/main" id="{CDAA5F0D-F2C0-B510-09EF-AFD594CDCFED}"/>
              </a:ext>
            </a:extLst>
          </p:cNvPr>
          <p:cNvGrpSpPr/>
          <p:nvPr/>
        </p:nvGrpSpPr>
        <p:grpSpPr>
          <a:xfrm>
            <a:off x="799863" y="3402116"/>
            <a:ext cx="10637887" cy="3098042"/>
            <a:chOff x="799863" y="3402116"/>
            <a:chExt cx="10637887" cy="3098042"/>
          </a:xfrm>
        </p:grpSpPr>
        <p:sp>
          <p:nvSpPr>
            <p:cNvPr id="67" name="Freccia destra 66">
              <a:extLst>
                <a:ext uri="{FF2B5EF4-FFF2-40B4-BE49-F238E27FC236}">
                  <a16:creationId xmlns:a16="http://schemas.microsoft.com/office/drawing/2014/main" id="{E5D1E2A4-5B57-810F-593E-16BA175F34FA}"/>
                </a:ext>
              </a:extLst>
            </p:cNvPr>
            <p:cNvSpPr/>
            <p:nvPr/>
          </p:nvSpPr>
          <p:spPr>
            <a:xfrm>
              <a:off x="883403" y="4510600"/>
              <a:ext cx="10476855" cy="425722"/>
            </a:xfrm>
            <a:prstGeom prst="rightArrow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cxnSp>
          <p:nvCxnSpPr>
            <p:cNvPr id="69" name="Connettore 1 68">
              <a:extLst>
                <a:ext uri="{FF2B5EF4-FFF2-40B4-BE49-F238E27FC236}">
                  <a16:creationId xmlns:a16="http://schemas.microsoft.com/office/drawing/2014/main" id="{CDE6D428-0B23-DF19-EA29-948F6D2BA7E7}"/>
                </a:ext>
              </a:extLst>
            </p:cNvPr>
            <p:cNvCxnSpPr/>
            <p:nvPr/>
          </p:nvCxnSpPr>
          <p:spPr>
            <a:xfrm>
              <a:off x="4362586" y="4246398"/>
              <a:ext cx="0" cy="1379847"/>
            </a:xfrm>
            <a:prstGeom prst="line">
              <a:avLst/>
            </a:prstGeom>
            <a:ln w="9525" cap="flat" cmpd="sng" algn="ctr">
              <a:solidFill>
                <a:schemeClr val="accent1"/>
              </a:solidFill>
              <a:prstDash val="dash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  <p:sp>
          <p:nvSpPr>
            <p:cNvPr id="70" name="CasellaDiTesto 69">
              <a:extLst>
                <a:ext uri="{FF2B5EF4-FFF2-40B4-BE49-F238E27FC236}">
                  <a16:creationId xmlns:a16="http://schemas.microsoft.com/office/drawing/2014/main" id="{1A0CF6B2-5E75-009D-7AA4-21B64ECD5EE0}"/>
                </a:ext>
              </a:extLst>
            </p:cNvPr>
            <p:cNvSpPr txBox="1"/>
            <p:nvPr/>
          </p:nvSpPr>
          <p:spPr>
            <a:xfrm>
              <a:off x="799863" y="4900196"/>
              <a:ext cx="3460242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it-IT" b="1" dirty="0"/>
                <a:t>Periodo 1</a:t>
              </a:r>
            </a:p>
            <a:p>
              <a:pPr algn="ctr"/>
              <a:r>
                <a:rPr lang="it-IT" dirty="0"/>
                <a:t>Prima fase del post-svezzamento</a:t>
              </a:r>
            </a:p>
          </p:txBody>
        </p:sp>
        <p:sp>
          <p:nvSpPr>
            <p:cNvPr id="71" name="CasellaDiTesto 70">
              <a:extLst>
                <a:ext uri="{FF2B5EF4-FFF2-40B4-BE49-F238E27FC236}">
                  <a16:creationId xmlns:a16="http://schemas.microsoft.com/office/drawing/2014/main" id="{EF2B391D-EC17-52B1-2BE3-4841381FC698}"/>
                </a:ext>
              </a:extLst>
            </p:cNvPr>
            <p:cNvSpPr txBox="1"/>
            <p:nvPr/>
          </p:nvSpPr>
          <p:spPr>
            <a:xfrm>
              <a:off x="6037905" y="4936321"/>
              <a:ext cx="3757439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it-IT" b="1" dirty="0"/>
                <a:t>Periodo 2 </a:t>
              </a:r>
            </a:p>
            <a:p>
              <a:pPr algn="ctr"/>
              <a:r>
                <a:rPr lang="it-IT" dirty="0"/>
                <a:t>Seconda fase del post-svezzamento</a:t>
              </a:r>
            </a:p>
            <a:p>
              <a:endParaRPr lang="it-IT" dirty="0"/>
            </a:p>
          </p:txBody>
        </p:sp>
        <p:cxnSp>
          <p:nvCxnSpPr>
            <p:cNvPr id="73" name="Connettore 2 72">
              <a:extLst>
                <a:ext uri="{FF2B5EF4-FFF2-40B4-BE49-F238E27FC236}">
                  <a16:creationId xmlns:a16="http://schemas.microsoft.com/office/drawing/2014/main" id="{7D808AC0-BFE3-4802-5AEC-AF7351ADAD79}"/>
                </a:ext>
              </a:extLst>
            </p:cNvPr>
            <p:cNvCxnSpPr/>
            <p:nvPr/>
          </p:nvCxnSpPr>
          <p:spPr>
            <a:xfrm>
              <a:off x="914399" y="4401378"/>
              <a:ext cx="3421190" cy="0"/>
            </a:xfrm>
            <a:prstGeom prst="straightConnector1">
              <a:avLst/>
            </a:prstGeom>
            <a:ln>
              <a:headEnd type="triangle"/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74" name="CasellaDiTesto 73">
              <a:extLst>
                <a:ext uri="{FF2B5EF4-FFF2-40B4-BE49-F238E27FC236}">
                  <a16:creationId xmlns:a16="http://schemas.microsoft.com/office/drawing/2014/main" id="{5A4AE816-0579-B4D1-5F88-50F0278051CF}"/>
                </a:ext>
              </a:extLst>
            </p:cNvPr>
            <p:cNvSpPr txBox="1"/>
            <p:nvPr/>
          </p:nvSpPr>
          <p:spPr>
            <a:xfrm>
              <a:off x="2015259" y="4032046"/>
              <a:ext cx="102944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t-IT" dirty="0"/>
                <a:t>15 giorni</a:t>
              </a:r>
            </a:p>
          </p:txBody>
        </p:sp>
        <p:cxnSp>
          <p:nvCxnSpPr>
            <p:cNvPr id="75" name="Connettore 2 74">
              <a:extLst>
                <a:ext uri="{FF2B5EF4-FFF2-40B4-BE49-F238E27FC236}">
                  <a16:creationId xmlns:a16="http://schemas.microsoft.com/office/drawing/2014/main" id="{3C873667-A44A-3447-709A-55E4BF6FED8D}"/>
                </a:ext>
              </a:extLst>
            </p:cNvPr>
            <p:cNvCxnSpPr>
              <a:cxnSpLocks/>
            </p:cNvCxnSpPr>
            <p:nvPr/>
          </p:nvCxnSpPr>
          <p:spPr>
            <a:xfrm>
              <a:off x="4385405" y="4398062"/>
              <a:ext cx="6726880" cy="0"/>
            </a:xfrm>
            <a:prstGeom prst="straightConnector1">
              <a:avLst/>
            </a:prstGeom>
            <a:ln>
              <a:headEnd type="triangle"/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77" name="CasellaDiTesto 76">
              <a:extLst>
                <a:ext uri="{FF2B5EF4-FFF2-40B4-BE49-F238E27FC236}">
                  <a16:creationId xmlns:a16="http://schemas.microsoft.com/office/drawing/2014/main" id="{D692C33B-291F-6E8B-6D7E-14A2A5771D9B}"/>
                </a:ext>
              </a:extLst>
            </p:cNvPr>
            <p:cNvSpPr txBox="1"/>
            <p:nvPr/>
          </p:nvSpPr>
          <p:spPr>
            <a:xfrm>
              <a:off x="7234120" y="4061732"/>
              <a:ext cx="102944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t-IT" dirty="0"/>
                <a:t>30 giorni</a:t>
              </a:r>
            </a:p>
          </p:txBody>
        </p:sp>
        <p:pic>
          <p:nvPicPr>
            <p:cNvPr id="79" name="Immagine 78">
              <a:extLst>
                <a:ext uri="{FF2B5EF4-FFF2-40B4-BE49-F238E27FC236}">
                  <a16:creationId xmlns:a16="http://schemas.microsoft.com/office/drawing/2014/main" id="{A21A371C-EE2B-B178-F534-64BDE912137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42892" y="6165994"/>
              <a:ext cx="450028" cy="236080"/>
            </a:xfrm>
            <a:prstGeom prst="rect">
              <a:avLst/>
            </a:prstGeom>
          </p:spPr>
        </p:pic>
        <p:pic>
          <p:nvPicPr>
            <p:cNvPr id="80" name="Immagine 79">
              <a:extLst>
                <a:ext uri="{FF2B5EF4-FFF2-40B4-BE49-F238E27FC236}">
                  <a16:creationId xmlns:a16="http://schemas.microsoft.com/office/drawing/2014/main" id="{3A72F6A8-AA0E-F3C4-B988-55367B6D82D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967090" y="6107824"/>
              <a:ext cx="704038" cy="369331"/>
            </a:xfrm>
            <a:prstGeom prst="rect">
              <a:avLst/>
            </a:prstGeom>
          </p:spPr>
        </p:pic>
        <p:pic>
          <p:nvPicPr>
            <p:cNvPr id="85" name="Immagine 84">
              <a:extLst>
                <a:ext uri="{FF2B5EF4-FFF2-40B4-BE49-F238E27FC236}">
                  <a16:creationId xmlns:a16="http://schemas.microsoft.com/office/drawing/2014/main" id="{F1743592-1564-4A01-4CA0-3B4ED569314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559477" y="6039425"/>
              <a:ext cx="878273" cy="460733"/>
            </a:xfrm>
            <a:prstGeom prst="rect">
              <a:avLst/>
            </a:prstGeom>
          </p:spPr>
        </p:pic>
        <p:cxnSp>
          <p:nvCxnSpPr>
            <p:cNvPr id="105" name="Connettore 1 104">
              <a:extLst>
                <a:ext uri="{FF2B5EF4-FFF2-40B4-BE49-F238E27FC236}">
                  <a16:creationId xmlns:a16="http://schemas.microsoft.com/office/drawing/2014/main" id="{7743BA17-D5AC-8BAB-D4D6-8ABB30B8CAB0}"/>
                </a:ext>
              </a:extLst>
            </p:cNvPr>
            <p:cNvCxnSpPr>
              <a:stCxn id="67" idx="1"/>
            </p:cNvCxnSpPr>
            <p:nvPr/>
          </p:nvCxnSpPr>
          <p:spPr>
            <a:xfrm flipV="1">
              <a:off x="883403" y="3563815"/>
              <a:ext cx="0" cy="1159646"/>
            </a:xfrm>
            <a:prstGeom prst="line">
              <a:avLst/>
            </a:prstGeom>
            <a:ln w="28575" cap="flat" cmpd="sng" algn="ctr">
              <a:solidFill>
                <a:schemeClr val="accent4"/>
              </a:solidFill>
              <a:prstDash val="dash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  <p:cxnSp>
          <p:nvCxnSpPr>
            <p:cNvPr id="106" name="Connettore 1 105">
              <a:extLst>
                <a:ext uri="{FF2B5EF4-FFF2-40B4-BE49-F238E27FC236}">
                  <a16:creationId xmlns:a16="http://schemas.microsoft.com/office/drawing/2014/main" id="{23F6736F-D83C-2E9A-DFCE-2587523BA23E}"/>
                </a:ext>
              </a:extLst>
            </p:cNvPr>
            <p:cNvCxnSpPr/>
            <p:nvPr/>
          </p:nvCxnSpPr>
          <p:spPr>
            <a:xfrm flipV="1">
              <a:off x="11360258" y="3563815"/>
              <a:ext cx="0" cy="1159646"/>
            </a:xfrm>
            <a:prstGeom prst="line">
              <a:avLst/>
            </a:prstGeom>
            <a:ln w="28575" cap="flat" cmpd="sng" algn="ctr">
              <a:solidFill>
                <a:schemeClr val="accent4"/>
              </a:solidFill>
              <a:prstDash val="dash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  <p:cxnSp>
          <p:nvCxnSpPr>
            <p:cNvPr id="108" name="Connettore 2 107">
              <a:extLst>
                <a:ext uri="{FF2B5EF4-FFF2-40B4-BE49-F238E27FC236}">
                  <a16:creationId xmlns:a16="http://schemas.microsoft.com/office/drawing/2014/main" id="{F132A48A-A53E-F6C8-6F71-191A15CA32FB}"/>
                </a:ext>
              </a:extLst>
            </p:cNvPr>
            <p:cNvCxnSpPr>
              <a:cxnSpLocks/>
            </p:cNvCxnSpPr>
            <p:nvPr/>
          </p:nvCxnSpPr>
          <p:spPr>
            <a:xfrm>
              <a:off x="914399" y="3786554"/>
              <a:ext cx="10445859" cy="0"/>
            </a:xfrm>
            <a:prstGeom prst="straightConnector1">
              <a:avLst/>
            </a:prstGeom>
            <a:ln>
              <a:headEnd type="triangle"/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10" name="CasellaDiTesto 109">
              <a:extLst>
                <a:ext uri="{FF2B5EF4-FFF2-40B4-BE49-F238E27FC236}">
                  <a16:creationId xmlns:a16="http://schemas.microsoft.com/office/drawing/2014/main" id="{04628F73-57D5-A69F-8F26-826CE9C7494A}"/>
                </a:ext>
              </a:extLst>
            </p:cNvPr>
            <p:cNvSpPr txBox="1"/>
            <p:nvPr/>
          </p:nvSpPr>
          <p:spPr>
            <a:xfrm>
              <a:off x="4646298" y="3402116"/>
              <a:ext cx="295106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t-IT" dirty="0"/>
                <a:t>45 giorni durata totale prova</a:t>
              </a:r>
            </a:p>
          </p:txBody>
        </p:sp>
        <p:cxnSp>
          <p:nvCxnSpPr>
            <p:cNvPr id="111" name="Connettore 1 110">
              <a:extLst>
                <a:ext uri="{FF2B5EF4-FFF2-40B4-BE49-F238E27FC236}">
                  <a16:creationId xmlns:a16="http://schemas.microsoft.com/office/drawing/2014/main" id="{EA0460DB-4600-FB14-515F-482699822933}"/>
                </a:ext>
              </a:extLst>
            </p:cNvPr>
            <p:cNvCxnSpPr/>
            <p:nvPr/>
          </p:nvCxnSpPr>
          <p:spPr>
            <a:xfrm>
              <a:off x="11360258" y="4246398"/>
              <a:ext cx="0" cy="1379847"/>
            </a:xfrm>
            <a:prstGeom prst="line">
              <a:avLst/>
            </a:prstGeom>
            <a:ln w="9525" cap="flat" cmpd="sng" algn="ctr">
              <a:solidFill>
                <a:schemeClr val="accent1"/>
              </a:solidFill>
              <a:prstDash val="dash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234568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D420438-3FC8-62DB-4805-BB1B3FF320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Immagine 12" descr="Immagine che contiene Elementi grafici, logo, Carattere, cerchio&#10;&#10;Descrizione generata automaticamente">
            <a:extLst>
              <a:ext uri="{FF2B5EF4-FFF2-40B4-BE49-F238E27FC236}">
                <a16:creationId xmlns:a16="http://schemas.microsoft.com/office/drawing/2014/main" id="{6E330714-4F8B-077C-FD12-767E8BF18E2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1558" y="181815"/>
            <a:ext cx="1211370" cy="1211370"/>
          </a:xfrm>
          <a:prstGeom prst="rect">
            <a:avLst/>
          </a:prstGeom>
        </p:spPr>
      </p:pic>
      <p:sp>
        <p:nvSpPr>
          <p:cNvPr id="18" name="Titolo 1">
            <a:extLst>
              <a:ext uri="{FF2B5EF4-FFF2-40B4-BE49-F238E27FC236}">
                <a16:creationId xmlns:a16="http://schemas.microsoft.com/office/drawing/2014/main" id="{7D81556B-C632-86C2-8B26-FAB472E04D45}"/>
              </a:ext>
            </a:extLst>
          </p:cNvPr>
          <p:cNvSpPr txBox="1">
            <a:spLocks/>
          </p:cNvSpPr>
          <p:nvPr/>
        </p:nvSpPr>
        <p:spPr>
          <a:xfrm>
            <a:off x="1462928" y="519745"/>
            <a:ext cx="5134642" cy="132556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dirty="0"/>
              <a:t>La prova</a:t>
            </a:r>
          </a:p>
        </p:txBody>
      </p:sp>
      <p:graphicFrame>
        <p:nvGraphicFramePr>
          <p:cNvPr id="2" name="Tabella 1">
            <a:extLst>
              <a:ext uri="{FF2B5EF4-FFF2-40B4-BE49-F238E27FC236}">
                <a16:creationId xmlns:a16="http://schemas.microsoft.com/office/drawing/2014/main" id="{B4C4B22F-18DB-F5FE-F185-0498EF662BB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40924310"/>
              </p:ext>
            </p:extLst>
          </p:nvPr>
        </p:nvGraphicFramePr>
        <p:xfrm>
          <a:off x="1792698" y="1206542"/>
          <a:ext cx="3970292" cy="4039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27253">
                  <a:extLst>
                    <a:ext uri="{9D8B030D-6E8A-4147-A177-3AD203B41FA5}">
                      <a16:colId xmlns:a16="http://schemas.microsoft.com/office/drawing/2014/main" val="2502651283"/>
                    </a:ext>
                  </a:extLst>
                </a:gridCol>
                <a:gridCol w="684670">
                  <a:extLst>
                    <a:ext uri="{9D8B030D-6E8A-4147-A177-3AD203B41FA5}">
                      <a16:colId xmlns:a16="http://schemas.microsoft.com/office/drawing/2014/main" val="1578034952"/>
                    </a:ext>
                  </a:extLst>
                </a:gridCol>
                <a:gridCol w="658369">
                  <a:extLst>
                    <a:ext uri="{9D8B030D-6E8A-4147-A177-3AD203B41FA5}">
                      <a16:colId xmlns:a16="http://schemas.microsoft.com/office/drawing/2014/main" val="228927929"/>
                    </a:ext>
                  </a:extLst>
                </a:gridCol>
              </a:tblGrid>
              <a:tr h="336610">
                <a:tc gridSpan="3">
                  <a:txBody>
                    <a:bodyPr/>
                    <a:lstStyle/>
                    <a:p>
                      <a:pPr algn="ctr" fontAlgn="b"/>
                      <a:r>
                        <a:rPr lang="it-IT" sz="1800" b="0" i="0" u="none" strike="noStrike" dirty="0">
                          <a:solidFill>
                            <a:schemeClr val="bg1"/>
                          </a:solidFill>
                          <a:effectLst/>
                          <a:latin typeface="Aptos Narrow" panose="020B0004020202020204" pitchFamily="34" charset="0"/>
                        </a:rPr>
                        <a:t>Composizione % dieta periodo 1</a:t>
                      </a: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pPr algn="ctr" fontAlgn="b"/>
                      <a:endParaRPr lang="it-IT" sz="1800" b="1" i="0" u="none" strike="noStrike" dirty="0">
                        <a:solidFill>
                          <a:schemeClr val="bg1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pPr algn="ctr" fontAlgn="b"/>
                      <a:endParaRPr lang="it-IT" sz="1800" b="1" i="0" u="none" strike="noStrike" dirty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833026538"/>
                  </a:ext>
                </a:extLst>
              </a:tr>
              <a:tr h="336610">
                <a:tc>
                  <a:txBody>
                    <a:bodyPr/>
                    <a:lstStyle/>
                    <a:p>
                      <a:pPr algn="ctr" fontAlgn="b"/>
                      <a:endParaRPr lang="it-IT" sz="1800" b="0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8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C</a:t>
                      </a:r>
                      <a:endParaRPr lang="it-IT" sz="1800" b="1" i="0" u="none" strike="noStrike" dirty="0">
                        <a:solidFill>
                          <a:schemeClr val="tx1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800" b="1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T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590556272"/>
                  </a:ext>
                </a:extLst>
              </a:tr>
              <a:tr h="336610">
                <a:tc>
                  <a:txBody>
                    <a:bodyPr/>
                    <a:lstStyle/>
                    <a:p>
                      <a:pPr algn="ctr" fontAlgn="b"/>
                      <a:r>
                        <a:rPr lang="it-IT" sz="1800" u="none" strike="noStrike" dirty="0">
                          <a:effectLst/>
                        </a:rPr>
                        <a:t>orzo farina</a:t>
                      </a:r>
                      <a:endParaRPr lang="it-IT" sz="1800" b="0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800" u="none" strike="noStrike" dirty="0">
                          <a:effectLst/>
                        </a:rPr>
                        <a:t>35</a:t>
                      </a:r>
                      <a:endParaRPr lang="it-IT" sz="1800" b="0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800" u="none" strike="noStrike" dirty="0">
                          <a:effectLst/>
                        </a:rPr>
                        <a:t>35</a:t>
                      </a:r>
                      <a:endParaRPr lang="it-IT" sz="1800" b="0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4624034"/>
                  </a:ext>
                </a:extLst>
              </a:tr>
              <a:tr h="336610">
                <a:tc>
                  <a:txBody>
                    <a:bodyPr/>
                    <a:lstStyle/>
                    <a:p>
                      <a:pPr algn="ctr" fontAlgn="b"/>
                      <a:r>
                        <a:rPr lang="it-IT" sz="1800" u="none" strike="noStrike" dirty="0">
                          <a:effectLst/>
                        </a:rPr>
                        <a:t>nucleo</a:t>
                      </a:r>
                      <a:endParaRPr lang="it-IT" sz="1800" b="0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800" u="none" strike="noStrike" dirty="0">
                          <a:effectLst/>
                        </a:rPr>
                        <a:t>20</a:t>
                      </a:r>
                      <a:endParaRPr lang="it-IT" sz="1800" b="0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800" u="none" strike="noStrike" dirty="0">
                          <a:effectLst/>
                        </a:rPr>
                        <a:t>20</a:t>
                      </a:r>
                      <a:endParaRPr lang="it-IT" sz="1800" b="0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197151278"/>
                  </a:ext>
                </a:extLst>
              </a:tr>
              <a:tr h="336610">
                <a:tc>
                  <a:txBody>
                    <a:bodyPr/>
                    <a:lstStyle/>
                    <a:p>
                      <a:pPr algn="ctr" fontAlgn="b"/>
                      <a:r>
                        <a:rPr lang="it-IT" sz="1800" u="none" strike="noStrike" dirty="0">
                          <a:effectLst/>
                        </a:rPr>
                        <a:t>mais</a:t>
                      </a:r>
                      <a:endParaRPr lang="it-IT" sz="1800" b="0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800" u="none" strike="noStrike">
                          <a:effectLst/>
                        </a:rPr>
                        <a:t>15</a:t>
                      </a:r>
                      <a:endParaRPr lang="it-IT" sz="18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800" u="none" strike="noStrike" dirty="0">
                          <a:effectLst/>
                        </a:rPr>
                        <a:t>15</a:t>
                      </a:r>
                      <a:endParaRPr lang="it-IT" sz="1800" b="0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501166793"/>
                  </a:ext>
                </a:extLst>
              </a:tr>
              <a:tr h="336610">
                <a:tc>
                  <a:txBody>
                    <a:bodyPr/>
                    <a:lstStyle/>
                    <a:p>
                      <a:pPr algn="ctr" fontAlgn="b"/>
                      <a:r>
                        <a:rPr lang="it-IT" sz="1800" u="none" strike="noStrike" dirty="0">
                          <a:effectLst/>
                        </a:rPr>
                        <a:t>crusca grano tenero</a:t>
                      </a:r>
                      <a:endParaRPr lang="it-IT" sz="1800" b="0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800" u="none" strike="noStrike">
                          <a:effectLst/>
                        </a:rPr>
                        <a:t>10</a:t>
                      </a:r>
                      <a:endParaRPr lang="it-IT" sz="18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800" u="none" strike="noStrike" dirty="0">
                          <a:effectLst/>
                        </a:rPr>
                        <a:t>10</a:t>
                      </a:r>
                      <a:endParaRPr lang="it-IT" sz="1800" b="0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727371380"/>
                  </a:ext>
                </a:extLst>
              </a:tr>
              <a:tr h="336610">
                <a:tc>
                  <a:txBody>
                    <a:bodyPr/>
                    <a:lstStyle/>
                    <a:p>
                      <a:pPr algn="ctr" fontAlgn="b"/>
                      <a:r>
                        <a:rPr lang="it-IT" sz="1800" u="none" strike="noStrike" dirty="0">
                          <a:effectLst/>
                        </a:rPr>
                        <a:t>soia FE 48%</a:t>
                      </a:r>
                      <a:endParaRPr lang="it-IT" sz="1800" b="0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800" u="none" strike="noStrike" dirty="0">
                          <a:effectLst/>
                        </a:rPr>
                        <a:t>6</a:t>
                      </a:r>
                      <a:endParaRPr lang="it-IT" sz="1800" b="0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800" u="none" strike="noStrike" dirty="0">
                          <a:effectLst/>
                        </a:rPr>
                        <a:t>6</a:t>
                      </a:r>
                      <a:endParaRPr lang="it-IT" sz="1800" b="0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98189835"/>
                  </a:ext>
                </a:extLst>
              </a:tr>
              <a:tr h="336610">
                <a:tc>
                  <a:txBody>
                    <a:bodyPr/>
                    <a:lstStyle/>
                    <a:p>
                      <a:pPr algn="ctr" fontAlgn="b"/>
                      <a:r>
                        <a:rPr lang="it-IT" sz="1800" u="none" strike="noStrike" dirty="0">
                          <a:effectLst/>
                        </a:rPr>
                        <a:t>mix cereali</a:t>
                      </a:r>
                      <a:endParaRPr lang="it-IT" sz="1800" b="0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800" u="none" strike="noStrike" dirty="0">
                          <a:effectLst/>
                        </a:rPr>
                        <a:t>6</a:t>
                      </a:r>
                      <a:endParaRPr lang="it-IT" sz="1800" b="0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800" u="none" strike="noStrike" dirty="0">
                          <a:effectLst/>
                        </a:rPr>
                        <a:t>6</a:t>
                      </a:r>
                      <a:endParaRPr lang="it-IT" sz="1800" b="0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90165775"/>
                  </a:ext>
                </a:extLst>
              </a:tr>
              <a:tr h="336610">
                <a:tc>
                  <a:txBody>
                    <a:bodyPr/>
                    <a:lstStyle/>
                    <a:p>
                      <a:pPr algn="ctr" fontAlgn="b"/>
                      <a:r>
                        <a:rPr lang="it-IT" sz="1800" u="none" strike="noStrike" dirty="0">
                          <a:effectLst/>
                        </a:rPr>
                        <a:t>farina di pesce</a:t>
                      </a:r>
                      <a:endParaRPr lang="it-IT" sz="1800" b="0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800" u="none" strike="noStrike" dirty="0">
                          <a:solidFill>
                            <a:schemeClr val="tx1"/>
                          </a:solidFill>
                          <a:effectLst/>
                        </a:rPr>
                        <a:t>4</a:t>
                      </a:r>
                      <a:endParaRPr lang="it-IT" sz="1800" b="0" i="0" u="none" strike="noStrike" dirty="0">
                        <a:solidFill>
                          <a:schemeClr val="tx1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800" u="none" strike="noStrike" dirty="0">
                          <a:solidFill>
                            <a:schemeClr val="tx1"/>
                          </a:solidFill>
                          <a:effectLst/>
                        </a:rPr>
                        <a:t>0</a:t>
                      </a:r>
                      <a:endParaRPr lang="it-IT" sz="1800" b="0" i="0" u="none" strike="noStrike" dirty="0">
                        <a:solidFill>
                          <a:schemeClr val="tx1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12441619"/>
                  </a:ext>
                </a:extLst>
              </a:tr>
              <a:tr h="336610">
                <a:tc>
                  <a:txBody>
                    <a:bodyPr/>
                    <a:lstStyle/>
                    <a:p>
                      <a:pPr algn="ctr" fontAlgn="b"/>
                      <a:r>
                        <a:rPr lang="it-IT" sz="1800" u="none" strike="noStrike">
                          <a:effectLst/>
                        </a:rPr>
                        <a:t>farina di hemetia</a:t>
                      </a:r>
                      <a:endParaRPr lang="it-IT" sz="18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800" u="none" strike="noStrike" dirty="0">
                          <a:solidFill>
                            <a:schemeClr val="tx1"/>
                          </a:solidFill>
                          <a:effectLst/>
                        </a:rPr>
                        <a:t>0</a:t>
                      </a:r>
                      <a:endParaRPr lang="it-IT" sz="1800" b="0" i="0" u="none" strike="noStrike" dirty="0">
                        <a:solidFill>
                          <a:schemeClr val="tx1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800" u="none" strike="noStrike" dirty="0">
                          <a:solidFill>
                            <a:schemeClr val="tx1"/>
                          </a:solidFill>
                          <a:effectLst/>
                        </a:rPr>
                        <a:t>4</a:t>
                      </a:r>
                      <a:endParaRPr lang="it-IT" sz="1800" b="0" i="0" u="none" strike="noStrike" dirty="0">
                        <a:solidFill>
                          <a:schemeClr val="tx1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530852041"/>
                  </a:ext>
                </a:extLst>
              </a:tr>
              <a:tr h="336610">
                <a:tc>
                  <a:txBody>
                    <a:bodyPr/>
                    <a:lstStyle/>
                    <a:p>
                      <a:pPr algn="ctr" fontAlgn="b"/>
                      <a:r>
                        <a:rPr lang="it-IT" sz="1800" u="none" strike="noStrike">
                          <a:effectLst/>
                        </a:rPr>
                        <a:t>siero dolce</a:t>
                      </a:r>
                      <a:endParaRPr lang="it-IT" sz="18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800" u="none" strike="noStrike">
                          <a:effectLst/>
                        </a:rPr>
                        <a:t>3</a:t>
                      </a:r>
                      <a:endParaRPr lang="it-IT" sz="18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800" u="none" strike="noStrike" dirty="0">
                          <a:effectLst/>
                        </a:rPr>
                        <a:t>3</a:t>
                      </a:r>
                      <a:endParaRPr lang="it-IT" sz="1800" b="0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561615849"/>
                  </a:ext>
                </a:extLst>
              </a:tr>
              <a:tr h="336610">
                <a:tc>
                  <a:txBody>
                    <a:bodyPr/>
                    <a:lstStyle/>
                    <a:p>
                      <a:pPr algn="ctr" fontAlgn="b"/>
                      <a:r>
                        <a:rPr lang="it-IT" sz="1800" u="none" strike="noStrike" dirty="0">
                          <a:effectLst/>
                        </a:rPr>
                        <a:t>olio di soia</a:t>
                      </a:r>
                      <a:endParaRPr lang="it-IT" sz="1800" b="0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800" u="none" strike="noStrike">
                          <a:effectLst/>
                        </a:rPr>
                        <a:t>1</a:t>
                      </a:r>
                      <a:endParaRPr lang="it-IT" sz="18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800" u="none" strike="noStrike" dirty="0">
                          <a:effectLst/>
                        </a:rPr>
                        <a:t>1</a:t>
                      </a:r>
                      <a:endParaRPr lang="it-IT" sz="1800" b="0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757059041"/>
                  </a:ext>
                </a:extLst>
              </a:tr>
            </a:tbl>
          </a:graphicData>
        </a:graphic>
      </p:graphicFrame>
      <p:graphicFrame>
        <p:nvGraphicFramePr>
          <p:cNvPr id="3" name="Tabella 2">
            <a:extLst>
              <a:ext uri="{FF2B5EF4-FFF2-40B4-BE49-F238E27FC236}">
                <a16:creationId xmlns:a16="http://schemas.microsoft.com/office/drawing/2014/main" id="{EE34F501-2B2D-7B6D-2578-17B8AA5A617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82151162"/>
              </p:ext>
            </p:extLst>
          </p:nvPr>
        </p:nvGraphicFramePr>
        <p:xfrm>
          <a:off x="6597570" y="1206542"/>
          <a:ext cx="4131502" cy="4039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33931">
                  <a:extLst>
                    <a:ext uri="{9D8B030D-6E8A-4147-A177-3AD203B41FA5}">
                      <a16:colId xmlns:a16="http://schemas.microsoft.com/office/drawing/2014/main" val="2502651283"/>
                    </a:ext>
                  </a:extLst>
                </a:gridCol>
                <a:gridCol w="712470">
                  <a:extLst>
                    <a:ext uri="{9D8B030D-6E8A-4147-A177-3AD203B41FA5}">
                      <a16:colId xmlns:a16="http://schemas.microsoft.com/office/drawing/2014/main" val="1578034952"/>
                    </a:ext>
                  </a:extLst>
                </a:gridCol>
                <a:gridCol w="685101">
                  <a:extLst>
                    <a:ext uri="{9D8B030D-6E8A-4147-A177-3AD203B41FA5}">
                      <a16:colId xmlns:a16="http://schemas.microsoft.com/office/drawing/2014/main" val="228927929"/>
                    </a:ext>
                  </a:extLst>
                </a:gridCol>
              </a:tblGrid>
              <a:tr h="336610">
                <a:tc gridSpan="3">
                  <a:txBody>
                    <a:bodyPr/>
                    <a:lstStyle/>
                    <a:p>
                      <a:pPr algn="ctr" fontAlgn="b"/>
                      <a:r>
                        <a:rPr lang="it-IT" sz="1800" b="0" i="0" u="none" strike="noStrike" dirty="0">
                          <a:solidFill>
                            <a:schemeClr val="bg1"/>
                          </a:solidFill>
                          <a:effectLst/>
                          <a:latin typeface="Aptos Narrow" panose="020B0004020202020204" pitchFamily="34" charset="0"/>
                        </a:rPr>
                        <a:t>Composizione % dieta periodo 2</a:t>
                      </a: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pPr algn="ctr" fontAlgn="b"/>
                      <a:endParaRPr lang="it-IT" sz="1800" b="1" i="0" u="none" strike="noStrike" dirty="0">
                        <a:solidFill>
                          <a:schemeClr val="bg1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pPr algn="ctr" fontAlgn="b"/>
                      <a:endParaRPr lang="it-IT" sz="1800" b="1" i="0" u="none" strike="noStrike" dirty="0">
                        <a:solidFill>
                          <a:schemeClr val="bg1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277741396"/>
                  </a:ext>
                </a:extLst>
              </a:tr>
              <a:tr h="336610">
                <a:tc>
                  <a:txBody>
                    <a:bodyPr/>
                    <a:lstStyle/>
                    <a:p>
                      <a:pPr algn="ctr" fontAlgn="b"/>
                      <a:endParaRPr lang="it-IT" sz="1800" b="0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8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C</a:t>
                      </a:r>
                      <a:endParaRPr lang="it-IT" sz="1800" b="1" i="0" u="none" strike="noStrike" dirty="0">
                        <a:solidFill>
                          <a:schemeClr val="tx1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800" b="1" i="0" u="none" strike="noStrike" dirty="0">
                          <a:solidFill>
                            <a:schemeClr val="tx1"/>
                          </a:solidFill>
                          <a:effectLst/>
                          <a:latin typeface="Aptos Narrow" panose="020B0004020202020204" pitchFamily="34" charset="0"/>
                        </a:rPr>
                        <a:t>T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590556272"/>
                  </a:ext>
                </a:extLst>
              </a:tr>
              <a:tr h="336610">
                <a:tc>
                  <a:txBody>
                    <a:bodyPr/>
                    <a:lstStyle/>
                    <a:p>
                      <a:pPr algn="ctr" fontAlgn="b"/>
                      <a:r>
                        <a:rPr lang="it-IT" sz="1800" u="none" strike="noStrike" dirty="0">
                          <a:effectLst/>
                        </a:rPr>
                        <a:t>orzo farina</a:t>
                      </a:r>
                      <a:endParaRPr lang="it-IT" sz="1800" b="0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800" u="none" strike="noStrike">
                          <a:effectLst/>
                        </a:rPr>
                        <a:t>29,5</a:t>
                      </a:r>
                      <a:endParaRPr lang="it-IT" sz="18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800" u="none" strike="noStrike" dirty="0">
                          <a:effectLst/>
                        </a:rPr>
                        <a:t>29,5</a:t>
                      </a:r>
                      <a:endParaRPr lang="it-IT" sz="1800" b="0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4624034"/>
                  </a:ext>
                </a:extLst>
              </a:tr>
              <a:tr h="336610">
                <a:tc>
                  <a:txBody>
                    <a:bodyPr/>
                    <a:lstStyle/>
                    <a:p>
                      <a:pPr algn="ctr" fontAlgn="b"/>
                      <a:r>
                        <a:rPr lang="it-IT" sz="1800" u="none" strike="noStrike" dirty="0">
                          <a:effectLst/>
                        </a:rPr>
                        <a:t>nucleo</a:t>
                      </a:r>
                      <a:endParaRPr lang="it-IT" sz="1800" b="0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800" u="none" strike="noStrike">
                          <a:effectLst/>
                        </a:rPr>
                        <a:t>10</a:t>
                      </a:r>
                      <a:endParaRPr lang="it-IT" sz="18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800" u="none" strike="noStrike" dirty="0">
                          <a:effectLst/>
                        </a:rPr>
                        <a:t>10</a:t>
                      </a:r>
                      <a:endParaRPr lang="it-IT" sz="1800" b="0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197151278"/>
                  </a:ext>
                </a:extLst>
              </a:tr>
              <a:tr h="336610">
                <a:tc>
                  <a:txBody>
                    <a:bodyPr/>
                    <a:lstStyle/>
                    <a:p>
                      <a:pPr algn="ctr" fontAlgn="b"/>
                      <a:r>
                        <a:rPr lang="it-IT" sz="1800" u="none" strike="noStrike" dirty="0">
                          <a:effectLst/>
                        </a:rPr>
                        <a:t>mais</a:t>
                      </a:r>
                      <a:endParaRPr lang="it-IT" sz="1800" b="0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800" u="none" strike="noStrike">
                          <a:effectLst/>
                        </a:rPr>
                        <a:t>28,5</a:t>
                      </a:r>
                      <a:endParaRPr lang="it-IT" sz="18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800" u="none" strike="noStrike" dirty="0">
                          <a:effectLst/>
                        </a:rPr>
                        <a:t>28,5</a:t>
                      </a:r>
                      <a:endParaRPr lang="it-IT" sz="1800" b="0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501166793"/>
                  </a:ext>
                </a:extLst>
              </a:tr>
              <a:tr h="336610">
                <a:tc>
                  <a:txBody>
                    <a:bodyPr/>
                    <a:lstStyle/>
                    <a:p>
                      <a:pPr algn="ctr" fontAlgn="b"/>
                      <a:r>
                        <a:rPr lang="it-IT" sz="1800" u="none" strike="noStrike" dirty="0">
                          <a:effectLst/>
                        </a:rPr>
                        <a:t>crusca grano tenero</a:t>
                      </a:r>
                      <a:endParaRPr lang="it-IT" sz="1800" b="0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800" u="none" strike="noStrike" dirty="0">
                          <a:effectLst/>
                        </a:rPr>
                        <a:t>14</a:t>
                      </a:r>
                      <a:endParaRPr lang="it-IT" sz="1800" b="0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800" u="none" strike="noStrike" dirty="0">
                          <a:effectLst/>
                        </a:rPr>
                        <a:t>14</a:t>
                      </a:r>
                      <a:endParaRPr lang="it-IT" sz="1800" b="0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727371380"/>
                  </a:ext>
                </a:extLst>
              </a:tr>
              <a:tr h="336610">
                <a:tc>
                  <a:txBody>
                    <a:bodyPr/>
                    <a:lstStyle/>
                    <a:p>
                      <a:pPr algn="ctr" fontAlgn="b"/>
                      <a:r>
                        <a:rPr lang="it-IT" sz="1800" u="none" strike="noStrike" dirty="0">
                          <a:effectLst/>
                        </a:rPr>
                        <a:t>soia FE 48%</a:t>
                      </a:r>
                      <a:endParaRPr lang="it-IT" sz="1800" b="0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800" u="none" strike="noStrike" dirty="0">
                          <a:effectLst/>
                        </a:rPr>
                        <a:t>10</a:t>
                      </a:r>
                      <a:endParaRPr lang="it-IT" sz="1800" b="0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800" u="none" strike="noStrike" dirty="0">
                          <a:effectLst/>
                        </a:rPr>
                        <a:t>10</a:t>
                      </a:r>
                      <a:endParaRPr lang="it-IT" sz="1800" b="0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98189835"/>
                  </a:ext>
                </a:extLst>
              </a:tr>
              <a:tr h="336610">
                <a:tc>
                  <a:txBody>
                    <a:bodyPr/>
                    <a:lstStyle/>
                    <a:p>
                      <a:pPr algn="ctr" fontAlgn="b"/>
                      <a:r>
                        <a:rPr lang="it-IT" sz="1800" u="none" strike="noStrike">
                          <a:effectLst/>
                        </a:rPr>
                        <a:t>mix cereali</a:t>
                      </a:r>
                      <a:endParaRPr lang="it-IT" sz="18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800" u="none" strike="noStrike" dirty="0">
                          <a:effectLst/>
                        </a:rPr>
                        <a:t>5</a:t>
                      </a:r>
                      <a:endParaRPr lang="it-IT" sz="1800" b="0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800" u="none" strike="noStrike" dirty="0">
                          <a:effectLst/>
                        </a:rPr>
                        <a:t>5</a:t>
                      </a:r>
                      <a:endParaRPr lang="it-IT" sz="1800" b="0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90165775"/>
                  </a:ext>
                </a:extLst>
              </a:tr>
              <a:tr h="336610">
                <a:tc>
                  <a:txBody>
                    <a:bodyPr/>
                    <a:lstStyle/>
                    <a:p>
                      <a:pPr algn="ctr" fontAlgn="b"/>
                      <a:r>
                        <a:rPr lang="it-IT" sz="1800" u="none" strike="noStrike">
                          <a:effectLst/>
                        </a:rPr>
                        <a:t>farina di pesce</a:t>
                      </a:r>
                      <a:endParaRPr lang="it-IT" sz="18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800" u="none" strike="noStrike" dirty="0">
                          <a:solidFill>
                            <a:schemeClr val="tx1"/>
                          </a:solidFill>
                          <a:effectLst/>
                        </a:rPr>
                        <a:t>1</a:t>
                      </a:r>
                      <a:endParaRPr lang="it-IT" sz="1800" b="0" i="0" u="none" strike="noStrike" dirty="0">
                        <a:solidFill>
                          <a:schemeClr val="tx1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800" u="none" strike="noStrike" dirty="0">
                          <a:solidFill>
                            <a:schemeClr val="tx1"/>
                          </a:solidFill>
                          <a:effectLst/>
                        </a:rPr>
                        <a:t>0</a:t>
                      </a:r>
                      <a:endParaRPr lang="it-IT" sz="1800" b="0" i="0" u="none" strike="noStrike" dirty="0">
                        <a:solidFill>
                          <a:schemeClr val="tx1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12441619"/>
                  </a:ext>
                </a:extLst>
              </a:tr>
              <a:tr h="336610">
                <a:tc>
                  <a:txBody>
                    <a:bodyPr/>
                    <a:lstStyle/>
                    <a:p>
                      <a:pPr algn="ctr" fontAlgn="b"/>
                      <a:r>
                        <a:rPr lang="it-IT" sz="1800" u="none" strike="noStrike">
                          <a:effectLst/>
                        </a:rPr>
                        <a:t>farina di hemetia</a:t>
                      </a:r>
                      <a:endParaRPr lang="it-IT" sz="18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800" u="none" strike="noStrike" dirty="0">
                          <a:solidFill>
                            <a:schemeClr val="tx1"/>
                          </a:solidFill>
                          <a:effectLst/>
                        </a:rPr>
                        <a:t>0</a:t>
                      </a:r>
                      <a:endParaRPr lang="it-IT" sz="1800" b="0" i="0" u="none" strike="noStrike" dirty="0">
                        <a:solidFill>
                          <a:schemeClr val="tx1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800" u="none" strike="noStrike" dirty="0">
                          <a:solidFill>
                            <a:schemeClr val="tx1"/>
                          </a:solidFill>
                          <a:effectLst/>
                        </a:rPr>
                        <a:t>1</a:t>
                      </a:r>
                      <a:endParaRPr lang="it-IT" sz="1800" b="0" i="0" u="none" strike="noStrike" dirty="0">
                        <a:solidFill>
                          <a:schemeClr val="tx1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530852041"/>
                  </a:ext>
                </a:extLst>
              </a:tr>
              <a:tr h="336610">
                <a:tc>
                  <a:txBody>
                    <a:bodyPr/>
                    <a:lstStyle/>
                    <a:p>
                      <a:pPr algn="ctr" fontAlgn="b"/>
                      <a:r>
                        <a:rPr lang="it-IT" sz="1800" u="none" strike="noStrike">
                          <a:effectLst/>
                        </a:rPr>
                        <a:t>siero dolce</a:t>
                      </a:r>
                      <a:endParaRPr lang="it-IT" sz="18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800" u="none" strike="noStrike">
                          <a:effectLst/>
                        </a:rPr>
                        <a:t>0,5</a:t>
                      </a:r>
                      <a:endParaRPr lang="it-IT" sz="18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800" u="none" strike="noStrike" dirty="0">
                          <a:effectLst/>
                        </a:rPr>
                        <a:t>0,5</a:t>
                      </a:r>
                      <a:endParaRPr lang="it-IT" sz="1800" b="0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561615849"/>
                  </a:ext>
                </a:extLst>
              </a:tr>
              <a:tr h="336610">
                <a:tc>
                  <a:txBody>
                    <a:bodyPr/>
                    <a:lstStyle/>
                    <a:p>
                      <a:pPr algn="ctr" fontAlgn="b"/>
                      <a:r>
                        <a:rPr lang="it-IT" sz="1800" u="none" strike="noStrike" dirty="0">
                          <a:effectLst/>
                        </a:rPr>
                        <a:t>olio di soia</a:t>
                      </a:r>
                      <a:endParaRPr lang="it-IT" sz="1800" b="0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800" u="none" strike="noStrike" dirty="0">
                          <a:effectLst/>
                        </a:rPr>
                        <a:t>1,5</a:t>
                      </a:r>
                      <a:endParaRPr lang="it-IT" sz="1800" b="0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800" u="none" strike="noStrike" dirty="0">
                          <a:effectLst/>
                        </a:rPr>
                        <a:t>1,5</a:t>
                      </a:r>
                      <a:endParaRPr lang="it-IT" sz="1800" b="0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757059041"/>
                  </a:ext>
                </a:extLst>
              </a:tr>
            </a:tbl>
          </a:graphicData>
        </a:graphic>
      </p:graphicFrame>
      <p:grpSp>
        <p:nvGrpSpPr>
          <p:cNvPr id="10" name="Gruppo 9">
            <a:extLst>
              <a:ext uri="{FF2B5EF4-FFF2-40B4-BE49-F238E27FC236}">
                <a16:creationId xmlns:a16="http://schemas.microsoft.com/office/drawing/2014/main" id="{5A891668-ABE1-F922-C08C-36B36D7BFA3B}"/>
              </a:ext>
            </a:extLst>
          </p:cNvPr>
          <p:cNvGrpSpPr/>
          <p:nvPr/>
        </p:nvGrpSpPr>
        <p:grpSpPr>
          <a:xfrm>
            <a:off x="754250" y="5309870"/>
            <a:ext cx="10809816" cy="1297516"/>
            <a:chOff x="754250" y="5309870"/>
            <a:chExt cx="10809816" cy="1297516"/>
          </a:xfrm>
        </p:grpSpPr>
        <p:pic>
          <p:nvPicPr>
            <p:cNvPr id="4" name="Immagine 3">
              <a:extLst>
                <a:ext uri="{FF2B5EF4-FFF2-40B4-BE49-F238E27FC236}">
                  <a16:creationId xmlns:a16="http://schemas.microsoft.com/office/drawing/2014/main" id="{C0CDFF31-1A7A-5224-CD6A-D77426C73EE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54250" y="5309870"/>
              <a:ext cx="1297516" cy="1297516"/>
            </a:xfrm>
            <a:prstGeom prst="ellipse">
              <a:avLst/>
            </a:prstGeom>
          </p:spPr>
        </p:pic>
        <p:pic>
          <p:nvPicPr>
            <p:cNvPr id="5" name="Immagine 4">
              <a:extLst>
                <a:ext uri="{FF2B5EF4-FFF2-40B4-BE49-F238E27FC236}">
                  <a16:creationId xmlns:a16="http://schemas.microsoft.com/office/drawing/2014/main" id="{CE082AE3-5021-CB39-50C5-3B2438117E3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0266550" y="5309870"/>
              <a:ext cx="1297516" cy="1297516"/>
            </a:xfrm>
            <a:prstGeom prst="ellipse">
              <a:avLst/>
            </a:prstGeom>
          </p:spPr>
        </p:pic>
        <p:grpSp>
          <p:nvGrpSpPr>
            <p:cNvPr id="9" name="Gruppo 8">
              <a:extLst>
                <a:ext uri="{FF2B5EF4-FFF2-40B4-BE49-F238E27FC236}">
                  <a16:creationId xmlns:a16="http://schemas.microsoft.com/office/drawing/2014/main" id="{0ED5F8D5-0A4C-FE51-F884-E9557B503BB6}"/>
                </a:ext>
              </a:extLst>
            </p:cNvPr>
            <p:cNvGrpSpPr/>
            <p:nvPr/>
          </p:nvGrpSpPr>
          <p:grpSpPr>
            <a:xfrm>
              <a:off x="3124200" y="5503959"/>
              <a:ext cx="6565900" cy="1103427"/>
              <a:chOff x="3124200" y="5503959"/>
              <a:chExt cx="6565900" cy="1103427"/>
            </a:xfrm>
          </p:grpSpPr>
          <p:sp>
            <p:nvSpPr>
              <p:cNvPr id="6" name="CasellaDiTesto 5">
                <a:extLst>
                  <a:ext uri="{FF2B5EF4-FFF2-40B4-BE49-F238E27FC236}">
                    <a16:creationId xmlns:a16="http://schemas.microsoft.com/office/drawing/2014/main" id="{2A311844-BC91-8C78-B471-AABE7400BD06}"/>
                  </a:ext>
                </a:extLst>
              </p:cNvPr>
              <p:cNvSpPr txBox="1"/>
              <p:nvPr/>
            </p:nvSpPr>
            <p:spPr>
              <a:xfrm>
                <a:off x="3160192" y="5580454"/>
                <a:ext cx="6487353" cy="92333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it-IT" dirty="0"/>
                  <a:t>Rilievi sugli animali: peso vivo, sangue, feci (</a:t>
                </a:r>
                <a:r>
                  <a:rPr lang="it-IT" sz="1200" i="1" dirty="0"/>
                  <a:t>aut. OPBA </a:t>
                </a:r>
                <a:r>
                  <a:rPr lang="it-IT" sz="1200" i="1" dirty="0" err="1"/>
                  <a:t>unipi</a:t>
                </a:r>
                <a:r>
                  <a:rPr lang="it-IT" sz="1200" i="1" dirty="0"/>
                  <a:t> del. 25/2025</a:t>
                </a:r>
                <a:r>
                  <a:rPr lang="it-IT" dirty="0"/>
                  <a:t>)</a:t>
                </a:r>
              </a:p>
              <a:p>
                <a:endParaRPr lang="it-IT" dirty="0"/>
              </a:p>
              <a:p>
                <a:r>
                  <a:rPr lang="it-IT" dirty="0"/>
                  <a:t>Rilievo dei consumi giornalieri della razione per box.</a:t>
                </a:r>
              </a:p>
            </p:txBody>
          </p:sp>
          <p:sp>
            <p:nvSpPr>
              <p:cNvPr id="8" name="Rettangolo con angoli arrotondati 7">
                <a:extLst>
                  <a:ext uri="{FF2B5EF4-FFF2-40B4-BE49-F238E27FC236}">
                    <a16:creationId xmlns:a16="http://schemas.microsoft.com/office/drawing/2014/main" id="{2CF9D96F-9A5A-D5EC-B4F9-249F2D7E3E75}"/>
                  </a:ext>
                </a:extLst>
              </p:cNvPr>
              <p:cNvSpPr/>
              <p:nvPr/>
            </p:nvSpPr>
            <p:spPr>
              <a:xfrm>
                <a:off x="3124200" y="5503959"/>
                <a:ext cx="6565900" cy="1103427"/>
              </a:xfrm>
              <a:prstGeom prst="roundRect">
                <a:avLst/>
              </a:prstGeom>
              <a:noFill/>
              <a:ln w="57150"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/>
              </a:p>
            </p:txBody>
          </p:sp>
        </p:grpSp>
      </p:grpSp>
      <p:sp>
        <p:nvSpPr>
          <p:cNvPr id="11" name="Rettangolo con angoli arrotondati 10">
            <a:extLst>
              <a:ext uri="{FF2B5EF4-FFF2-40B4-BE49-F238E27FC236}">
                <a16:creationId xmlns:a16="http://schemas.microsoft.com/office/drawing/2014/main" id="{F3A2A677-F4E0-5AAF-55F4-F0B414AC4268}"/>
              </a:ext>
            </a:extLst>
          </p:cNvPr>
          <p:cNvSpPr/>
          <p:nvPr/>
        </p:nvSpPr>
        <p:spPr>
          <a:xfrm>
            <a:off x="4422098" y="3912433"/>
            <a:ext cx="1340892" cy="629587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2" name="Rettangolo con angoli arrotondati 11">
            <a:extLst>
              <a:ext uri="{FF2B5EF4-FFF2-40B4-BE49-F238E27FC236}">
                <a16:creationId xmlns:a16="http://schemas.microsoft.com/office/drawing/2014/main" id="{DD3FD9BA-53AA-6B5F-696F-CF7CB807FB63}"/>
              </a:ext>
            </a:extLst>
          </p:cNvPr>
          <p:cNvSpPr/>
          <p:nvPr/>
        </p:nvSpPr>
        <p:spPr>
          <a:xfrm>
            <a:off x="9358200" y="3914932"/>
            <a:ext cx="1340892" cy="629587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3289922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magine 5" descr="Immagine che contiene Elementi grafici, logo, Carattere, cerchio&#10;&#10;Descrizione generata automaticamente">
            <a:extLst>
              <a:ext uri="{FF2B5EF4-FFF2-40B4-BE49-F238E27FC236}">
                <a16:creationId xmlns:a16="http://schemas.microsoft.com/office/drawing/2014/main" id="{C09393C8-4D49-DD2B-DFF7-E85A913D5B1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558" y="181815"/>
            <a:ext cx="1211370" cy="1211370"/>
          </a:xfrm>
          <a:prstGeom prst="rect">
            <a:avLst/>
          </a:prstGeom>
        </p:spPr>
      </p:pic>
      <p:sp>
        <p:nvSpPr>
          <p:cNvPr id="7" name="Titolo 1">
            <a:extLst>
              <a:ext uri="{FF2B5EF4-FFF2-40B4-BE49-F238E27FC236}">
                <a16:creationId xmlns:a16="http://schemas.microsoft.com/office/drawing/2014/main" id="{B271001C-B92D-5551-3A58-F0DEF0C44647}"/>
              </a:ext>
            </a:extLst>
          </p:cNvPr>
          <p:cNvSpPr txBox="1">
            <a:spLocks/>
          </p:cNvSpPr>
          <p:nvPr/>
        </p:nvSpPr>
        <p:spPr>
          <a:xfrm>
            <a:off x="1462928" y="519745"/>
            <a:ext cx="5134642" cy="132556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dirty="0"/>
              <a:t>Risultati</a:t>
            </a:r>
          </a:p>
        </p:txBody>
      </p:sp>
      <p:grpSp>
        <p:nvGrpSpPr>
          <p:cNvPr id="4" name="Gruppo 3">
            <a:extLst>
              <a:ext uri="{FF2B5EF4-FFF2-40B4-BE49-F238E27FC236}">
                <a16:creationId xmlns:a16="http://schemas.microsoft.com/office/drawing/2014/main" id="{555196CB-7AF7-F93D-F046-EAEF4E694829}"/>
              </a:ext>
            </a:extLst>
          </p:cNvPr>
          <p:cNvGrpSpPr/>
          <p:nvPr/>
        </p:nvGrpSpPr>
        <p:grpSpPr>
          <a:xfrm>
            <a:off x="4362521" y="1517365"/>
            <a:ext cx="3117499" cy="4820888"/>
            <a:chOff x="4362521" y="1517365"/>
            <a:chExt cx="3117499" cy="4820888"/>
          </a:xfrm>
        </p:grpSpPr>
        <p:graphicFrame>
          <p:nvGraphicFramePr>
            <p:cNvPr id="9" name="Grafico 8">
              <a:extLst>
                <a:ext uri="{FF2B5EF4-FFF2-40B4-BE49-F238E27FC236}">
                  <a16:creationId xmlns:a16="http://schemas.microsoft.com/office/drawing/2014/main" id="{8D6CB1A5-D0B0-735E-E6F6-F66A0ED6F8C4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3140031216"/>
                </p:ext>
              </p:extLst>
            </p:nvPr>
          </p:nvGraphicFramePr>
          <p:xfrm>
            <a:off x="4362521" y="2045774"/>
            <a:ext cx="3117499" cy="4292479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sp>
          <p:nvSpPr>
            <p:cNvPr id="14" name="CasellaDiTesto 13">
              <a:extLst>
                <a:ext uri="{FF2B5EF4-FFF2-40B4-BE49-F238E27FC236}">
                  <a16:creationId xmlns:a16="http://schemas.microsoft.com/office/drawing/2014/main" id="{85C42458-5B1F-95AD-F046-0F537CA93428}"/>
                </a:ext>
              </a:extLst>
            </p:cNvPr>
            <p:cNvSpPr txBox="1"/>
            <p:nvPr/>
          </p:nvSpPr>
          <p:spPr>
            <a:xfrm>
              <a:off x="5229346" y="1517365"/>
              <a:ext cx="1949573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it-IT" dirty="0"/>
                <a:t>Consumi alimenti</a:t>
              </a:r>
            </a:p>
            <a:p>
              <a:endParaRPr lang="it-IT" dirty="0"/>
            </a:p>
          </p:txBody>
        </p:sp>
      </p:grpSp>
      <p:grpSp>
        <p:nvGrpSpPr>
          <p:cNvPr id="5" name="Gruppo 4">
            <a:extLst>
              <a:ext uri="{FF2B5EF4-FFF2-40B4-BE49-F238E27FC236}">
                <a16:creationId xmlns:a16="http://schemas.microsoft.com/office/drawing/2014/main" id="{35F9EDBD-B673-AF4D-B102-5E8B1DA7DFFD}"/>
              </a:ext>
            </a:extLst>
          </p:cNvPr>
          <p:cNvGrpSpPr/>
          <p:nvPr/>
        </p:nvGrpSpPr>
        <p:grpSpPr>
          <a:xfrm>
            <a:off x="8156319" y="1517365"/>
            <a:ext cx="3445570" cy="4820889"/>
            <a:chOff x="8156319" y="1517365"/>
            <a:chExt cx="3445570" cy="4820889"/>
          </a:xfrm>
        </p:grpSpPr>
        <p:graphicFrame>
          <p:nvGraphicFramePr>
            <p:cNvPr id="10" name="Grafico 9">
              <a:extLst>
                <a:ext uri="{FF2B5EF4-FFF2-40B4-BE49-F238E27FC236}">
                  <a16:creationId xmlns:a16="http://schemas.microsoft.com/office/drawing/2014/main" id="{BBAD8F78-7E8D-D83F-EE28-2AF195B77FCF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1719994676"/>
                </p:ext>
              </p:extLst>
            </p:nvPr>
          </p:nvGraphicFramePr>
          <p:xfrm>
            <a:off x="8156319" y="2045774"/>
            <a:ext cx="3117499" cy="429248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  <p:sp>
          <p:nvSpPr>
            <p:cNvPr id="17" name="CasellaDiTesto 16">
              <a:extLst>
                <a:ext uri="{FF2B5EF4-FFF2-40B4-BE49-F238E27FC236}">
                  <a16:creationId xmlns:a16="http://schemas.microsoft.com/office/drawing/2014/main" id="{5D25E040-5D0A-8880-3A34-67C4A51B0637}"/>
                </a:ext>
              </a:extLst>
            </p:cNvPr>
            <p:cNvSpPr txBox="1"/>
            <p:nvPr/>
          </p:nvSpPr>
          <p:spPr>
            <a:xfrm>
              <a:off x="8310036" y="1517365"/>
              <a:ext cx="3291853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dirty="0"/>
                <a:t>ICA (Indice di conversione degli</a:t>
              </a:r>
              <a:r>
                <a:rPr lang="it-IT" baseline="0" dirty="0"/>
                <a:t> alimenti)</a:t>
              </a:r>
              <a:endParaRPr lang="it-IT" dirty="0"/>
            </a:p>
            <a:p>
              <a:endParaRPr lang="it-IT" dirty="0"/>
            </a:p>
          </p:txBody>
        </p:sp>
      </p:grpSp>
      <p:grpSp>
        <p:nvGrpSpPr>
          <p:cNvPr id="8" name="Gruppo 7">
            <a:extLst>
              <a:ext uri="{FF2B5EF4-FFF2-40B4-BE49-F238E27FC236}">
                <a16:creationId xmlns:a16="http://schemas.microsoft.com/office/drawing/2014/main" id="{20BC19A4-CB6E-01B7-0FF9-481C8A320E80}"/>
              </a:ext>
            </a:extLst>
          </p:cNvPr>
          <p:cNvGrpSpPr/>
          <p:nvPr/>
        </p:nvGrpSpPr>
        <p:grpSpPr>
          <a:xfrm>
            <a:off x="655892" y="1517365"/>
            <a:ext cx="3374357" cy="4820890"/>
            <a:chOff x="655892" y="1517365"/>
            <a:chExt cx="3374357" cy="4820890"/>
          </a:xfrm>
        </p:grpSpPr>
        <p:grpSp>
          <p:nvGrpSpPr>
            <p:cNvPr id="3" name="Gruppo 2">
              <a:extLst>
                <a:ext uri="{FF2B5EF4-FFF2-40B4-BE49-F238E27FC236}">
                  <a16:creationId xmlns:a16="http://schemas.microsoft.com/office/drawing/2014/main" id="{4D5A7B90-A1CA-9435-D3A0-C916ADA7FF79}"/>
                </a:ext>
              </a:extLst>
            </p:cNvPr>
            <p:cNvGrpSpPr/>
            <p:nvPr/>
          </p:nvGrpSpPr>
          <p:grpSpPr>
            <a:xfrm>
              <a:off x="655892" y="1517365"/>
              <a:ext cx="3374357" cy="4820890"/>
              <a:chOff x="655892" y="1517365"/>
              <a:chExt cx="3374357" cy="4820890"/>
            </a:xfrm>
          </p:grpSpPr>
          <p:graphicFrame>
            <p:nvGraphicFramePr>
              <p:cNvPr id="2" name="Grafico 1">
                <a:extLst>
                  <a:ext uri="{FF2B5EF4-FFF2-40B4-BE49-F238E27FC236}">
                    <a16:creationId xmlns:a16="http://schemas.microsoft.com/office/drawing/2014/main" id="{001D1578-E6BC-0046-2BD8-B3DA2B1768B9}"/>
                  </a:ext>
                </a:extLst>
              </p:cNvPr>
              <p:cNvGraphicFramePr/>
              <p:nvPr>
                <p:extLst>
                  <p:ext uri="{D42A27DB-BD31-4B8C-83A1-F6EECF244321}">
                    <p14:modId xmlns:p14="http://schemas.microsoft.com/office/powerpoint/2010/main" val="979137710"/>
                  </p:ext>
                </p:extLst>
              </p:nvPr>
            </p:nvGraphicFramePr>
            <p:xfrm>
              <a:off x="655892" y="2045776"/>
              <a:ext cx="3030330" cy="4292479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5"/>
              </a:graphicData>
            </a:graphic>
          </p:graphicFrame>
          <p:sp>
            <p:nvSpPr>
              <p:cNvPr id="11" name="CasellaDiTesto 10">
                <a:extLst>
                  <a:ext uri="{FF2B5EF4-FFF2-40B4-BE49-F238E27FC236}">
                    <a16:creationId xmlns:a16="http://schemas.microsoft.com/office/drawing/2014/main" id="{75B17D94-B846-3DCB-8165-E9A41629B722}"/>
                  </a:ext>
                </a:extLst>
              </p:cNvPr>
              <p:cNvSpPr txBox="1"/>
              <p:nvPr/>
            </p:nvSpPr>
            <p:spPr>
              <a:xfrm>
                <a:off x="1116759" y="1517365"/>
                <a:ext cx="2913490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it-IT" dirty="0"/>
                  <a:t>IMG (Incremento medio giornaliero)</a:t>
                </a:r>
              </a:p>
            </p:txBody>
          </p:sp>
        </p:grpSp>
        <p:sp>
          <p:nvSpPr>
            <p:cNvPr id="18" name="CasellaDiTesto 17">
              <a:extLst>
                <a:ext uri="{FF2B5EF4-FFF2-40B4-BE49-F238E27FC236}">
                  <a16:creationId xmlns:a16="http://schemas.microsoft.com/office/drawing/2014/main" id="{9DA9D5FD-3A57-A741-CBBD-CB30DCF21443}"/>
                </a:ext>
              </a:extLst>
            </p:cNvPr>
            <p:cNvSpPr txBox="1"/>
            <p:nvPr/>
          </p:nvSpPr>
          <p:spPr>
            <a:xfrm>
              <a:off x="1552918" y="4826481"/>
              <a:ext cx="30809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t-IT" dirty="0"/>
                <a:t>a</a:t>
              </a:r>
            </a:p>
          </p:txBody>
        </p:sp>
        <p:sp>
          <p:nvSpPr>
            <p:cNvPr id="19" name="CasellaDiTesto 18">
              <a:extLst>
                <a:ext uri="{FF2B5EF4-FFF2-40B4-BE49-F238E27FC236}">
                  <a16:creationId xmlns:a16="http://schemas.microsoft.com/office/drawing/2014/main" id="{FBC6A6E5-F6AB-A182-F344-5CF4950545FA}"/>
                </a:ext>
              </a:extLst>
            </p:cNvPr>
            <p:cNvSpPr txBox="1"/>
            <p:nvPr/>
          </p:nvSpPr>
          <p:spPr>
            <a:xfrm>
              <a:off x="2439119" y="2658262"/>
              <a:ext cx="30809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t-IT" dirty="0"/>
                <a:t>a</a:t>
              </a:r>
            </a:p>
          </p:txBody>
        </p:sp>
        <p:sp>
          <p:nvSpPr>
            <p:cNvPr id="24" name="CasellaDiTesto 23">
              <a:extLst>
                <a:ext uri="{FF2B5EF4-FFF2-40B4-BE49-F238E27FC236}">
                  <a16:creationId xmlns:a16="http://schemas.microsoft.com/office/drawing/2014/main" id="{04C5A5A1-5BDF-5B7E-157A-B852368CAE1E}"/>
                </a:ext>
              </a:extLst>
            </p:cNvPr>
            <p:cNvSpPr txBox="1"/>
            <p:nvPr/>
          </p:nvSpPr>
          <p:spPr>
            <a:xfrm>
              <a:off x="1756896" y="4951015"/>
              <a:ext cx="31451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t-IT" dirty="0"/>
                <a:t>b</a:t>
              </a:r>
            </a:p>
          </p:txBody>
        </p:sp>
        <p:sp>
          <p:nvSpPr>
            <p:cNvPr id="25" name="CasellaDiTesto 24">
              <a:extLst>
                <a:ext uri="{FF2B5EF4-FFF2-40B4-BE49-F238E27FC236}">
                  <a16:creationId xmlns:a16="http://schemas.microsoft.com/office/drawing/2014/main" id="{2BD4A3E9-63A9-39CD-B8C7-67F83525BD02}"/>
                </a:ext>
              </a:extLst>
            </p:cNvPr>
            <p:cNvSpPr txBox="1"/>
            <p:nvPr/>
          </p:nvSpPr>
          <p:spPr>
            <a:xfrm>
              <a:off x="2247842" y="3185295"/>
              <a:ext cx="31451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t-IT" dirty="0"/>
                <a:t>b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8498290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4123</TotalTime>
  <Words>853</Words>
  <Application>Microsoft Macintosh PowerPoint</Application>
  <PresentationFormat>Widescreen</PresentationFormat>
  <Paragraphs>269</Paragraphs>
  <Slides>14</Slides>
  <Notes>4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7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14</vt:i4>
      </vt:variant>
    </vt:vector>
  </HeadingPairs>
  <TitlesOfParts>
    <vt:vector size="22" baseType="lpstr">
      <vt:lpstr>Aptos</vt:lpstr>
      <vt:lpstr>Aptos Display</vt:lpstr>
      <vt:lpstr>Aptos Narrow</vt:lpstr>
      <vt:lpstr>Arial</vt:lpstr>
      <vt:lpstr>Calibri</vt:lpstr>
      <vt:lpstr>Courier New</vt:lpstr>
      <vt:lpstr>Helvetica</vt:lpstr>
      <vt:lpstr>Tema di Office</vt:lpstr>
      <vt:lpstr>Utilizzo della farina di Hermetia Illucens nell’alimentazione del suino nella fase di post-svezzamento</vt:lpstr>
      <vt:lpstr>Criticità dell’allevamento del suino</vt:lpstr>
      <vt:lpstr>Antibiotico resistenza</vt:lpstr>
      <vt:lpstr>Antibiotico resistenza</vt:lpstr>
      <vt:lpstr>Strategie alternative all’utilizzo di antibiotici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Utilizzo della farina di Hermetia Illucens nell’alimentazione del suino nella fase di post-svezzamento</dc:title>
  <dc:creator>Andrea Serra</dc:creator>
  <cp:lastModifiedBy>sara Tinagli</cp:lastModifiedBy>
  <cp:revision>29</cp:revision>
  <dcterms:created xsi:type="dcterms:W3CDTF">2025-01-15T15:09:14Z</dcterms:created>
  <dcterms:modified xsi:type="dcterms:W3CDTF">2025-05-26T21:12:33Z</dcterms:modified>
</cp:coreProperties>
</file>