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21"/>
  </p:notesMasterIdLst>
  <p:sldIdLst>
    <p:sldId id="257" r:id="rId2"/>
    <p:sldId id="402" r:id="rId3"/>
    <p:sldId id="422" r:id="rId4"/>
    <p:sldId id="408" r:id="rId5"/>
    <p:sldId id="398" r:id="rId6"/>
    <p:sldId id="406" r:id="rId7"/>
    <p:sldId id="429" r:id="rId8"/>
    <p:sldId id="407" r:id="rId9"/>
    <p:sldId id="419" r:id="rId10"/>
    <p:sldId id="424" r:id="rId11"/>
    <p:sldId id="426" r:id="rId12"/>
    <p:sldId id="423" r:id="rId13"/>
    <p:sldId id="421" r:id="rId14"/>
    <p:sldId id="427" r:id="rId15"/>
    <p:sldId id="425" r:id="rId16"/>
    <p:sldId id="428" r:id="rId17"/>
    <p:sldId id="430" r:id="rId18"/>
    <p:sldId id="401" r:id="rId19"/>
    <p:sldId id="3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v" initials="G" lastIdx="1" clrIdx="0">
    <p:extLst>
      <p:ext uri="{19B8F6BF-5375-455C-9EA6-DF929625EA0E}">
        <p15:presenceInfo xmlns:p15="http://schemas.microsoft.com/office/powerpoint/2012/main" userId="Re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548235"/>
    <a:srgbClr val="00ADEE"/>
    <a:srgbClr val="3ABB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ile medio 1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5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9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CC89B-092D-46F8-BF3C-5150D969E393}" type="datetimeFigureOut">
              <a:rPr lang="it-IT" smtClean="0"/>
              <a:t>12/05/25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46F52-B5FD-4899-AFB6-8DD8E6FBF7D4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1310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76A5E6-B404-4354-833A-D56656A2D7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3250A93-EBEC-42B4-9429-37DB3E1F96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1AC5A9C-8D7F-439B-A3BA-082688A06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BAD56-0E7D-4099-A546-1CEA9C96972E}" type="datetime1">
              <a:rPr lang="en-US" smtClean="0"/>
              <a:t>5/12/25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2A60112-5145-48C0-ABB9-68A642D43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D700E9E-EABF-423B-9398-B40AC27E5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1489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890A114-4A2F-4194-A4CA-DD59EF107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A3CC77C-30DB-454E-84E1-286D99C5B4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9454630-3699-427C-BE20-16EC511F4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DD249-4209-474F-AE99-55DE02BC7009}" type="datetime1">
              <a:rPr lang="en-US" smtClean="0"/>
              <a:t>5/12/25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C476B54-4C5A-46B5-8420-9D2FBC0FB4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5497F6F-7239-4D82-B74A-EFA9B590E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024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06A52B9D-9009-4141-9F0E-24E3A65BAD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6E5E899-9C56-4DFA-8239-07B5E1C677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1554558-8C8B-4C08-8D22-9ADF5D4B6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0A8A5-74C8-49F1-8D39-376BA1CF163A}" type="datetime1">
              <a:rPr lang="en-US" smtClean="0"/>
              <a:t>5/12/25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801F8B8-17AD-4F1E-B572-D69424DD8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5B16149-5D3E-4819-9CC0-F89114489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627123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D4D5F-4A09-4A3F-ABF3-94619EB777C7}" type="datetime1">
              <a:rPr lang="en-US" smtClean="0"/>
              <a:t>5/12/25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10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E01D18-BFDA-4253-8D8A-C229CBCD6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99C7BB2-BCD5-4029-A721-DAB871948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EA5ADDD-9E8A-4A9D-8A58-1665B4C43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2C0241-B8D1-4374-89EE-F1F6D677685B}" type="datetime1">
              <a:rPr lang="en-US" smtClean="0"/>
              <a:t>5/12/25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6300D4F-1D4E-4059-9430-7A905217E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1A83EEB-A7BF-4C58-A8EA-5F0639E38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46128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115CD0-2BBB-46A7-906A-E599FAFF5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DEDDA687-1E65-4D1B-B9F1-D19CFFDB8E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250DE9A-64AB-444D-8F28-B1D6EDC8E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C3186-6C88-4B17-8D8A-D2EFEDA7DED0}" type="datetime1">
              <a:rPr lang="en-US" smtClean="0"/>
              <a:t>5/12/25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3BA6AEC-00F6-4B69-83FF-39F4F054B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004C111-7CDB-4B66-A3FC-F742847F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9216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7505B38-3BB3-446F-B17A-7BCF9D22D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137B295-F691-4111-82B4-28A54EC340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C711937-1244-4FB9-85CC-30D329C406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52F3430-9B92-402F-838D-10C6167FC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262260-2360-412B-A549-33A3A290EC88}" type="datetime1">
              <a:rPr lang="en-US" smtClean="0"/>
              <a:t>5/12/25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0779476-0CA8-4FD0-9CC8-01B047422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A71CAAD-48D5-46DC-BDF1-9D24B3A47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3264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F40A728-9940-47C6-93A4-6F2B04AC4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7A70C5BB-2967-4A74-A5AE-3E9E1FD6F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955483D-0848-41A7-A4C3-8712CC2633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661B3E1-B779-4095-ACE0-0163804906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9366175-076C-4D45-98DB-9B6DEF4FAD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B5499D03-6BD3-4365-9DE0-3CC0B5765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5F245E-56F3-45C1-9C1F-E12F3BD831CA}" type="datetime1">
              <a:rPr lang="en-US" smtClean="0"/>
              <a:t>5/12/25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C79B9CE-AB49-4A0C-8564-15DDE6D93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7A9240B-4362-4EA7-9EE6-FA51121A0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759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88C0E99-0EE3-40E4-8A94-D147D2182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822512E-7043-4FE4-9064-A181BC4F1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20E4E9-AEF7-4D64-B22C-5D46268F3F4D}" type="datetime1">
              <a:rPr lang="en-US" smtClean="0"/>
              <a:t>5/12/25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A3CCEC20-DB9D-499F-8400-9608B2837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A0AF90F9-D585-407A-92A9-59CF1655C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8424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94293D52-A8B1-4810-81CC-4DB6C3D0F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B07CD-4FB1-4A8D-A6C3-46779EB1C7DA}" type="datetime1">
              <a:rPr lang="en-US" smtClean="0"/>
              <a:t>5/12/25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A6309EE-A1A8-4683-82F2-AEBCFB0F2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56B51B7-51F3-40FC-8C2C-9FED8FA2B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9527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F74AC17-F3AF-404F-A95B-A9DF0CD19E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FED322D-A6B1-49C5-9579-A7D50F766A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57FA8D5-32D7-4A17-BB5F-67ADD4522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B543A9D-A0E0-4254-A741-F8331FD3D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6ACC-732F-4958-BF43-941A2DA09EBD}" type="datetime1">
              <a:rPr lang="en-US" smtClean="0"/>
              <a:t>5/12/25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EA9C554-02B6-47EF-8861-625D5AAF0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9984E98-182E-480F-96B1-92CE62855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14229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E8366B-925F-4CC6-9043-5DD847B2E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547C4E66-4D5B-401F-A12A-BCA255DF7D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A12CE4B-9114-4573-BB46-642863B39B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DCB1832-9353-4BEA-9C72-88AE358D6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FBA4-B4AE-466C-AE8D-F1B52B33B9FE}" type="datetime1">
              <a:rPr lang="en-US" smtClean="0"/>
              <a:t>5/12/25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5374922-2FDD-466A-8D1B-56CB6F168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B0226CE-7278-4C20-AB8D-A7E3F3046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69183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53156AF-C09F-41DD-BA3D-5DD5C009D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0090710-F228-4DA7-912F-1359BF336F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53BAB3-F7A1-4C44-BB73-470AD56B95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7B0A2-8394-42D0-A380-D1595B7C22BF}" type="datetime1">
              <a:rPr lang="en-US" smtClean="0"/>
              <a:t>5/12/25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A77E1E2-99D7-4146-88AF-6B40E608E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17877E-DEC0-432F-A27A-FF61458809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2E898-69A2-443B-9F18-BD4ADA027F0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6488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png"/><Relationship Id="rId7" Type="http://schemas.openxmlformats.org/officeDocument/2006/relationships/image" Target="../media/image43.svg"/><Relationship Id="rId12" Type="http://schemas.openxmlformats.org/officeDocument/2006/relationships/image" Target="../media/image4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0" Type="http://schemas.openxmlformats.org/officeDocument/2006/relationships/image" Target="../media/image45.png"/><Relationship Id="rId4" Type="http://schemas.openxmlformats.org/officeDocument/2006/relationships/image" Target="../media/image40.png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giuliana.parisi@unifi.it" TargetMode="External"/><Relationship Id="rId2" Type="http://schemas.openxmlformats.org/officeDocument/2006/relationships/hyperlink" Target="mailto:arianna.buccioni@unifi.it" TargetMode="Externa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8.jpeg"/><Relationship Id="rId4" Type="http://schemas.openxmlformats.org/officeDocument/2006/relationships/hyperlink" Target="mailto:giulia.secci@unifi.it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6.png"/><Relationship Id="rId10" Type="http://schemas.openxmlformats.org/officeDocument/2006/relationships/hyperlink" Target="https://www.pngall.com/team-work-png/" TargetMode="External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5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activity-icon-training-education-1803710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29760" y="1077105"/>
            <a:ext cx="7873336" cy="2593975"/>
          </a:xfrm>
        </p:spPr>
        <p:txBody>
          <a:bodyPr>
            <a:normAutofit fontScale="90000"/>
          </a:bodyPr>
          <a:lstStyle/>
          <a:p>
            <a:br>
              <a:rPr lang="it-IT" dirty="0"/>
            </a:br>
            <a:br>
              <a:rPr lang="it-IT" dirty="0"/>
            </a:br>
            <a:br>
              <a:rPr lang="it-IT" dirty="0"/>
            </a:br>
            <a:br>
              <a:rPr lang="it-IT" dirty="0"/>
            </a:br>
            <a:br>
              <a:rPr lang="it-IT" dirty="0"/>
            </a:br>
            <a:br>
              <a:rPr lang="it-IT" dirty="0"/>
            </a:br>
            <a:br>
              <a:rPr lang="it-IT" dirty="0"/>
            </a:br>
            <a:br>
              <a:rPr lang="it-IT" dirty="0"/>
            </a:br>
            <a:r>
              <a:rPr lang="it-IT" dirty="0"/>
              <a:t> 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71D98514-091C-4F65-9E46-801DE29D1A38}"/>
              </a:ext>
            </a:extLst>
          </p:cNvPr>
          <p:cNvGrpSpPr/>
          <p:nvPr/>
        </p:nvGrpSpPr>
        <p:grpSpPr>
          <a:xfrm>
            <a:off x="0" y="2260"/>
            <a:ext cx="9144000" cy="2145757"/>
            <a:chOff x="0" y="2260"/>
            <a:chExt cx="9144000" cy="2145757"/>
          </a:xfrm>
        </p:grpSpPr>
        <p:pic>
          <p:nvPicPr>
            <p:cNvPr id="1027" name="Picture 3" descr="C:\Users\Elisabetta\Downloads\Loghi Enti per FEEDS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456"/>
            <a:stretch/>
          </p:blipFill>
          <p:spPr bwMode="auto">
            <a:xfrm>
              <a:off x="0" y="2260"/>
              <a:ext cx="9144000" cy="1066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5D9ECE0F-B9AD-4519-AEFF-9C7DBB7E8D39}"/>
                </a:ext>
              </a:extLst>
            </p:cNvPr>
            <p:cNvSpPr txBox="1"/>
            <p:nvPr/>
          </p:nvSpPr>
          <p:spPr>
            <a:xfrm>
              <a:off x="1424608" y="1132354"/>
              <a:ext cx="6294783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sz="1200" dirty="0">
                  <a:latin typeface="Rockwell" panose="02060603020205020403" pitchFamily="18" charset="0"/>
                  <a:ea typeface="Times New Roman"/>
                  <a:cs typeface="Times New Roman"/>
                </a:rPr>
                <a:t>PSR Toscana - Sostegno per i Piani Strategici e i Gruppi Operativi del PEI – AGRI.</a:t>
              </a:r>
            </a:p>
            <a:p>
              <a:pPr algn="ctr"/>
              <a:r>
                <a:rPr lang="it-IT" sz="1200" dirty="0">
                  <a:latin typeface="Rockwell" panose="02060603020205020403" pitchFamily="18" charset="0"/>
                  <a:ea typeface="Times New Roman"/>
                  <a:cs typeface="Times New Roman"/>
                </a:rPr>
                <a:t>Sottomisura 16.2 Progetto 2</a:t>
              </a:r>
              <a:r>
                <a:rPr lang="it-IT" sz="1200" baseline="30000" dirty="0">
                  <a:latin typeface="Rockwell" panose="02060603020205020403" pitchFamily="18" charset="0"/>
                  <a:ea typeface="Times New Roman"/>
                  <a:cs typeface="Times New Roman"/>
                </a:rPr>
                <a:t>nd</a:t>
              </a:r>
              <a:r>
                <a:rPr lang="it-IT" sz="1200" dirty="0">
                  <a:latin typeface="Rockwell" panose="02060603020205020403" pitchFamily="18" charset="0"/>
                  <a:ea typeface="Times New Roman"/>
                  <a:cs typeface="Times New Roman"/>
                </a:rPr>
                <a:t> LIFE: La </a:t>
              </a:r>
              <a:r>
                <a:rPr lang="it-IT" sz="1200" dirty="0" err="1">
                  <a:latin typeface="Rockwell" panose="02060603020205020403" pitchFamily="18" charset="0"/>
                  <a:ea typeface="Times New Roman"/>
                  <a:cs typeface="Times New Roman"/>
                </a:rPr>
                <a:t>bioconversione</a:t>
              </a:r>
              <a:r>
                <a:rPr lang="it-IT" sz="1200" dirty="0">
                  <a:latin typeface="Rockwell" panose="02060603020205020403" pitchFamily="18" charset="0"/>
                  <a:ea typeface="Times New Roman"/>
                  <a:cs typeface="Times New Roman"/>
                </a:rPr>
                <a:t> di scarti e sottoprodotti agricoli toscani</a:t>
              </a:r>
            </a:p>
            <a:p>
              <a:pPr algn="ctr"/>
              <a:r>
                <a:rPr lang="it-IT" sz="1200" dirty="0">
                  <a:latin typeface="Rockwell" panose="02060603020205020403" pitchFamily="18" charset="0"/>
                  <a:ea typeface="Times New Roman"/>
                  <a:cs typeface="Times New Roman"/>
                </a:rPr>
                <a:t>attraverso l’uso di larve di insetto per la produzione di mangimi</a:t>
              </a:r>
            </a:p>
            <a:p>
              <a:pPr algn="ctr"/>
              <a:r>
                <a:rPr lang="it-IT" sz="1200" dirty="0">
                  <a:latin typeface="Rockwell" panose="02060603020205020403" pitchFamily="18" charset="0"/>
                  <a:ea typeface="Times New Roman"/>
                  <a:cs typeface="Times New Roman"/>
                </a:rPr>
                <a:t>zootecnici</a:t>
              </a:r>
              <a:endParaRPr lang="it-IT" sz="1200" dirty="0">
                <a:latin typeface="Rockwell" panose="02060603020205020403" pitchFamily="18" charset="0"/>
                <a:ea typeface="Calibri"/>
                <a:cs typeface="Times New Roman"/>
              </a:endParaRPr>
            </a:p>
          </p:txBody>
        </p:sp>
      </p:grp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F6467B9-A2E4-453E-B4FC-AF1F8AA033AA}"/>
              </a:ext>
            </a:extLst>
          </p:cNvPr>
          <p:cNvSpPr txBox="1"/>
          <p:nvPr/>
        </p:nvSpPr>
        <p:spPr>
          <a:xfrm>
            <a:off x="329760" y="3526742"/>
            <a:ext cx="88142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0" i="0" dirty="0">
                <a:solidFill>
                  <a:srgbClr val="000000"/>
                </a:solidFill>
                <a:effectLst/>
                <a:latin typeface="Rockwell" panose="02060603020205020403" pitchFamily="18" charset="77"/>
              </a:rPr>
              <a:t>Alimentazione 4.0: d</a:t>
            </a:r>
            <a:r>
              <a:rPr lang="it-IT" sz="32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al Laboratorio al campo: la digeribilità della farina d’insetto nell'alimentazione del suino.</a:t>
            </a:r>
            <a:endParaRPr lang="it-IT" sz="3200" b="1" dirty="0">
              <a:latin typeface="Rockwell" panose="02060603020205020403" pitchFamily="18" charset="0"/>
            </a:endParaRPr>
          </a:p>
        </p:txBody>
      </p:sp>
      <p:pic>
        <p:nvPicPr>
          <p:cNvPr id="13" name="Immagine 12" descr="Immagine che contiene testo&#10;&#10;Descrizione generata automaticamente">
            <a:extLst>
              <a:ext uri="{FF2B5EF4-FFF2-40B4-BE49-F238E27FC236}">
                <a16:creationId xmlns:a16="http://schemas.microsoft.com/office/drawing/2014/main" id="{3149968A-7781-466A-9523-74748D084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775" y="5748886"/>
            <a:ext cx="1600653" cy="777482"/>
          </a:xfrm>
          <a:prstGeom prst="rect">
            <a:avLst/>
          </a:prstGeom>
        </p:spPr>
      </p:pic>
      <p:pic>
        <p:nvPicPr>
          <p:cNvPr id="4" name="Immagine 3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2FF37EAA-F5A5-AA6F-D9A0-32A350919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599" y="2164965"/>
            <a:ext cx="1356799" cy="1356799"/>
          </a:xfrm>
          <a:prstGeom prst="rect">
            <a:avLst/>
          </a:prstGeom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10BC766-E39A-20E0-00B1-E61FB4E1F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1</a:t>
            </a:fld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5B91E6E5-57AB-4E37-E2DA-73FE35C1B121}"/>
              </a:ext>
            </a:extLst>
          </p:cNvPr>
          <p:cNvSpPr txBox="1"/>
          <p:nvPr/>
        </p:nvSpPr>
        <p:spPr>
          <a:xfrm>
            <a:off x="437322" y="5706709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Arianna Buccioni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7435ADD-DC21-D4A3-D4D2-EE2DF1ECDD50}"/>
              </a:ext>
            </a:extLst>
          </p:cNvPr>
          <p:cNvSpPr txBox="1"/>
          <p:nvPr/>
        </p:nvSpPr>
        <p:spPr>
          <a:xfrm>
            <a:off x="437322" y="6076041"/>
            <a:ext cx="1695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27 Maggio 2025</a:t>
            </a:r>
          </a:p>
        </p:txBody>
      </p:sp>
    </p:spTree>
    <p:extLst>
      <p:ext uri="{BB962C8B-B14F-4D97-AF65-F5344CB8AC3E}">
        <p14:creationId xmlns:p14="http://schemas.microsoft.com/office/powerpoint/2010/main" val="569281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1CD50B9B-446C-29B8-2B58-7E0B61F20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10</a:t>
            </a:fld>
            <a:endParaRPr lang="it-IT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06616D6-19ED-882E-B70A-9C6BE4052C4F}"/>
              </a:ext>
            </a:extLst>
          </p:cNvPr>
          <p:cNvSpPr txBox="1"/>
          <p:nvPr/>
        </p:nvSpPr>
        <p:spPr>
          <a:xfrm>
            <a:off x="290969" y="1235297"/>
            <a:ext cx="8562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Sono state testate 4 </a:t>
            </a:r>
            <a:r>
              <a:rPr lang="en-GB" dirty="0" err="1"/>
              <a:t>diete</a:t>
            </a:r>
            <a:r>
              <a:rPr lang="en-GB" dirty="0"/>
              <a:t>: due per la </a:t>
            </a:r>
            <a:r>
              <a:rPr lang="en-GB" dirty="0" err="1"/>
              <a:t>fase</a:t>
            </a:r>
            <a:r>
              <a:rPr lang="en-GB" dirty="0"/>
              <a:t> pre-starter e due per la </a:t>
            </a:r>
            <a:r>
              <a:rPr lang="en-GB" dirty="0" err="1"/>
              <a:t>fase</a:t>
            </a:r>
            <a:r>
              <a:rPr lang="en-GB" dirty="0"/>
              <a:t> starter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76EDCDD-8525-412C-2BAC-9249E514831B}"/>
              </a:ext>
            </a:extLst>
          </p:cNvPr>
          <p:cNvSpPr txBox="1"/>
          <p:nvPr/>
        </p:nvSpPr>
        <p:spPr>
          <a:xfrm>
            <a:off x="1891990" y="2822951"/>
            <a:ext cx="14054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pre-starter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871BCA8-D5CE-6230-B195-F0FD679A0F65}"/>
              </a:ext>
            </a:extLst>
          </p:cNvPr>
          <p:cNvSpPr txBox="1"/>
          <p:nvPr/>
        </p:nvSpPr>
        <p:spPr>
          <a:xfrm>
            <a:off x="473679" y="4031501"/>
            <a:ext cx="18790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Farina di Pesce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4602FFB-C4EF-E211-794B-8E9AF0B3BEC3}"/>
              </a:ext>
            </a:extLst>
          </p:cNvPr>
          <p:cNvSpPr txBox="1"/>
          <p:nvPr/>
        </p:nvSpPr>
        <p:spPr>
          <a:xfrm>
            <a:off x="2603751" y="3981255"/>
            <a:ext cx="18790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Farina di </a:t>
            </a:r>
            <a:r>
              <a:rPr lang="en-GB" dirty="0" err="1"/>
              <a:t>insetto</a:t>
            </a:r>
            <a:endParaRPr lang="en-GB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0F72D8B-247F-009E-8982-0B19383DBD77}"/>
              </a:ext>
            </a:extLst>
          </p:cNvPr>
          <p:cNvSpPr txBox="1"/>
          <p:nvPr/>
        </p:nvSpPr>
        <p:spPr>
          <a:xfrm>
            <a:off x="5238045" y="4249627"/>
            <a:ext cx="14054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starter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8B94FB1-DB26-EE05-1448-96817663F87D}"/>
              </a:ext>
            </a:extLst>
          </p:cNvPr>
          <p:cNvSpPr txBox="1"/>
          <p:nvPr/>
        </p:nvSpPr>
        <p:spPr>
          <a:xfrm>
            <a:off x="3845133" y="5312589"/>
            <a:ext cx="18790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Farina di Pesce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B09843E9-8CE5-B42A-CFF4-BB9D0DC35CAB}"/>
              </a:ext>
            </a:extLst>
          </p:cNvPr>
          <p:cNvSpPr txBox="1"/>
          <p:nvPr/>
        </p:nvSpPr>
        <p:spPr>
          <a:xfrm>
            <a:off x="5940778" y="5441244"/>
            <a:ext cx="18790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Farina di </a:t>
            </a:r>
            <a:r>
              <a:rPr lang="en-GB" dirty="0" err="1"/>
              <a:t>insetto</a:t>
            </a:r>
            <a:endParaRPr lang="en-GB" dirty="0"/>
          </a:p>
        </p:txBody>
      </p: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4AB30932-0289-9F76-90E8-A8115C79E215}"/>
              </a:ext>
            </a:extLst>
          </p:cNvPr>
          <p:cNvCxnSpPr>
            <a:cxnSpLocks/>
          </p:cNvCxnSpPr>
          <p:nvPr/>
        </p:nvCxnSpPr>
        <p:spPr>
          <a:xfrm flipH="1">
            <a:off x="1832517" y="3350694"/>
            <a:ext cx="460728" cy="5166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2D4E2561-8ECA-33A9-50C5-E143B2C97CBF}"/>
              </a:ext>
            </a:extLst>
          </p:cNvPr>
          <p:cNvCxnSpPr>
            <a:cxnSpLocks/>
          </p:cNvCxnSpPr>
          <p:nvPr/>
        </p:nvCxnSpPr>
        <p:spPr>
          <a:xfrm>
            <a:off x="2637617" y="3359648"/>
            <a:ext cx="433212" cy="5076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Connettore 2 17">
            <a:extLst>
              <a:ext uri="{FF2B5EF4-FFF2-40B4-BE49-F238E27FC236}">
                <a16:creationId xmlns:a16="http://schemas.microsoft.com/office/drawing/2014/main" id="{023E6EBA-86D7-6F86-17DE-07035F23C274}"/>
              </a:ext>
            </a:extLst>
          </p:cNvPr>
          <p:cNvCxnSpPr>
            <a:cxnSpLocks/>
          </p:cNvCxnSpPr>
          <p:nvPr/>
        </p:nvCxnSpPr>
        <p:spPr>
          <a:xfrm flipH="1">
            <a:off x="5007681" y="4693386"/>
            <a:ext cx="460728" cy="5166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FE1D689C-E110-07F4-D95B-AF67E9ACA3B3}"/>
              </a:ext>
            </a:extLst>
          </p:cNvPr>
          <p:cNvCxnSpPr>
            <a:cxnSpLocks/>
          </p:cNvCxnSpPr>
          <p:nvPr/>
        </p:nvCxnSpPr>
        <p:spPr>
          <a:xfrm>
            <a:off x="5724172" y="4693386"/>
            <a:ext cx="433212" cy="5076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2050" name="Picture 2" descr="Vettori di Maiale Disegno - Scarica vettori gratuiti di alta qualità da  Freepik | Freepik">
            <a:extLst>
              <a:ext uri="{FF2B5EF4-FFF2-40B4-BE49-F238E27FC236}">
                <a16:creationId xmlns:a16="http://schemas.microsoft.com/office/drawing/2014/main" id="{C6F50370-EE73-7224-B058-6EE16F5BA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812" y="1647973"/>
            <a:ext cx="3581400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magine 19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B9E298B2-1F2F-F790-77B4-A355241DE0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09" y="5317755"/>
            <a:ext cx="1356799" cy="1356799"/>
          </a:xfrm>
          <a:prstGeom prst="rect">
            <a:avLst/>
          </a:prstGeom>
        </p:spPr>
      </p:pic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C26CEE87-8322-FB4F-7BF0-84A6C3014A1F}"/>
              </a:ext>
            </a:extLst>
          </p:cNvPr>
          <p:cNvSpPr txBox="1"/>
          <p:nvPr/>
        </p:nvSpPr>
        <p:spPr>
          <a:xfrm>
            <a:off x="218371" y="94678"/>
            <a:ext cx="2961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accent5">
                    <a:lumMod val="50000"/>
                  </a:schemeClr>
                </a:solidFill>
              </a:rPr>
              <a:t>Disegno </a:t>
            </a:r>
            <a:r>
              <a:rPr lang="en-GB" sz="2400" b="1" dirty="0" err="1">
                <a:solidFill>
                  <a:schemeClr val="accent5">
                    <a:lumMod val="50000"/>
                  </a:schemeClr>
                </a:solidFill>
              </a:rPr>
              <a:t>sperimentale</a:t>
            </a:r>
            <a:endParaRPr lang="en-GB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1D94386D-5B52-5086-870E-127898B45DCC}"/>
              </a:ext>
            </a:extLst>
          </p:cNvPr>
          <p:cNvSpPr txBox="1"/>
          <p:nvPr/>
        </p:nvSpPr>
        <p:spPr>
          <a:xfrm>
            <a:off x="2269067" y="6276622"/>
            <a:ext cx="3495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Farina di </a:t>
            </a:r>
            <a:r>
              <a:rPr lang="en-GB" dirty="0" err="1"/>
              <a:t>insetto</a:t>
            </a:r>
            <a:r>
              <a:rPr lang="en-GB" dirty="0"/>
              <a:t> </a:t>
            </a:r>
            <a:r>
              <a:rPr lang="en-GB" i="1" dirty="0" err="1"/>
              <a:t>Hermetiae</a:t>
            </a:r>
            <a:r>
              <a:rPr lang="en-GB" i="1" dirty="0"/>
              <a:t> </a:t>
            </a:r>
            <a:r>
              <a:rPr lang="en-GB" i="1" dirty="0" err="1"/>
              <a:t>illucens</a:t>
            </a:r>
            <a:endParaRPr lang="en-GB" i="1" dirty="0"/>
          </a:p>
        </p:txBody>
      </p:sp>
      <p:pic>
        <p:nvPicPr>
          <p:cNvPr id="4098" name="Picture 2" descr="Scienziato Emoticon - Immagini vettoriali stock e altre immagini di  Scienziato pazzo - Scienziato pazzo, Chimica, Vettoriale - iStock">
            <a:extLst>
              <a:ext uri="{FF2B5EF4-FFF2-40B4-BE49-F238E27FC236}">
                <a16:creationId xmlns:a16="http://schemas.microsoft.com/office/drawing/2014/main" id="{42D29FA4-CE9A-3302-5A4A-63D81B2C6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01" y="60113"/>
            <a:ext cx="1169856" cy="99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909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4000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08F39117-7DC4-D34E-0DC2-0EAE28356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it-IT" sz="1050"/>
              <a:pPr>
                <a:spcAft>
                  <a:spcPts val="600"/>
                </a:spcAft>
              </a:pPr>
              <a:t>11</a:t>
            </a:fld>
            <a:endParaRPr lang="it-IT" sz="10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5410" y="-3970"/>
            <a:ext cx="7748362" cy="6874811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649098EE-3248-6AA3-3E5F-A081D79FC4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840769"/>
              </p:ext>
            </p:extLst>
          </p:nvPr>
        </p:nvGraphicFramePr>
        <p:xfrm>
          <a:off x="1957688" y="715069"/>
          <a:ext cx="5143806" cy="5522912"/>
        </p:xfrm>
        <a:graphic>
          <a:graphicData uri="http://schemas.openxmlformats.org/drawingml/2006/table">
            <a:tbl>
              <a:tblPr>
                <a:noFill/>
                <a:tableStyleId>{5C22544A-7EE6-4342-B048-85BDC9FD1C3A}</a:tableStyleId>
              </a:tblPr>
              <a:tblGrid>
                <a:gridCol w="2724293">
                  <a:extLst>
                    <a:ext uri="{9D8B030D-6E8A-4147-A177-3AD203B41FA5}">
                      <a16:colId xmlns:a16="http://schemas.microsoft.com/office/drawing/2014/main" val="848534404"/>
                    </a:ext>
                  </a:extLst>
                </a:gridCol>
                <a:gridCol w="1173980">
                  <a:extLst>
                    <a:ext uri="{9D8B030D-6E8A-4147-A177-3AD203B41FA5}">
                      <a16:colId xmlns:a16="http://schemas.microsoft.com/office/drawing/2014/main" val="2094241093"/>
                    </a:ext>
                  </a:extLst>
                </a:gridCol>
                <a:gridCol w="1245533">
                  <a:extLst>
                    <a:ext uri="{9D8B030D-6E8A-4147-A177-3AD203B41FA5}">
                      <a16:colId xmlns:a16="http://schemas.microsoft.com/office/drawing/2014/main" val="3759913049"/>
                    </a:ext>
                  </a:extLst>
                </a:gridCol>
              </a:tblGrid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sostanza secca g/100g </a:t>
                      </a:r>
                      <a:r>
                        <a:rPr lang="it-IT" sz="1800" u="none" strike="noStrike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tq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89,8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839357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r" fontAlgn="b"/>
                      <a:r>
                        <a:rPr lang="it-IT" sz="18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ptos Narrow" panose="020B0004020202020204" pitchFamily="34" charset="0"/>
                        </a:rPr>
                        <a:t>g/100g SS</a:t>
                      </a:r>
                    </a:p>
                  </a:txBody>
                  <a:tcPr marL="70863" marR="3040" marT="35431" marB="35431" anchor="ctr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086162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proteine totali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40,7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0738132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lipidi totali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16,1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0479410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ceneri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12,1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5565897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Fibra grezza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16,1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2432814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NDF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24,0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0675853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ADF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13,3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5915639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ADL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1,7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674899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Amido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0,9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54204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Zuccheri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4,7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158823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Energia grezza (MJ/kg)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19,51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0075447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dE, crescita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75,8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%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8460472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ED, crescita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14,79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MJ/kg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471314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EM / ED, crescita</a:t>
                      </a:r>
                      <a:endParaRPr lang="it-IT" sz="1800" b="0" i="0" u="none" strike="noStrike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93,3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%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6181"/>
                  </a:ext>
                </a:extLst>
              </a:tr>
              <a:tr h="173614"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EM, crescita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13,81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80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MJ/kg</a:t>
                      </a:r>
                      <a:endParaRPr lang="it-IT" sz="1800" b="0" i="0" u="none" strike="noStrike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70863" marR="3040" marT="35431" marB="35431" anchor="b">
                    <a:lnL w="9525" cap="flat" cmpd="sng" algn="ctr">
                      <a:solidFill>
                        <a:srgbClr val="D8DE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8DEDC"/>
                      </a:solidFill>
                      <a:prstDash val="solid"/>
                    </a:lnR>
                    <a:lnT w="9525" cap="flat" cmpd="sng" algn="ctr">
                      <a:solidFill>
                        <a:srgbClr val="D8DEDC"/>
                      </a:solidFill>
                      <a:prstDash val="solid"/>
                    </a:lnT>
                    <a:lnB w="9525" cap="flat" cmpd="sng" algn="ctr">
                      <a:solidFill>
                        <a:srgbClr val="D8DEDC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021344"/>
                  </a:ext>
                </a:extLst>
              </a:tr>
            </a:tbl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93388F0B-A5FB-B42C-451E-F69D51A1A91E}"/>
              </a:ext>
            </a:extLst>
          </p:cNvPr>
          <p:cNvSpPr txBox="1"/>
          <p:nvPr/>
        </p:nvSpPr>
        <p:spPr>
          <a:xfrm>
            <a:off x="2344922" y="172869"/>
            <a:ext cx="446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solidFill>
                  <a:srgbClr val="C00000"/>
                </a:solidFill>
              </a:rPr>
              <a:t>Analisi</a:t>
            </a:r>
            <a:r>
              <a:rPr lang="en-GB" b="1" dirty="0">
                <a:solidFill>
                  <a:srgbClr val="C00000"/>
                </a:solidFill>
              </a:rPr>
              <a:t> </a:t>
            </a:r>
            <a:r>
              <a:rPr lang="en-GB" b="1" dirty="0" err="1">
                <a:solidFill>
                  <a:srgbClr val="C00000"/>
                </a:solidFill>
              </a:rPr>
              <a:t>bromatologiche</a:t>
            </a:r>
            <a:r>
              <a:rPr lang="en-GB" b="1" dirty="0">
                <a:solidFill>
                  <a:srgbClr val="C00000"/>
                </a:solidFill>
              </a:rPr>
              <a:t>  </a:t>
            </a:r>
            <a:r>
              <a:rPr lang="en-GB" b="1" dirty="0" err="1">
                <a:solidFill>
                  <a:srgbClr val="C00000"/>
                </a:solidFill>
              </a:rPr>
              <a:t>della</a:t>
            </a:r>
            <a:r>
              <a:rPr lang="en-GB" b="1" dirty="0">
                <a:solidFill>
                  <a:srgbClr val="C00000"/>
                </a:solidFill>
              </a:rPr>
              <a:t> farina </a:t>
            </a:r>
            <a:r>
              <a:rPr lang="en-GB" b="1" dirty="0" err="1">
                <a:solidFill>
                  <a:srgbClr val="C00000"/>
                </a:solidFill>
              </a:rPr>
              <a:t>d’insetto</a:t>
            </a:r>
            <a:endParaRPr lang="en-GB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Hermetia illucens: un insetto per l'economia circolare - BioPills">
            <a:extLst>
              <a:ext uri="{FF2B5EF4-FFF2-40B4-BE49-F238E27FC236}">
                <a16:creationId xmlns:a16="http://schemas.microsoft.com/office/drawing/2014/main" id="{6F44EC67-ADB0-4A93-55F2-2FD2B5495B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69943">
            <a:off x="7874389" y="318060"/>
            <a:ext cx="1058763" cy="70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hubby Emoji Emoticon Rubbing His Belly">
            <a:extLst>
              <a:ext uri="{FF2B5EF4-FFF2-40B4-BE49-F238E27FC236}">
                <a16:creationId xmlns:a16="http://schemas.microsoft.com/office/drawing/2014/main" id="{CBA9D42B-43F9-9171-300D-4F9D1EAEA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5554">
            <a:off x="3635217" y="1509291"/>
            <a:ext cx="712361" cy="67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186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282117" y="-253670"/>
            <a:ext cx="137072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668730" y="422146"/>
            <a:ext cx="484026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7532611" y="655140"/>
            <a:ext cx="515604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7017482" y="0"/>
            <a:ext cx="2126518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CC35C18B-06C2-D1ED-A6E0-FBDA20EE1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03999" y="6356350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it-IT" smtClean="0"/>
              <a:pPr>
                <a:spcAft>
                  <a:spcPts val="600"/>
                </a:spcAft>
              </a:pPr>
              <a:t>12</a:t>
            </a:fld>
            <a:endParaRPr lang="it-IT"/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982258" y="6115501"/>
            <a:ext cx="1120884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Immagine 16" descr="Immagine che contiene testo, Carattere, schermata, logo&#10;&#10;Il contenuto generato dall'IA potrebbe non essere corretto.">
            <a:extLst>
              <a:ext uri="{FF2B5EF4-FFF2-40B4-BE49-F238E27FC236}">
                <a16:creationId xmlns:a16="http://schemas.microsoft.com/office/drawing/2014/main" id="{164E4E67-9E78-9410-C34C-FEC612039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5" y="18315"/>
            <a:ext cx="5647587" cy="833018"/>
          </a:xfrm>
          <a:prstGeom prst="rect">
            <a:avLst/>
          </a:prstGeom>
          <a:ln>
            <a:noFill/>
          </a:ln>
        </p:spPr>
      </p:pic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703060" y="6453143"/>
            <a:ext cx="611177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Immagine 30" descr="Immagine che contiene testo, Carattere, schermata, numero&#10;&#10;Il contenuto generato dall'IA potrebbe non essere corretto.">
            <a:extLst>
              <a:ext uri="{FF2B5EF4-FFF2-40B4-BE49-F238E27FC236}">
                <a16:creationId xmlns:a16="http://schemas.microsoft.com/office/drawing/2014/main" id="{88A7E781-51EA-8011-CC14-4DAD29F33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094176"/>
            <a:ext cx="5296458" cy="2213993"/>
          </a:xfrm>
          <a:prstGeom prst="rect">
            <a:avLst/>
          </a:prstGeom>
        </p:spPr>
      </p:pic>
      <p:pic>
        <p:nvPicPr>
          <p:cNvPr id="36" name="Immagine 35" descr="Immagine che contiene testo, schermata, numero, Carattere&#10;&#10;Il contenuto generato dall'IA potrebbe non essere corretto.">
            <a:extLst>
              <a:ext uri="{FF2B5EF4-FFF2-40B4-BE49-F238E27FC236}">
                <a16:creationId xmlns:a16="http://schemas.microsoft.com/office/drawing/2014/main" id="{241D17FB-A734-F958-9E1B-95C5B67F58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976" y="3549018"/>
            <a:ext cx="6538167" cy="27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68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93EFF3-2F82-41AD-3242-3E5DD2DDC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84" name="Rectangle 3078">
            <a:extLst>
              <a:ext uri="{FF2B5EF4-FFF2-40B4-BE49-F238E27FC236}">
                <a16:creationId xmlns:a16="http://schemas.microsoft.com/office/drawing/2014/main" id="{D55CA618-78A6-47F6-B865-E9315164F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81" name="Group 3080">
            <a:extLst>
              <a:ext uri="{FF2B5EF4-FFF2-40B4-BE49-F238E27FC236}">
                <a16:creationId xmlns:a16="http://schemas.microsoft.com/office/drawing/2014/main" id="{B83D307E-DF68-43F8-97CE-0AAE950A7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03441" y="-1"/>
            <a:ext cx="5737117" cy="5728133"/>
            <a:chOff x="329184" y="1"/>
            <a:chExt cx="524256" cy="5728133"/>
          </a:xfrm>
        </p:grpSpPr>
        <p:cxnSp>
          <p:nvCxnSpPr>
            <p:cNvPr id="3082" name="Straight Connector 3081">
              <a:extLst>
                <a:ext uri="{FF2B5EF4-FFF2-40B4-BE49-F238E27FC236}">
                  <a16:creationId xmlns:a16="http://schemas.microsoft.com/office/drawing/2014/main" id="{5546E3D2-37BF-4528-9851-2B2F62823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3" name="Rectangle 3082">
              <a:extLst>
                <a:ext uri="{FF2B5EF4-FFF2-40B4-BE49-F238E27FC236}">
                  <a16:creationId xmlns:a16="http://schemas.microsoft.com/office/drawing/2014/main" id="{752A0C69-DC4E-4FC0-843C-BAA27B3A5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085" name="Rectangle 3084">
            <a:extLst>
              <a:ext uri="{FF2B5EF4-FFF2-40B4-BE49-F238E27FC236}">
                <a16:creationId xmlns:a16="http://schemas.microsoft.com/office/drawing/2014/main" id="{8ED94938-268E-4C0A-A08A-B3980C78B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348" y="318045"/>
            <a:ext cx="8249304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296DB28E-B932-E178-0AED-8EF56DABF570}"/>
              </a:ext>
            </a:extLst>
          </p:cNvPr>
          <p:cNvSpPr txBox="1">
            <a:spLocks/>
          </p:cNvSpPr>
          <p:nvPr/>
        </p:nvSpPr>
        <p:spPr>
          <a:xfrm>
            <a:off x="529730" y="746963"/>
            <a:ext cx="4619037" cy="90010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kern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400">
              <a:spcBef>
                <a:spcPct val="0"/>
              </a:spcBef>
              <a:spcAft>
                <a:spcPts val="600"/>
              </a:spcAft>
            </a:pPr>
            <a:r>
              <a:rPr lang="en-US" sz="4500" b="1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Risultati</a:t>
            </a:r>
            <a:endParaRPr lang="en-US" sz="45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0A2A1EE-C13F-F42C-83DD-D3F7A53B7ECC}"/>
              </a:ext>
            </a:extLst>
          </p:cNvPr>
          <p:cNvSpPr txBox="1"/>
          <p:nvPr/>
        </p:nvSpPr>
        <p:spPr>
          <a:xfrm>
            <a:off x="241722" y="2756425"/>
            <a:ext cx="7553652" cy="44837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US" sz="1700" dirty="0"/>
              <a:t>Farina di </a:t>
            </a:r>
            <a:r>
              <a:rPr lang="en-US" sz="1700" dirty="0" err="1"/>
              <a:t>insetto</a:t>
            </a:r>
            <a:r>
              <a:rPr lang="en-US" sz="1700" dirty="0"/>
              <a:t> </a:t>
            </a:r>
            <a:r>
              <a:rPr lang="en-US" sz="1700" i="1" dirty="0" err="1"/>
              <a:t>Hermetiae</a:t>
            </a:r>
            <a:r>
              <a:rPr lang="en-US" sz="1700" i="1" dirty="0"/>
              <a:t> </a:t>
            </a:r>
            <a:r>
              <a:rPr lang="en-US" sz="1700" i="1" dirty="0" err="1"/>
              <a:t>illucens</a:t>
            </a:r>
            <a:r>
              <a:rPr lang="en-US" sz="1700" i="1" dirty="0"/>
              <a:t>  		</a:t>
            </a:r>
            <a:r>
              <a:rPr lang="en-US" sz="1700" dirty="0"/>
              <a:t>60.2%</a:t>
            </a:r>
          </a:p>
        </p:txBody>
      </p:sp>
      <p:pic>
        <p:nvPicPr>
          <p:cNvPr id="3074" name="Picture 2" descr="Hermetia illucens: un insetto per l'economia circolare - BioPills">
            <a:extLst>
              <a:ext uri="{FF2B5EF4-FFF2-40B4-BE49-F238E27FC236}">
                <a16:creationId xmlns:a16="http://schemas.microsoft.com/office/drawing/2014/main" id="{4F8D833E-381D-F48F-E5CB-ACA6E2E29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48996">
            <a:off x="6854050" y="930482"/>
            <a:ext cx="1862997" cy="1239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460CD82-E64F-B56E-7A94-B3B76CBDC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9224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57F1E4F-1CFF-5643-939E-02111984F565}" type="slidenum">
              <a:rPr lang="en-US" sz="1200" smtClean="0"/>
              <a:pPr>
                <a:spcAft>
                  <a:spcPts val="600"/>
                </a:spcAft>
              </a:pPr>
              <a:t>13</a:t>
            </a:fld>
            <a:endParaRPr lang="en-US" sz="1200"/>
          </a:p>
        </p:txBody>
      </p:sp>
      <p:pic>
        <p:nvPicPr>
          <p:cNvPr id="19" name="Immagine 18" descr="Immagine che contiene testo, schermata, Carattere, numero&#10;&#10;Il contenuto generato dall'IA potrebbe non essere corretto.">
            <a:extLst>
              <a:ext uri="{FF2B5EF4-FFF2-40B4-BE49-F238E27FC236}">
                <a16:creationId xmlns:a16="http://schemas.microsoft.com/office/drawing/2014/main" id="{ED7306BC-9405-19F8-4BA1-C98038B9E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20" y="4310740"/>
            <a:ext cx="7285186" cy="1202056"/>
          </a:xfrm>
          <a:prstGeom prst="rect">
            <a:avLst/>
          </a:prstGeom>
        </p:spPr>
      </p:pic>
      <p:pic>
        <p:nvPicPr>
          <p:cNvPr id="22" name="Picture 4" descr="Immagini di Maiale Disegno - Download gratuiti su Freepik">
            <a:extLst>
              <a:ext uri="{FF2B5EF4-FFF2-40B4-BE49-F238E27FC236}">
                <a16:creationId xmlns:a16="http://schemas.microsoft.com/office/drawing/2014/main" id="{EBE6225F-392D-7609-EF5F-A7F11FE995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54"/>
          <a:stretch/>
        </p:blipFill>
        <p:spPr bwMode="auto">
          <a:xfrm>
            <a:off x="5617975" y="605110"/>
            <a:ext cx="1591143" cy="1813238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magine 22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8209A040-E847-C53A-2B16-56CB30FA9A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707" y="2503108"/>
            <a:ext cx="1356799" cy="135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631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0">
            <a:extLst>
              <a:ext uri="{FF2B5EF4-FFF2-40B4-BE49-F238E27FC236}">
                <a16:creationId xmlns:a16="http://schemas.microsoft.com/office/drawing/2014/main" id="{DE09615D-24FD-4086-87D4-3BC6FF4383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-3919"/>
            <a:ext cx="6486800" cy="6861919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41" name="Picture 32">
            <a:extLst>
              <a:ext uri="{FF2B5EF4-FFF2-40B4-BE49-F238E27FC236}">
                <a16:creationId xmlns:a16="http://schemas.microsoft.com/office/drawing/2014/main" id="{2CD1987F-8813-4F4A-BE57-BB00FB4F08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43"/>
          <a:stretch/>
        </p:blipFill>
        <p:spPr>
          <a:xfrm flipH="1">
            <a:off x="-3" y="-3919"/>
            <a:ext cx="9144001" cy="6861919"/>
          </a:xfrm>
          <a:prstGeom prst="rect">
            <a:avLst/>
          </a:prstGeom>
        </p:spPr>
      </p:pic>
      <p:sp>
        <p:nvSpPr>
          <p:cNvPr id="42" name="Freeform 67">
            <a:extLst>
              <a:ext uri="{FF2B5EF4-FFF2-40B4-BE49-F238E27FC236}">
                <a16:creationId xmlns:a16="http://schemas.microsoft.com/office/drawing/2014/main" id="{68C00EAE-4816-44D0-8DA9-3F070179B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151491"/>
            <a:ext cx="3243983" cy="2706509"/>
          </a:xfrm>
          <a:custGeom>
            <a:avLst/>
            <a:gdLst>
              <a:gd name="connsiteX0" fmla="*/ 1465277 w 3242130"/>
              <a:gd name="connsiteY0" fmla="*/ 0 h 2704964"/>
              <a:gd name="connsiteX1" fmla="*/ 3242130 w 3242130"/>
              <a:gd name="connsiteY1" fmla="*/ 1776853 h 2704964"/>
              <a:gd name="connsiteX2" fmla="*/ 3027674 w 3242130"/>
              <a:gd name="connsiteY2" fmla="*/ 2623807 h 2704964"/>
              <a:gd name="connsiteX3" fmla="*/ 2978369 w 3242130"/>
              <a:gd name="connsiteY3" fmla="*/ 2704964 h 2704964"/>
              <a:gd name="connsiteX4" fmla="*/ 0 w 3242130"/>
              <a:gd name="connsiteY4" fmla="*/ 2704964 h 2704964"/>
              <a:gd name="connsiteX5" fmla="*/ 0 w 3242130"/>
              <a:gd name="connsiteY5" fmla="*/ 772542 h 2704964"/>
              <a:gd name="connsiteX6" fmla="*/ 94171 w 3242130"/>
              <a:gd name="connsiteY6" fmla="*/ 646610 h 2704964"/>
              <a:gd name="connsiteX7" fmla="*/ 1465277 w 3242130"/>
              <a:gd name="connsiteY7" fmla="*/ 0 h 2704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42130" h="2704964">
                <a:moveTo>
                  <a:pt x="1465277" y="0"/>
                </a:moveTo>
                <a:cubicBezTo>
                  <a:pt x="2446606" y="0"/>
                  <a:pt x="3242130" y="795524"/>
                  <a:pt x="3242130" y="1776853"/>
                </a:cubicBezTo>
                <a:cubicBezTo>
                  <a:pt x="3242130" y="2083519"/>
                  <a:pt x="3164442" y="2372039"/>
                  <a:pt x="3027674" y="2623807"/>
                </a:cubicBezTo>
                <a:lnTo>
                  <a:pt x="2978369" y="2704964"/>
                </a:lnTo>
                <a:lnTo>
                  <a:pt x="0" y="2704964"/>
                </a:lnTo>
                <a:lnTo>
                  <a:pt x="0" y="772542"/>
                </a:lnTo>
                <a:lnTo>
                  <a:pt x="94171" y="646610"/>
                </a:lnTo>
                <a:cubicBezTo>
                  <a:pt x="420072" y="251709"/>
                  <a:pt x="913280" y="0"/>
                  <a:pt x="1465277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DDDEDEC-3B71-CB92-9670-9AF644E9A851}"/>
              </a:ext>
            </a:extLst>
          </p:cNvPr>
          <p:cNvSpPr txBox="1"/>
          <p:nvPr/>
        </p:nvSpPr>
        <p:spPr>
          <a:xfrm>
            <a:off x="4508053" y="411902"/>
            <a:ext cx="4515060" cy="19895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 defTabSz="685800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</a:rPr>
              <a:t>I </a:t>
            </a:r>
            <a:r>
              <a:rPr lang="en-US" sz="2000" dirty="0" err="1">
                <a:solidFill>
                  <a:srgbClr val="000000"/>
                </a:solidFill>
              </a:rPr>
              <a:t>risultati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ottenuti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dall’esperimento</a:t>
            </a:r>
            <a:r>
              <a:rPr lang="en-US" sz="2000" dirty="0">
                <a:solidFill>
                  <a:srgbClr val="000000"/>
                </a:solidFill>
              </a:rPr>
              <a:t> in vitro non </a:t>
            </a:r>
            <a:r>
              <a:rPr lang="en-US" sz="2000" dirty="0" err="1">
                <a:solidFill>
                  <a:srgbClr val="000000"/>
                </a:solidFill>
              </a:rPr>
              <a:t>hanno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mostrato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differenze</a:t>
            </a:r>
            <a:r>
              <a:rPr lang="en-US" sz="2000" dirty="0">
                <a:solidFill>
                  <a:srgbClr val="000000"/>
                </a:solidFill>
              </a:rPr>
              <a:t> significative </a:t>
            </a:r>
            <a:r>
              <a:rPr lang="en-US" sz="2000" dirty="0" err="1">
                <a:solidFill>
                  <a:srgbClr val="000000"/>
                </a:solidFill>
              </a:rPr>
              <a:t>fra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gruppi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entro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periodo</a:t>
            </a:r>
            <a:r>
              <a:rPr lang="en-US" sz="2000" dirty="0">
                <a:solidFill>
                  <a:srgbClr val="000000"/>
                </a:solidFill>
              </a:rPr>
              <a:t> di </a:t>
            </a:r>
            <a:r>
              <a:rPr lang="en-US" sz="2000" dirty="0" err="1">
                <a:solidFill>
                  <a:srgbClr val="000000"/>
                </a:solidFill>
              </a:rPr>
              <a:t>alimentazione</a:t>
            </a:r>
            <a:r>
              <a:rPr lang="en-US" sz="20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43" name="Oval 36">
            <a:extLst>
              <a:ext uri="{FF2B5EF4-FFF2-40B4-BE49-F238E27FC236}">
                <a16:creationId xmlns:a16="http://schemas.microsoft.com/office/drawing/2014/main" id="{D5391212-5277-4C05-9E96-E724C9611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66777" y="2817257"/>
            <a:ext cx="2866978" cy="2866978"/>
          </a:xfrm>
          <a:prstGeom prst="ellipse">
            <a:avLst/>
          </a:pr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9" name="Freeform 65">
            <a:extLst>
              <a:ext uri="{FF2B5EF4-FFF2-40B4-BE49-F238E27FC236}">
                <a16:creationId xmlns:a16="http://schemas.microsoft.com/office/drawing/2014/main" id="{0B331F10-0144-4133-AB48-EDEFB35465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6963"/>
            <a:ext cx="4093259" cy="3467887"/>
          </a:xfrm>
          <a:custGeom>
            <a:avLst/>
            <a:gdLst>
              <a:gd name="connsiteX0" fmla="*/ 0 w 4090921"/>
              <a:gd name="connsiteY0" fmla="*/ 0 h 3465906"/>
              <a:gd name="connsiteX1" fmla="*/ 3746474 w 4090921"/>
              <a:gd name="connsiteY1" fmla="*/ 0 h 3465906"/>
              <a:gd name="connsiteX2" fmla="*/ 3817144 w 4090921"/>
              <a:gd name="connsiteY2" fmla="*/ 116327 h 3465906"/>
              <a:gd name="connsiteX3" fmla="*/ 4090921 w 4090921"/>
              <a:gd name="connsiteY3" fmla="*/ 1197557 h 3465906"/>
              <a:gd name="connsiteX4" fmla="*/ 1822572 w 4090921"/>
              <a:gd name="connsiteY4" fmla="*/ 3465906 h 3465906"/>
              <a:gd name="connsiteX5" fmla="*/ 72204 w 4090921"/>
              <a:gd name="connsiteY5" fmla="*/ 2640438 h 3465906"/>
              <a:gd name="connsiteX6" fmla="*/ 0 w 4090921"/>
              <a:gd name="connsiteY6" fmla="*/ 2543882 h 3465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90921" h="3465906">
                <a:moveTo>
                  <a:pt x="0" y="0"/>
                </a:moveTo>
                <a:lnTo>
                  <a:pt x="3746474" y="0"/>
                </a:lnTo>
                <a:lnTo>
                  <a:pt x="3817144" y="116327"/>
                </a:lnTo>
                <a:cubicBezTo>
                  <a:pt x="3991744" y="437737"/>
                  <a:pt x="4090921" y="806065"/>
                  <a:pt x="4090921" y="1197557"/>
                </a:cubicBezTo>
                <a:cubicBezTo>
                  <a:pt x="4090921" y="2450332"/>
                  <a:pt x="3075348" y="3465906"/>
                  <a:pt x="1822572" y="3465906"/>
                </a:cubicBezTo>
                <a:cubicBezTo>
                  <a:pt x="1117886" y="3465906"/>
                  <a:pt x="488252" y="3144572"/>
                  <a:pt x="72204" y="2640438"/>
                </a:cubicBezTo>
                <a:lnTo>
                  <a:pt x="0" y="2543882"/>
                </a:ln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5" name="Picture 2" descr="Hermetia illucens: un insetto per l'economia circolare - BioPills">
            <a:extLst>
              <a:ext uri="{FF2B5EF4-FFF2-40B4-BE49-F238E27FC236}">
                <a16:creationId xmlns:a16="http://schemas.microsoft.com/office/drawing/2014/main" id="{C460249C-060E-6FE4-ABF4-BB87C554B9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40" b="-3"/>
          <a:stretch/>
        </p:blipFill>
        <p:spPr bwMode="auto">
          <a:xfrm>
            <a:off x="20" y="4305680"/>
            <a:ext cx="3085185" cy="2548533"/>
          </a:xfrm>
          <a:custGeom>
            <a:avLst/>
            <a:gdLst/>
            <a:ahLst/>
            <a:cxnLst/>
            <a:rect l="l" t="t" r="r" b="b"/>
            <a:pathLst>
              <a:path w="3083442" h="2547077">
                <a:moveTo>
                  <a:pt x="1464476" y="0"/>
                </a:moveTo>
                <a:cubicBezTo>
                  <a:pt x="2358607" y="0"/>
                  <a:pt x="3083442" y="724836"/>
                  <a:pt x="3083442" y="1618966"/>
                </a:cubicBezTo>
                <a:cubicBezTo>
                  <a:pt x="3083442" y="1954265"/>
                  <a:pt x="2981512" y="2265757"/>
                  <a:pt x="2806948" y="2524145"/>
                </a:cubicBezTo>
                <a:lnTo>
                  <a:pt x="2789800" y="2547077"/>
                </a:lnTo>
                <a:lnTo>
                  <a:pt x="139152" y="2547077"/>
                </a:lnTo>
                <a:lnTo>
                  <a:pt x="122004" y="2524145"/>
                </a:lnTo>
                <a:cubicBezTo>
                  <a:pt x="92910" y="2481081"/>
                  <a:pt x="65834" y="2436541"/>
                  <a:pt x="40911" y="2390661"/>
                </a:cubicBezTo>
                <a:lnTo>
                  <a:pt x="0" y="2305737"/>
                </a:lnTo>
                <a:lnTo>
                  <a:pt x="0" y="932195"/>
                </a:lnTo>
                <a:lnTo>
                  <a:pt x="40911" y="847271"/>
                </a:lnTo>
                <a:cubicBezTo>
                  <a:pt x="315065" y="342598"/>
                  <a:pt x="849762" y="0"/>
                  <a:pt x="1464476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magini di Maiale Disegno - Download gratuiti su Freepik">
            <a:extLst>
              <a:ext uri="{FF2B5EF4-FFF2-40B4-BE49-F238E27FC236}">
                <a16:creationId xmlns:a16="http://schemas.microsoft.com/office/drawing/2014/main" id="{5AE6E4BC-49C0-8FD5-FFCC-5CE0D7796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" r="3" b="10866"/>
          <a:stretch/>
        </p:blipFill>
        <p:spPr bwMode="auto">
          <a:xfrm>
            <a:off x="3521834" y="2966567"/>
            <a:ext cx="2556863" cy="2556863"/>
          </a:xfrm>
          <a:custGeom>
            <a:avLst/>
            <a:gdLst/>
            <a:ahLst/>
            <a:cxnLst/>
            <a:rect l="l" t="t" r="r" b="b"/>
            <a:pathLst>
              <a:path w="6057610" h="6057610">
                <a:moveTo>
                  <a:pt x="3028805" y="0"/>
                </a:moveTo>
                <a:cubicBezTo>
                  <a:pt x="4701568" y="0"/>
                  <a:pt x="6057610" y="1356042"/>
                  <a:pt x="6057610" y="3028805"/>
                </a:cubicBezTo>
                <a:cubicBezTo>
                  <a:pt x="6057610" y="4701568"/>
                  <a:pt x="4701568" y="6057610"/>
                  <a:pt x="3028805" y="6057610"/>
                </a:cubicBezTo>
                <a:cubicBezTo>
                  <a:pt x="1356042" y="6057610"/>
                  <a:pt x="0" y="4701568"/>
                  <a:pt x="0" y="3028805"/>
                </a:cubicBezTo>
                <a:cubicBezTo>
                  <a:pt x="0" y="1356042"/>
                  <a:pt x="1356042" y="0"/>
                  <a:pt x="3028805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30C418AC-BD1C-9DFC-8FA8-84A8D4FA898D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8" r="-4" b="11620"/>
          <a:stretch/>
        </p:blipFill>
        <p:spPr>
          <a:xfrm>
            <a:off x="1" y="-9668"/>
            <a:ext cx="3945364" cy="3319992"/>
          </a:xfrm>
          <a:custGeom>
            <a:avLst/>
            <a:gdLst/>
            <a:ahLst/>
            <a:cxnLst/>
            <a:rect l="l" t="t" r="r" b="b"/>
            <a:pathLst>
              <a:path w="3943111" h="3318096">
                <a:moveTo>
                  <a:pt x="73119" y="0"/>
                </a:moveTo>
                <a:lnTo>
                  <a:pt x="3572026" y="0"/>
                </a:lnTo>
                <a:lnTo>
                  <a:pt x="3580957" y="11944"/>
                </a:lnTo>
                <a:cubicBezTo>
                  <a:pt x="3809602" y="350384"/>
                  <a:pt x="3943111" y="758379"/>
                  <a:pt x="3943111" y="1197557"/>
                </a:cubicBezTo>
                <a:cubicBezTo>
                  <a:pt x="3943111" y="2368699"/>
                  <a:pt x="2993714" y="3318096"/>
                  <a:pt x="1822572" y="3318096"/>
                </a:cubicBezTo>
                <a:cubicBezTo>
                  <a:pt x="1090609" y="3318096"/>
                  <a:pt x="445264" y="2947238"/>
                  <a:pt x="64188" y="2383171"/>
                </a:cubicBezTo>
                <a:lnTo>
                  <a:pt x="0" y="2277515"/>
                </a:lnTo>
                <a:lnTo>
                  <a:pt x="0" y="117600"/>
                </a:lnTo>
                <a:lnTo>
                  <a:pt x="64188" y="11944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A6568A88-FB2B-0D40-732B-27C8B4B8F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19448" y="6476641"/>
            <a:ext cx="428046" cy="235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F142E898-69A2-443B-9F18-BD4ADA027F05}" type="slidenum">
              <a:rPr lang="en-US" sz="825">
                <a:solidFill>
                  <a:srgbClr val="898989"/>
                </a:solidFill>
              </a:rPr>
              <a:pPr>
                <a:spcAft>
                  <a:spcPts val="600"/>
                </a:spcAft>
                <a:defRPr/>
              </a:pPr>
              <a:t>14</a:t>
            </a:fld>
            <a:endParaRPr lang="en-US" sz="825">
              <a:solidFill>
                <a:srgbClr val="898989"/>
              </a:solidFill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E81F79B-BCE9-38F7-3240-7B928DE20F87}"/>
              </a:ext>
            </a:extLst>
          </p:cNvPr>
          <p:cNvSpPr txBox="1"/>
          <p:nvPr/>
        </p:nvSpPr>
        <p:spPr>
          <a:xfrm>
            <a:off x="3600780" y="5928157"/>
            <a:ext cx="526594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rgbClr val="000000"/>
                </a:solidFill>
              </a:rPr>
              <a:t>La farina di </a:t>
            </a:r>
            <a:r>
              <a:rPr lang="en-US" sz="2000" dirty="0" err="1">
                <a:solidFill>
                  <a:srgbClr val="000000"/>
                </a:solidFill>
              </a:rPr>
              <a:t>insetti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si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è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dimostrata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altamente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en-US" sz="2000" dirty="0" err="1">
                <a:solidFill>
                  <a:srgbClr val="000000"/>
                </a:solidFill>
              </a:rPr>
              <a:t>competitiva</a:t>
            </a:r>
            <a:r>
              <a:rPr lang="en-US" sz="2000" dirty="0">
                <a:solidFill>
                  <a:srgbClr val="000000"/>
                </a:solidFill>
              </a:rPr>
              <a:t> rispetto </a:t>
            </a:r>
            <a:r>
              <a:rPr lang="en-US" sz="2000" dirty="0" err="1">
                <a:solidFill>
                  <a:srgbClr val="000000"/>
                </a:solidFill>
              </a:rPr>
              <a:t>alla</a:t>
            </a:r>
            <a:r>
              <a:rPr lang="en-US" sz="2000" dirty="0">
                <a:solidFill>
                  <a:srgbClr val="000000"/>
                </a:solidFill>
              </a:rPr>
              <a:t> farina di </a:t>
            </a:r>
            <a:r>
              <a:rPr lang="en-US" sz="2000" dirty="0" err="1">
                <a:solidFill>
                  <a:srgbClr val="000000"/>
                </a:solidFill>
              </a:rPr>
              <a:t>pesce</a:t>
            </a:r>
            <a:r>
              <a:rPr lang="en-US" sz="2000" dirty="0">
                <a:solidFill>
                  <a:srgbClr val="000000"/>
                </a:solidFill>
              </a:rPr>
              <a:t>.</a:t>
            </a:r>
            <a:endParaRPr lang="en-GB" sz="2000" dirty="0"/>
          </a:p>
        </p:txBody>
      </p:sp>
      <p:pic>
        <p:nvPicPr>
          <p:cNvPr id="5122" name="Picture 2" descr="258.300+ Pollice In Su Foto stock, immagini e fotografie royalty-free -  iStock | Pollice su, Pollice in giù, Ok">
            <a:extLst>
              <a:ext uri="{FF2B5EF4-FFF2-40B4-BE49-F238E27FC236}">
                <a16:creationId xmlns:a16="http://schemas.microsoft.com/office/drawing/2014/main" id="{C25BA1A5-52F3-419D-F912-B614613D9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95" y="3253858"/>
            <a:ext cx="1575367" cy="1575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325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1">
            <a:extLst>
              <a:ext uri="{FF2B5EF4-FFF2-40B4-BE49-F238E27FC236}">
                <a16:creationId xmlns:a16="http://schemas.microsoft.com/office/drawing/2014/main" id="{28D31E1B-0407-4223-9642-0B642CBF57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1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62849"/>
            <a:ext cx="548639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1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0060" y="656150"/>
            <a:ext cx="4254500" cy="14315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0E96339-907C-46C3-99AC-31179B6F0E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37224" y="608401"/>
            <a:ext cx="3478126" cy="55934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258.300+ Pollice In Su Foto stock, immagini e fotografie royalty-free -  iStock | Pollice su, Pollice in giù, Ok">
            <a:extLst>
              <a:ext uri="{FF2B5EF4-FFF2-40B4-BE49-F238E27FC236}">
                <a16:creationId xmlns:a16="http://schemas.microsoft.com/office/drawing/2014/main" id="{FE08904D-20D4-3C6B-23D6-C0BFDDDB33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7869" y="1875422"/>
            <a:ext cx="3167439" cy="316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6492240"/>
            <a:ext cx="78867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6F3E5840-80B2-5C87-CBE8-4D37F5668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9224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en-US" sz="1200" smtClean="0"/>
              <a:pPr>
                <a:spcAft>
                  <a:spcPts val="600"/>
                </a:spcAft>
              </a:pPr>
              <a:t>15</a:t>
            </a:fld>
            <a:endParaRPr lang="en-US" sz="120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8756A14-E755-6BB9-5DEC-AEA48F44FE81}"/>
              </a:ext>
            </a:extLst>
          </p:cNvPr>
          <p:cNvSpPr txBox="1"/>
          <p:nvPr/>
        </p:nvSpPr>
        <p:spPr>
          <a:xfrm>
            <a:off x="307536" y="485423"/>
            <a:ext cx="4770927" cy="50459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L’utilizzo</a:t>
            </a:r>
            <a:r>
              <a:rPr lang="en-US" sz="2000" dirty="0"/>
              <a:t> </a:t>
            </a:r>
            <a:r>
              <a:rPr lang="en-US" sz="2000" dirty="0" err="1"/>
              <a:t>della</a:t>
            </a:r>
            <a:r>
              <a:rPr lang="en-US" sz="2000" dirty="0"/>
              <a:t> farina di </a:t>
            </a:r>
            <a:r>
              <a:rPr lang="en-US" sz="2000" i="1" dirty="0" err="1"/>
              <a:t>Hermetia</a:t>
            </a:r>
            <a:r>
              <a:rPr lang="en-US" sz="2000" i="1" dirty="0"/>
              <a:t> </a:t>
            </a:r>
            <a:r>
              <a:rPr lang="en-US" sz="2000" i="1" dirty="0" err="1"/>
              <a:t>illucens</a:t>
            </a:r>
            <a:r>
              <a:rPr lang="en-US" sz="2000" i="1" dirty="0"/>
              <a:t> </a:t>
            </a:r>
            <a:r>
              <a:rPr lang="en-US" sz="2000" dirty="0" err="1"/>
              <a:t>nell’alimentazione</a:t>
            </a:r>
            <a:r>
              <a:rPr lang="en-US" sz="2000" dirty="0"/>
              <a:t> </a:t>
            </a:r>
            <a:r>
              <a:rPr lang="en-US" sz="2000" dirty="0" err="1"/>
              <a:t>dei</a:t>
            </a:r>
            <a:r>
              <a:rPr lang="en-US" sz="2000" dirty="0"/>
              <a:t> </a:t>
            </a:r>
            <a:r>
              <a:rPr lang="en-US" sz="2000" dirty="0" err="1"/>
              <a:t>monogastrici</a:t>
            </a:r>
            <a:r>
              <a:rPr lang="en-US" sz="2000" dirty="0"/>
              <a:t> </a:t>
            </a:r>
            <a:r>
              <a:rPr lang="en-US" sz="2000" dirty="0" err="1"/>
              <a:t>rappresenta</a:t>
            </a:r>
            <a:r>
              <a:rPr lang="en-US" sz="2000" dirty="0"/>
              <a:t> </a:t>
            </a:r>
            <a:r>
              <a:rPr lang="en-US" sz="2000" dirty="0" err="1"/>
              <a:t>una</a:t>
            </a:r>
            <a:r>
              <a:rPr lang="en-US" sz="2000" dirty="0"/>
              <a:t> </a:t>
            </a:r>
            <a:r>
              <a:rPr lang="en-US" sz="2000" dirty="0" err="1"/>
              <a:t>valida</a:t>
            </a:r>
            <a:r>
              <a:rPr lang="en-US" sz="2000" dirty="0"/>
              <a:t> </a:t>
            </a:r>
            <a:r>
              <a:rPr lang="en-US" sz="2000" dirty="0" err="1"/>
              <a:t>alternativa</a:t>
            </a:r>
            <a:r>
              <a:rPr lang="en-US" sz="2000" dirty="0"/>
              <a:t> alle </a:t>
            </a:r>
            <a:r>
              <a:rPr lang="en-US" sz="2000" dirty="0" err="1"/>
              <a:t>fonti</a:t>
            </a:r>
            <a:r>
              <a:rPr lang="en-US" sz="2000" dirty="0"/>
              <a:t> </a:t>
            </a:r>
            <a:r>
              <a:rPr lang="en-US" sz="2000" dirty="0" err="1"/>
              <a:t>proteiche</a:t>
            </a:r>
            <a:r>
              <a:rPr lang="en-US" sz="2000" dirty="0"/>
              <a:t> </a:t>
            </a:r>
            <a:r>
              <a:rPr lang="en-US" sz="2000" dirty="0" err="1"/>
              <a:t>convenzionali</a:t>
            </a:r>
            <a:r>
              <a:rPr lang="en-US" sz="2000" dirty="0"/>
              <a:t>, </a:t>
            </a:r>
            <a:r>
              <a:rPr lang="en-US" sz="2000" dirty="0" err="1"/>
              <a:t>contribuendo</a:t>
            </a:r>
            <a:r>
              <a:rPr lang="en-US" sz="2000" dirty="0"/>
              <a:t> </a:t>
            </a:r>
            <a:r>
              <a:rPr lang="en-US" sz="2000" dirty="0" err="1"/>
              <a:t>alla</a:t>
            </a:r>
            <a:r>
              <a:rPr lang="en-US" sz="2000" dirty="0"/>
              <a:t> </a:t>
            </a:r>
            <a:r>
              <a:rPr lang="en-US" sz="2000" dirty="0" err="1"/>
              <a:t>sostenibilità</a:t>
            </a:r>
            <a:r>
              <a:rPr lang="en-US" sz="2000" dirty="0"/>
              <a:t> </a:t>
            </a:r>
            <a:r>
              <a:rPr lang="en-US" sz="2000" dirty="0" err="1"/>
              <a:t>ambientale</a:t>
            </a:r>
            <a:r>
              <a:rPr lang="en-US" sz="2000" dirty="0"/>
              <a:t> e </a:t>
            </a:r>
            <a:r>
              <a:rPr lang="en-US" sz="2000" dirty="0" err="1"/>
              <a:t>all’economia</a:t>
            </a:r>
            <a:r>
              <a:rPr lang="en-US" sz="2000" dirty="0"/>
              <a:t> </a:t>
            </a:r>
            <a:r>
              <a:rPr lang="en-US" sz="2000" dirty="0" err="1"/>
              <a:t>circolare</a:t>
            </a:r>
            <a:r>
              <a:rPr lang="en-US" sz="2000" dirty="0"/>
              <a:t>.</a:t>
            </a:r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 err="1"/>
              <a:t>Tuttavia</a:t>
            </a:r>
            <a:r>
              <a:rPr lang="en-US" sz="2000" dirty="0"/>
              <a:t>, per </a:t>
            </a:r>
            <a:r>
              <a:rPr lang="en-US" sz="2000" dirty="0" err="1"/>
              <a:t>garantire</a:t>
            </a:r>
            <a:r>
              <a:rPr lang="en-US" sz="2000" dirty="0"/>
              <a:t> </a:t>
            </a:r>
            <a:r>
              <a:rPr lang="en-US" sz="2000" dirty="0" err="1"/>
              <a:t>adeguate</a:t>
            </a:r>
            <a:r>
              <a:rPr lang="en-US" sz="2000" dirty="0"/>
              <a:t> performance </a:t>
            </a:r>
            <a:r>
              <a:rPr lang="en-US" sz="2000" dirty="0" err="1"/>
              <a:t>produttive</a:t>
            </a:r>
            <a:r>
              <a:rPr lang="en-US" sz="2000" dirty="0"/>
              <a:t> e </a:t>
            </a:r>
            <a:r>
              <a:rPr lang="en-US" sz="2000" dirty="0" err="1"/>
              <a:t>nutrizionali</a:t>
            </a:r>
            <a:r>
              <a:rPr lang="en-US" sz="2000" dirty="0"/>
              <a:t>, </a:t>
            </a:r>
            <a:r>
              <a:rPr lang="en-US" sz="2000" dirty="0" err="1"/>
              <a:t>è</a:t>
            </a:r>
            <a:r>
              <a:rPr lang="en-US" sz="2000" dirty="0"/>
              <a:t> </a:t>
            </a:r>
            <a:r>
              <a:rPr lang="en-US" sz="2000" dirty="0" err="1"/>
              <a:t>essenziale</a:t>
            </a:r>
            <a:r>
              <a:rPr lang="en-US" sz="2000" dirty="0"/>
              <a:t> </a:t>
            </a:r>
            <a:r>
              <a:rPr lang="en-US" sz="2000" dirty="0" err="1"/>
              <a:t>effettuare</a:t>
            </a:r>
            <a:r>
              <a:rPr lang="en-US" sz="2000" dirty="0"/>
              <a:t> la </a:t>
            </a:r>
            <a:r>
              <a:rPr lang="en-US" sz="2000" dirty="0" err="1"/>
              <a:t>sgrassatura</a:t>
            </a:r>
            <a:r>
              <a:rPr lang="en-US" sz="2000" dirty="0"/>
              <a:t> del </a:t>
            </a:r>
            <a:r>
              <a:rPr lang="en-US" sz="2000" dirty="0" err="1"/>
              <a:t>prodotto</a:t>
            </a:r>
            <a:r>
              <a:rPr lang="en-US" sz="2000" dirty="0"/>
              <a:t> e </a:t>
            </a:r>
            <a:r>
              <a:rPr lang="en-US" sz="2000" dirty="0" err="1"/>
              <a:t>ottimizzare</a:t>
            </a:r>
            <a:r>
              <a:rPr lang="en-US" sz="2000" dirty="0"/>
              <a:t> la </a:t>
            </a:r>
            <a:r>
              <a:rPr lang="en-US" sz="2000" dirty="0" err="1"/>
              <a:t>formulazione</a:t>
            </a:r>
            <a:r>
              <a:rPr lang="en-US" sz="2000" dirty="0"/>
              <a:t> </a:t>
            </a:r>
            <a:r>
              <a:rPr lang="en-US" sz="2000" dirty="0" err="1"/>
              <a:t>delle</a:t>
            </a:r>
            <a:r>
              <a:rPr lang="en-US" sz="2000" dirty="0"/>
              <a:t> </a:t>
            </a:r>
            <a:r>
              <a:rPr lang="en-US" sz="2000" dirty="0" err="1"/>
              <a:t>diete</a:t>
            </a:r>
            <a:r>
              <a:rPr lang="en-US" sz="2000" dirty="0"/>
              <a:t> </a:t>
            </a:r>
            <a:r>
              <a:rPr lang="en-US" sz="2000" dirty="0" err="1"/>
              <a:t>tenendo</a:t>
            </a:r>
            <a:r>
              <a:rPr lang="en-US" sz="2000" dirty="0"/>
              <a:t> </a:t>
            </a:r>
            <a:r>
              <a:rPr lang="en-US" sz="2000" dirty="0" err="1"/>
              <a:t>conto</a:t>
            </a:r>
            <a:r>
              <a:rPr lang="en-US" sz="2000" dirty="0"/>
              <a:t> </a:t>
            </a:r>
            <a:r>
              <a:rPr lang="en-US" sz="2000" dirty="0" err="1"/>
              <a:t>degli</a:t>
            </a:r>
            <a:r>
              <a:rPr lang="en-US" sz="2000" dirty="0"/>
              <a:t> </a:t>
            </a:r>
            <a:r>
              <a:rPr lang="en-US" sz="2000" dirty="0" err="1"/>
              <a:t>effetti</a:t>
            </a:r>
            <a:r>
              <a:rPr lang="en-US" sz="2000" dirty="0"/>
              <a:t> </a:t>
            </a:r>
            <a:r>
              <a:rPr lang="en-US" sz="2000" dirty="0" err="1"/>
              <a:t>associativi</a:t>
            </a:r>
            <a:r>
              <a:rPr lang="en-US" sz="2000" dirty="0"/>
              <a:t> </a:t>
            </a:r>
            <a:r>
              <a:rPr lang="en-US" sz="2000" dirty="0" err="1"/>
              <a:t>tra</a:t>
            </a:r>
            <a:r>
              <a:rPr lang="en-US" sz="2000" dirty="0"/>
              <a:t> </a:t>
            </a:r>
            <a:r>
              <a:rPr lang="en-US" sz="2000" dirty="0" err="1"/>
              <a:t>gli</a:t>
            </a:r>
            <a:r>
              <a:rPr lang="en-US" sz="2000" dirty="0"/>
              <a:t> </a:t>
            </a:r>
            <a:r>
              <a:rPr lang="en-US" sz="2000" dirty="0" err="1"/>
              <a:t>ingredienti</a:t>
            </a:r>
            <a:r>
              <a:rPr lang="en-US" sz="2000" dirty="0"/>
              <a:t>.</a:t>
            </a:r>
          </a:p>
          <a:p>
            <a:pPr marL="57150" algn="just">
              <a:lnSpc>
                <a:spcPct val="90000"/>
              </a:lnSpc>
              <a:spcAft>
                <a:spcPts val="600"/>
              </a:spcAft>
            </a:pPr>
            <a:endParaRPr lang="en-US" sz="2000" dirty="0"/>
          </a:p>
        </p:txBody>
      </p:sp>
      <p:pic>
        <p:nvPicPr>
          <p:cNvPr id="6146" name="Picture 2" descr="take-home-message - REBEL EM - Emergency Medicine Blog">
            <a:extLst>
              <a:ext uri="{FF2B5EF4-FFF2-40B4-BE49-F238E27FC236}">
                <a16:creationId xmlns:a16="http://schemas.microsoft.com/office/drawing/2014/main" id="{FCDE7F3D-A6F8-E1AD-A924-0B098FAE5E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207" y="367973"/>
            <a:ext cx="2730432" cy="17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06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8ECBD-EF05-59C7-4792-8DA021A7A4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0D27FB32-0DBA-C95A-E09B-D7FC2D1AAB35}"/>
              </a:ext>
            </a:extLst>
          </p:cNvPr>
          <p:cNvSpPr txBox="1"/>
          <p:nvPr/>
        </p:nvSpPr>
        <p:spPr>
          <a:xfrm>
            <a:off x="367897" y="2536727"/>
            <a:ext cx="4468264" cy="25061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Le prove di </a:t>
            </a:r>
            <a:r>
              <a:rPr lang="en-US" sz="2000" dirty="0" err="1"/>
              <a:t>digeribilità</a:t>
            </a:r>
            <a:r>
              <a:rPr lang="en-US" sz="2000" dirty="0"/>
              <a:t> </a:t>
            </a:r>
            <a:r>
              <a:rPr lang="en-US" sz="2000" i="1" dirty="0"/>
              <a:t>in vitro </a:t>
            </a:r>
            <a:r>
              <a:rPr lang="en-US" sz="2000" dirty="0" err="1"/>
              <a:t>costituiscono</a:t>
            </a:r>
            <a:r>
              <a:rPr lang="en-US" sz="2000" dirty="0"/>
              <a:t> un passaggio </a:t>
            </a:r>
            <a:r>
              <a:rPr lang="en-US" sz="2000" dirty="0" err="1"/>
              <a:t>fondamentale</a:t>
            </a:r>
            <a:r>
              <a:rPr lang="en-US" sz="2000" dirty="0"/>
              <a:t> per la </a:t>
            </a:r>
            <a:r>
              <a:rPr lang="en-US" sz="2000" dirty="0" err="1"/>
              <a:t>selezione</a:t>
            </a:r>
            <a:r>
              <a:rPr lang="en-US" sz="2000" dirty="0"/>
              <a:t> </a:t>
            </a:r>
            <a:r>
              <a:rPr lang="en-US" sz="2000" dirty="0" err="1"/>
              <a:t>delle</a:t>
            </a:r>
            <a:r>
              <a:rPr lang="en-US" sz="2000" dirty="0"/>
              <a:t> </a:t>
            </a:r>
            <a:r>
              <a:rPr lang="en-US" sz="2000" dirty="0" err="1"/>
              <a:t>migliori</a:t>
            </a:r>
            <a:r>
              <a:rPr lang="en-US" sz="2000" dirty="0"/>
              <a:t> </a:t>
            </a:r>
            <a:r>
              <a:rPr lang="en-US" sz="2000" dirty="0" err="1"/>
              <a:t>diete</a:t>
            </a:r>
            <a:r>
              <a:rPr lang="en-US" sz="2000" dirty="0"/>
              <a:t> da </a:t>
            </a:r>
            <a:r>
              <a:rPr lang="en-US" sz="2000" dirty="0" err="1"/>
              <a:t>impiegare</a:t>
            </a:r>
            <a:r>
              <a:rPr lang="en-US" sz="2000" dirty="0"/>
              <a:t> </a:t>
            </a:r>
            <a:r>
              <a:rPr lang="en-US" sz="2000" dirty="0" err="1"/>
              <a:t>successivamente</a:t>
            </a:r>
            <a:r>
              <a:rPr lang="en-US" sz="2000" dirty="0"/>
              <a:t> </a:t>
            </a:r>
            <a:r>
              <a:rPr lang="en-US" sz="2000" i="1" dirty="0"/>
              <a:t>in vivo</a:t>
            </a:r>
            <a:r>
              <a:rPr lang="en-US" sz="2000" dirty="0"/>
              <a:t>, </a:t>
            </a:r>
            <a:r>
              <a:rPr lang="en-US" sz="2000" dirty="0" err="1"/>
              <a:t>permettendo</a:t>
            </a:r>
            <a:r>
              <a:rPr lang="en-US" sz="2000" dirty="0"/>
              <a:t> di </a:t>
            </a:r>
            <a:r>
              <a:rPr lang="en-US" sz="2000" dirty="0" err="1"/>
              <a:t>ottenere</a:t>
            </a:r>
            <a:r>
              <a:rPr lang="en-US" sz="2000" dirty="0"/>
              <a:t> </a:t>
            </a:r>
            <a:r>
              <a:rPr lang="en-US" sz="2000" dirty="0" err="1"/>
              <a:t>indicazioni</a:t>
            </a:r>
            <a:r>
              <a:rPr lang="en-US" sz="2000" dirty="0"/>
              <a:t> </a:t>
            </a:r>
            <a:r>
              <a:rPr lang="en-US" sz="2000" dirty="0" err="1"/>
              <a:t>utili</a:t>
            </a:r>
            <a:r>
              <a:rPr lang="en-US" sz="2000" dirty="0"/>
              <a:t> per la </a:t>
            </a:r>
            <a:r>
              <a:rPr lang="en-US" sz="2000" dirty="0" err="1"/>
              <a:t>zootecnia</a:t>
            </a:r>
            <a:r>
              <a:rPr lang="en-US" sz="2000" dirty="0"/>
              <a:t> moderna e </a:t>
            </a:r>
            <a:r>
              <a:rPr lang="en-US" sz="2000" dirty="0" err="1"/>
              <a:t>responsabile</a:t>
            </a:r>
            <a:r>
              <a:rPr lang="en-US" sz="2000" dirty="0"/>
              <a:t>.</a:t>
            </a:r>
          </a:p>
        </p:txBody>
      </p:sp>
      <p:pic>
        <p:nvPicPr>
          <p:cNvPr id="7" name="Picture 2" descr="258.300+ Pollice In Su Foto stock, immagini e fotografie royalty-free -  iStock | Pollice su, Pollice in giù, Ok">
            <a:extLst>
              <a:ext uri="{FF2B5EF4-FFF2-40B4-BE49-F238E27FC236}">
                <a16:creationId xmlns:a16="http://schemas.microsoft.com/office/drawing/2014/main" id="{B676824D-468B-07C8-1DCE-1BEACDAB8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7869" y="1875422"/>
            <a:ext cx="3167439" cy="3167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4665281F-D82D-CBB7-D852-3E9423F77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9224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en-US" sz="1200" smtClean="0"/>
              <a:pPr>
                <a:spcAft>
                  <a:spcPts val="600"/>
                </a:spcAft>
              </a:pPr>
              <a:t>16</a:t>
            </a:fld>
            <a:endParaRPr lang="en-US" sz="1200"/>
          </a:p>
        </p:txBody>
      </p:sp>
      <p:pic>
        <p:nvPicPr>
          <p:cNvPr id="3" name="Picture 2" descr="take-home-message - REBEL EM - Emergency Medicine Blog">
            <a:extLst>
              <a:ext uri="{FF2B5EF4-FFF2-40B4-BE49-F238E27FC236}">
                <a16:creationId xmlns:a16="http://schemas.microsoft.com/office/drawing/2014/main" id="{0AD894C4-81C3-F2E7-B43A-D54018914C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207" y="367973"/>
            <a:ext cx="2730432" cy="17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490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40" name="Rectangle 5135">
            <a:extLst>
              <a:ext uri="{FF2B5EF4-FFF2-40B4-BE49-F238E27FC236}">
                <a16:creationId xmlns:a16="http://schemas.microsoft.com/office/drawing/2014/main" id="{F0087D53-9295-4463-AAE4-D5C626046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F9A6ABC-86B1-B0B3-6301-C610501B7B03}"/>
              </a:ext>
            </a:extLst>
          </p:cNvPr>
          <p:cNvSpPr txBox="1"/>
          <p:nvPr/>
        </p:nvSpPr>
        <p:spPr>
          <a:xfrm>
            <a:off x="479160" y="4501453"/>
            <a:ext cx="8182230" cy="1065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7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Grazie per </a:t>
            </a:r>
            <a:r>
              <a:rPr lang="en-US" sz="5700" b="1" dirty="0" err="1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l’attenzione</a:t>
            </a:r>
            <a:r>
              <a:rPr lang="en-US" sz="57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!!</a:t>
            </a:r>
          </a:p>
        </p:txBody>
      </p:sp>
      <p:pic>
        <p:nvPicPr>
          <p:cNvPr id="4" name="Immagine 3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46566711-687D-A9AA-4056-E302BC317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64" y="320040"/>
            <a:ext cx="3895344" cy="3895344"/>
          </a:xfrm>
          <a:prstGeom prst="rect">
            <a:avLst/>
          </a:prstGeom>
        </p:spPr>
      </p:pic>
      <p:pic>
        <p:nvPicPr>
          <p:cNvPr id="5122" name="Picture 2" descr="Dai delfini ai maiali: 10 luoghi incredibili in cui fare il bagno con gli  animali">
            <a:extLst>
              <a:ext uri="{FF2B5EF4-FFF2-40B4-BE49-F238E27FC236}">
                <a16:creationId xmlns:a16="http://schemas.microsoft.com/office/drawing/2014/main" id="{440CA684-FC84-4579-058F-9781467D4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0872" y="1069686"/>
            <a:ext cx="4210812" cy="2396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41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37560" y="5594358"/>
            <a:ext cx="2468880" cy="18288"/>
          </a:xfrm>
          <a:custGeom>
            <a:avLst/>
            <a:gdLst>
              <a:gd name="connsiteX0" fmla="*/ 0 w 2468880"/>
              <a:gd name="connsiteY0" fmla="*/ 0 h 18288"/>
              <a:gd name="connsiteX1" fmla="*/ 592531 w 2468880"/>
              <a:gd name="connsiteY1" fmla="*/ 0 h 18288"/>
              <a:gd name="connsiteX2" fmla="*/ 1160374 w 2468880"/>
              <a:gd name="connsiteY2" fmla="*/ 0 h 18288"/>
              <a:gd name="connsiteX3" fmla="*/ 1728216 w 2468880"/>
              <a:gd name="connsiteY3" fmla="*/ 0 h 18288"/>
              <a:gd name="connsiteX4" fmla="*/ 2468880 w 2468880"/>
              <a:gd name="connsiteY4" fmla="*/ 0 h 18288"/>
              <a:gd name="connsiteX5" fmla="*/ 2468880 w 2468880"/>
              <a:gd name="connsiteY5" fmla="*/ 18288 h 18288"/>
              <a:gd name="connsiteX6" fmla="*/ 1802282 w 2468880"/>
              <a:gd name="connsiteY6" fmla="*/ 18288 h 18288"/>
              <a:gd name="connsiteX7" fmla="*/ 1209751 w 2468880"/>
              <a:gd name="connsiteY7" fmla="*/ 18288 h 18288"/>
              <a:gd name="connsiteX8" fmla="*/ 641909 w 2468880"/>
              <a:gd name="connsiteY8" fmla="*/ 18288 h 18288"/>
              <a:gd name="connsiteX9" fmla="*/ 0 w 2468880"/>
              <a:gd name="connsiteY9" fmla="*/ 18288 h 18288"/>
              <a:gd name="connsiteX10" fmla="*/ 0 w 2468880"/>
              <a:gd name="connsiteY10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68880" h="18288" fill="none" extrusionOk="0">
                <a:moveTo>
                  <a:pt x="0" y="0"/>
                </a:moveTo>
                <a:cubicBezTo>
                  <a:pt x="171523" y="-1510"/>
                  <a:pt x="416079" y="20036"/>
                  <a:pt x="592531" y="0"/>
                </a:cubicBezTo>
                <a:cubicBezTo>
                  <a:pt x="768983" y="-20036"/>
                  <a:pt x="878305" y="13110"/>
                  <a:pt x="1160374" y="0"/>
                </a:cubicBezTo>
                <a:cubicBezTo>
                  <a:pt x="1442443" y="-13110"/>
                  <a:pt x="1612108" y="24695"/>
                  <a:pt x="1728216" y="0"/>
                </a:cubicBezTo>
                <a:cubicBezTo>
                  <a:pt x="1844324" y="-24695"/>
                  <a:pt x="2271040" y="20667"/>
                  <a:pt x="2468880" y="0"/>
                </a:cubicBezTo>
                <a:cubicBezTo>
                  <a:pt x="2468302" y="4771"/>
                  <a:pt x="2469633" y="12323"/>
                  <a:pt x="2468880" y="18288"/>
                </a:cubicBezTo>
                <a:cubicBezTo>
                  <a:pt x="2229297" y="-14659"/>
                  <a:pt x="2066775" y="30253"/>
                  <a:pt x="1802282" y="18288"/>
                </a:cubicBezTo>
                <a:cubicBezTo>
                  <a:pt x="1537789" y="6323"/>
                  <a:pt x="1379930" y="22266"/>
                  <a:pt x="1209751" y="18288"/>
                </a:cubicBezTo>
                <a:cubicBezTo>
                  <a:pt x="1039572" y="14310"/>
                  <a:pt x="837025" y="12850"/>
                  <a:pt x="641909" y="18288"/>
                </a:cubicBezTo>
                <a:cubicBezTo>
                  <a:pt x="446793" y="23726"/>
                  <a:pt x="170561" y="18472"/>
                  <a:pt x="0" y="18288"/>
                </a:cubicBezTo>
                <a:cubicBezTo>
                  <a:pt x="841" y="12879"/>
                  <a:pt x="-726" y="3977"/>
                  <a:pt x="0" y="0"/>
                </a:cubicBezTo>
                <a:close/>
              </a:path>
              <a:path w="2468880" h="18288" stroke="0" extrusionOk="0">
                <a:moveTo>
                  <a:pt x="0" y="0"/>
                </a:moveTo>
                <a:cubicBezTo>
                  <a:pt x="190931" y="24910"/>
                  <a:pt x="333688" y="11559"/>
                  <a:pt x="567842" y="0"/>
                </a:cubicBezTo>
                <a:cubicBezTo>
                  <a:pt x="801996" y="-11559"/>
                  <a:pt x="939971" y="-5677"/>
                  <a:pt x="1234440" y="0"/>
                </a:cubicBezTo>
                <a:cubicBezTo>
                  <a:pt x="1528909" y="5677"/>
                  <a:pt x="1658539" y="5184"/>
                  <a:pt x="1777594" y="0"/>
                </a:cubicBezTo>
                <a:cubicBezTo>
                  <a:pt x="1896649" y="-5184"/>
                  <a:pt x="2186164" y="23915"/>
                  <a:pt x="2468880" y="0"/>
                </a:cubicBezTo>
                <a:cubicBezTo>
                  <a:pt x="2468266" y="8857"/>
                  <a:pt x="2469384" y="13619"/>
                  <a:pt x="2468880" y="18288"/>
                </a:cubicBezTo>
                <a:cubicBezTo>
                  <a:pt x="2271330" y="36599"/>
                  <a:pt x="2001027" y="31554"/>
                  <a:pt x="1876349" y="18288"/>
                </a:cubicBezTo>
                <a:cubicBezTo>
                  <a:pt x="1751671" y="5022"/>
                  <a:pt x="1364652" y="15063"/>
                  <a:pt x="1209751" y="18288"/>
                </a:cubicBezTo>
                <a:cubicBezTo>
                  <a:pt x="1054850" y="21513"/>
                  <a:pt x="748438" y="20074"/>
                  <a:pt x="617220" y="18288"/>
                </a:cubicBezTo>
                <a:cubicBezTo>
                  <a:pt x="486002" y="16502"/>
                  <a:pt x="237432" y="27200"/>
                  <a:pt x="0" y="18288"/>
                </a:cubicBezTo>
                <a:cubicBezTo>
                  <a:pt x="-487" y="10816"/>
                  <a:pt x="-839" y="605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C78F6FE-5E8A-8FD7-FE14-DD833324C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en-US" sz="1200"/>
              <a:pPr>
                <a:spcAft>
                  <a:spcPts val="600"/>
                </a:spcAft>
              </a:pPr>
              <a:t>17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772494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1E254DC-9A89-4327-BE57-EA42BF752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0449" y="200359"/>
            <a:ext cx="4103102" cy="679903"/>
          </a:xfrm>
        </p:spPr>
        <p:txBody>
          <a:bodyPr/>
          <a:lstStyle/>
          <a:p>
            <a:r>
              <a:rPr lang="it-IT" b="1" dirty="0">
                <a:latin typeface="Rockwell" panose="02060603020205020403" pitchFamily="18" charset="0"/>
              </a:rPr>
              <a:t>Il gruppo di lavoro</a:t>
            </a:r>
            <a:endParaRPr lang="en-GB" b="1" dirty="0">
              <a:latin typeface="Rockwell" panose="02060603020205020403" pitchFamily="18" charset="0"/>
            </a:endParaRP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B1919EE-FEF9-48C3-918F-A16367819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372" y="1542528"/>
            <a:ext cx="1009650" cy="100965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6E0CE4D8-A060-42F5-9F3E-DCEA990480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234" t="8346" r="22634" b="6388"/>
          <a:stretch/>
        </p:blipFill>
        <p:spPr>
          <a:xfrm>
            <a:off x="5533637" y="3436966"/>
            <a:ext cx="1015958" cy="99178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426B73F-C348-4659-93C3-0E00798B59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2541" y="5307832"/>
            <a:ext cx="1070981" cy="1070981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F83EE3E4-B57A-49D7-8058-7214DAB173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8896" y="5522138"/>
            <a:ext cx="856675" cy="856675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75E97A9E-BA7C-4AD7-B1ED-86FF2F741BB3}"/>
              </a:ext>
            </a:extLst>
          </p:cNvPr>
          <p:cNvSpPr txBox="1"/>
          <p:nvPr/>
        </p:nvSpPr>
        <p:spPr>
          <a:xfrm>
            <a:off x="3524244" y="6488668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Giuliana Parisi</a:t>
            </a:r>
            <a:endParaRPr lang="en-GB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DFF32F29-B812-4EC2-BFFC-AAF0B4818C7C}"/>
              </a:ext>
            </a:extLst>
          </p:cNvPr>
          <p:cNvSpPr txBox="1"/>
          <p:nvPr/>
        </p:nvSpPr>
        <p:spPr>
          <a:xfrm>
            <a:off x="143141" y="2669996"/>
            <a:ext cx="1960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Arianna </a:t>
            </a:r>
            <a:r>
              <a:rPr lang="it-IT" dirty="0" err="1"/>
              <a:t>Buccioni</a:t>
            </a:r>
            <a:endParaRPr lang="en-GB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39763688-EF3C-474C-AA26-A0FF28B5F57E}"/>
              </a:ext>
            </a:extLst>
          </p:cNvPr>
          <p:cNvSpPr txBox="1"/>
          <p:nvPr/>
        </p:nvSpPr>
        <p:spPr>
          <a:xfrm>
            <a:off x="411464" y="6472975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Giulia </a:t>
            </a:r>
            <a:r>
              <a:rPr lang="it-IT" dirty="0" err="1"/>
              <a:t>Secci</a:t>
            </a:r>
            <a:endParaRPr lang="en-GB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D87D37A2-A9E8-4B8F-BDC8-A1E7AC401086}"/>
              </a:ext>
            </a:extLst>
          </p:cNvPr>
          <p:cNvSpPr txBox="1"/>
          <p:nvPr/>
        </p:nvSpPr>
        <p:spPr>
          <a:xfrm>
            <a:off x="6128111" y="2649908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Ilaria </a:t>
            </a:r>
            <a:r>
              <a:rPr lang="it-IT" dirty="0" err="1"/>
              <a:t>Galigani</a:t>
            </a:r>
            <a:endParaRPr lang="en-GB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208C09F-DC75-4332-82CE-34B5C0722458}"/>
              </a:ext>
            </a:extLst>
          </p:cNvPr>
          <p:cNvSpPr txBox="1"/>
          <p:nvPr/>
        </p:nvSpPr>
        <p:spPr>
          <a:xfrm>
            <a:off x="4453739" y="4538111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Antonio Bonelli</a:t>
            </a:r>
            <a:endParaRPr lang="en-GB" dirty="0"/>
          </a:p>
        </p:txBody>
      </p:sp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FCDCCAB1-16BC-4E14-99A5-056FA2AEFB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107701"/>
            <a:ext cx="2219325" cy="1009650"/>
          </a:xfrm>
          <a:prstGeom prst="rect">
            <a:avLst/>
          </a:prstGeom>
        </p:spPr>
      </p:pic>
      <p:pic>
        <p:nvPicPr>
          <p:cNvPr id="14" name="Immagine 13" descr="Immagine che contiene persona, vestiti, aria aperta, cielo&#10;&#10;Descrizione generata automaticamente">
            <a:extLst>
              <a:ext uri="{FF2B5EF4-FFF2-40B4-BE49-F238E27FC236}">
                <a16:creationId xmlns:a16="http://schemas.microsoft.com/office/drawing/2014/main" id="{63AFA13C-1BAC-505D-DEAC-7B73B5F9CC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412" y="1542528"/>
            <a:ext cx="1346200" cy="1009650"/>
          </a:xfrm>
          <a:prstGeom prst="rect">
            <a:avLst/>
          </a:prstGeom>
        </p:spPr>
      </p:pic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B0C8E340-C1D3-9338-1D5D-604410D668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2E898-69A2-443B-9F18-BD4ADA027F05}" type="slidenum">
              <a:rPr lang="it-IT" smtClean="0"/>
              <a:t>18</a:t>
            </a:fld>
            <a:endParaRPr lang="it-IT"/>
          </a:p>
        </p:txBody>
      </p:sp>
      <p:pic>
        <p:nvPicPr>
          <p:cNvPr id="4" name="Immagine 3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B50D1F08-C5F6-DEA9-4FAD-B2EFB90CE5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3852" y="136524"/>
            <a:ext cx="1356799" cy="1356799"/>
          </a:xfrm>
          <a:prstGeom prst="rect">
            <a:avLst/>
          </a:prstGeom>
        </p:spPr>
      </p:pic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4BD5C7E-6B22-4496-D0B9-3B25B3EB9836}"/>
              </a:ext>
            </a:extLst>
          </p:cNvPr>
          <p:cNvSpPr txBox="1"/>
          <p:nvPr/>
        </p:nvSpPr>
        <p:spPr>
          <a:xfrm>
            <a:off x="2104000" y="2707884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Federica </a:t>
            </a:r>
            <a:r>
              <a:rPr lang="it-IT" dirty="0" err="1"/>
              <a:t>Scicutella</a:t>
            </a:r>
            <a:r>
              <a:rPr lang="it-IT" dirty="0"/>
              <a:t> </a:t>
            </a:r>
            <a:endParaRPr lang="en-GB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F2025491-7BE1-ED87-7B95-EB3B809D5B0B}"/>
              </a:ext>
            </a:extLst>
          </p:cNvPr>
          <p:cNvSpPr txBox="1"/>
          <p:nvPr/>
        </p:nvSpPr>
        <p:spPr>
          <a:xfrm>
            <a:off x="4167252" y="2744712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/>
              <a:t>Adja</a:t>
            </a:r>
            <a:r>
              <a:rPr lang="it-IT" dirty="0"/>
              <a:t> Medeiros</a:t>
            </a:r>
            <a:endParaRPr lang="en-GB" dirty="0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714157D2-3DB3-1199-87BF-A0F9F8228871}"/>
              </a:ext>
            </a:extLst>
          </p:cNvPr>
          <p:cNvSpPr txBox="1"/>
          <p:nvPr/>
        </p:nvSpPr>
        <p:spPr>
          <a:xfrm>
            <a:off x="380208" y="4591973"/>
            <a:ext cx="27170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Federica Mannelli</a:t>
            </a:r>
            <a:endParaRPr lang="en-GB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79E5D0DF-32C5-720D-7F85-A1FEC824EC3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07453" y="1303708"/>
            <a:ext cx="1009650" cy="1346200"/>
          </a:xfrm>
          <a:prstGeom prst="rect">
            <a:avLst/>
          </a:prstGeom>
        </p:spPr>
      </p:pic>
      <p:pic>
        <p:nvPicPr>
          <p:cNvPr id="21" name="Immagine 20" descr="Immagine che contiene persona, Viso umano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5275A9EB-294C-07C7-9E6E-8E36161EF8A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21" y="3351348"/>
            <a:ext cx="1551392" cy="1028451"/>
          </a:xfrm>
          <a:prstGeom prst="rect">
            <a:avLst/>
          </a:prstGeom>
        </p:spPr>
      </p:pic>
      <p:pic>
        <p:nvPicPr>
          <p:cNvPr id="23" name="Immagine 22" descr="Immagine che contiene persona, Viso umano, sorriso, vestiti&#10;&#10;Il contenuto generato dall'IA potrebbe non essere corretto.">
            <a:extLst>
              <a:ext uri="{FF2B5EF4-FFF2-40B4-BE49-F238E27FC236}">
                <a16:creationId xmlns:a16="http://schemas.microsoft.com/office/drawing/2014/main" id="{18AEE39B-5499-4192-7409-7677E8475EE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820" y="1135990"/>
            <a:ext cx="1009649" cy="156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666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3F80E5F-8017-4E2F-BA5D-8B598890036E}"/>
              </a:ext>
            </a:extLst>
          </p:cNvPr>
          <p:cNvSpPr txBox="1"/>
          <p:nvPr/>
        </p:nvSpPr>
        <p:spPr>
          <a:xfrm>
            <a:off x="1503406" y="199112"/>
            <a:ext cx="6104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>
                <a:latin typeface="Rockwell" panose="02060603020205020403" pitchFamily="18" charset="0"/>
              </a:rPr>
              <a:t>Grazie per l’attenzione</a:t>
            </a:r>
          </a:p>
        </p:txBody>
      </p:sp>
      <p:sp>
        <p:nvSpPr>
          <p:cNvPr id="34" name="TextBox 42">
            <a:extLst>
              <a:ext uri="{FF2B5EF4-FFF2-40B4-BE49-F238E27FC236}">
                <a16:creationId xmlns:a16="http://schemas.microsoft.com/office/drawing/2014/main" id="{7EBFBB7A-A42E-46F6-BAAC-B533DF59DCD4}"/>
              </a:ext>
            </a:extLst>
          </p:cNvPr>
          <p:cNvSpPr txBox="1"/>
          <p:nvPr/>
        </p:nvSpPr>
        <p:spPr>
          <a:xfrm>
            <a:off x="1965202" y="2767280"/>
            <a:ext cx="33822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  <a:hlinkClick r:id="rId2"/>
              </a:rPr>
              <a:t>arianna.buccioni@unifi.it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defTabSz="457200">
              <a:defRPr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  <a:hlinkClick r:id="rId3"/>
              </a:rPr>
              <a:t>giuliana.parisi@unifi.it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defTabSz="457200">
              <a:defRPr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Rockwell" panose="02060603020205020403" pitchFamily="18" charset="0"/>
                <a:hlinkClick r:id="rId4"/>
              </a:rPr>
              <a:t>giulia.secci@unifi.it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  <a:p>
            <a:pPr defTabSz="457200">
              <a:defRPr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  <a:latin typeface="Rockwell" panose="02060603020205020403" pitchFamily="18" charset="0"/>
            </a:endParaRP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ABDC7457-E7EE-FC3D-8643-CE124F75EE5A}"/>
              </a:ext>
            </a:extLst>
          </p:cNvPr>
          <p:cNvGrpSpPr/>
          <p:nvPr/>
        </p:nvGrpSpPr>
        <p:grpSpPr>
          <a:xfrm>
            <a:off x="948774" y="1554837"/>
            <a:ext cx="7395505" cy="2174083"/>
            <a:chOff x="1066609" y="2685211"/>
            <a:chExt cx="7395505" cy="2174083"/>
          </a:xfrm>
        </p:grpSpPr>
        <p:sp>
          <p:nvSpPr>
            <p:cNvPr id="18" name="Oval 41">
              <a:extLst>
                <a:ext uri="{FF2B5EF4-FFF2-40B4-BE49-F238E27FC236}">
                  <a16:creationId xmlns:a16="http://schemas.microsoft.com/office/drawing/2014/main" id="{BA64F775-588A-49EA-A05D-350A7F75D687}"/>
                </a:ext>
              </a:extLst>
            </p:cNvPr>
            <p:cNvSpPr/>
            <p:nvPr/>
          </p:nvSpPr>
          <p:spPr>
            <a:xfrm>
              <a:off x="1066609" y="2685211"/>
              <a:ext cx="839448" cy="839448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20" name="Freeform 33">
              <a:extLst>
                <a:ext uri="{FF2B5EF4-FFF2-40B4-BE49-F238E27FC236}">
                  <a16:creationId xmlns:a16="http://schemas.microsoft.com/office/drawing/2014/main" id="{30586296-4D76-4612-AFD1-8F1EB83C17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440" y="2836214"/>
              <a:ext cx="513785" cy="500555"/>
            </a:xfrm>
            <a:custGeom>
              <a:avLst/>
              <a:gdLst>
                <a:gd name="T0" fmla="*/ 565 w 3431"/>
                <a:gd name="T1" fmla="*/ 2099 h 3547"/>
                <a:gd name="T2" fmla="*/ 677 w 3431"/>
                <a:gd name="T3" fmla="*/ 1900 h 3547"/>
                <a:gd name="T4" fmla="*/ 893 w 3431"/>
                <a:gd name="T5" fmla="*/ 1557 h 3547"/>
                <a:gd name="T6" fmla="*/ 1624 w 3431"/>
                <a:gd name="T7" fmla="*/ 1426 h 3547"/>
                <a:gd name="T8" fmla="*/ 1626 w 3431"/>
                <a:gd name="T9" fmla="*/ 1493 h 3547"/>
                <a:gd name="T10" fmla="*/ 854 w 3431"/>
                <a:gd name="T11" fmla="*/ 996 h 3547"/>
                <a:gd name="T12" fmla="*/ 1372 w 3431"/>
                <a:gd name="T13" fmla="*/ 632 h 3547"/>
                <a:gd name="T14" fmla="*/ 1168 w 3431"/>
                <a:gd name="T15" fmla="*/ 772 h 3547"/>
                <a:gd name="T16" fmla="*/ 1025 w 3431"/>
                <a:gd name="T17" fmla="*/ 962 h 3547"/>
                <a:gd name="T18" fmla="*/ 977 w 3431"/>
                <a:gd name="T19" fmla="*/ 1214 h 3547"/>
                <a:gd name="T20" fmla="*/ 1080 w 3431"/>
                <a:gd name="T21" fmla="*/ 1648 h 3547"/>
                <a:gd name="T22" fmla="*/ 1312 w 3431"/>
                <a:gd name="T23" fmla="*/ 2034 h 3547"/>
                <a:gd name="T24" fmla="*/ 1569 w 3431"/>
                <a:gd name="T25" fmla="*/ 2311 h 3547"/>
                <a:gd name="T26" fmla="*/ 1867 w 3431"/>
                <a:gd name="T27" fmla="*/ 2525 h 3547"/>
                <a:gd name="T28" fmla="*/ 2193 w 3431"/>
                <a:gd name="T29" fmla="*/ 2622 h 3547"/>
                <a:gd name="T30" fmla="*/ 2414 w 3431"/>
                <a:gd name="T31" fmla="*/ 2588 h 3547"/>
                <a:gd name="T32" fmla="*/ 2576 w 3431"/>
                <a:gd name="T33" fmla="*/ 2466 h 3547"/>
                <a:gd name="T34" fmla="*/ 2700 w 3431"/>
                <a:gd name="T35" fmla="*/ 2288 h 3547"/>
                <a:gd name="T36" fmla="*/ 2699 w 3431"/>
                <a:gd name="T37" fmla="*/ 2072 h 3547"/>
                <a:gd name="T38" fmla="*/ 2487 w 3431"/>
                <a:gd name="T39" fmla="*/ 1902 h 3547"/>
                <a:gd name="T40" fmla="*/ 2243 w 3431"/>
                <a:gd name="T41" fmla="*/ 1835 h 3547"/>
                <a:gd name="T42" fmla="*/ 2133 w 3431"/>
                <a:gd name="T43" fmla="*/ 1899 h 3547"/>
                <a:gd name="T44" fmla="*/ 1922 w 3431"/>
                <a:gd name="T45" fmla="*/ 1928 h 3547"/>
                <a:gd name="T46" fmla="*/ 1685 w 3431"/>
                <a:gd name="T47" fmla="*/ 1825 h 3547"/>
                <a:gd name="T48" fmla="*/ 1533 w 3431"/>
                <a:gd name="T49" fmla="*/ 1655 h 3547"/>
                <a:gd name="T50" fmla="*/ 1476 w 3431"/>
                <a:gd name="T51" fmla="*/ 1457 h 3547"/>
                <a:gd name="T52" fmla="*/ 1561 w 3431"/>
                <a:gd name="T53" fmla="*/ 1298 h 3547"/>
                <a:gd name="T54" fmla="*/ 1725 w 3431"/>
                <a:gd name="T55" fmla="*/ 1224 h 3547"/>
                <a:gd name="T56" fmla="*/ 1683 w 3431"/>
                <a:gd name="T57" fmla="*/ 1023 h 3547"/>
                <a:gd name="T58" fmla="*/ 1525 w 3431"/>
                <a:gd name="T59" fmla="*/ 771 h 3547"/>
                <a:gd name="T60" fmla="*/ 1051 w 3431"/>
                <a:gd name="T61" fmla="*/ 358 h 3547"/>
                <a:gd name="T62" fmla="*/ 1121 w 3431"/>
                <a:gd name="T63" fmla="*/ 335 h 3547"/>
                <a:gd name="T64" fmla="*/ 1465 w 3431"/>
                <a:gd name="T65" fmla="*/ 279 h 3547"/>
                <a:gd name="T66" fmla="*/ 1902 w 3431"/>
                <a:gd name="T67" fmla="*/ 0 h 3547"/>
                <a:gd name="T68" fmla="*/ 2323 w 3431"/>
                <a:gd name="T69" fmla="*/ 58 h 3547"/>
                <a:gd name="T70" fmla="*/ 2715 w 3431"/>
                <a:gd name="T71" fmla="*/ 231 h 3547"/>
                <a:gd name="T72" fmla="*/ 3056 w 3431"/>
                <a:gd name="T73" fmla="*/ 526 h 3547"/>
                <a:gd name="T74" fmla="*/ 3303 w 3431"/>
                <a:gd name="T75" fmla="*/ 922 h 3547"/>
                <a:gd name="T76" fmla="*/ 3419 w 3431"/>
                <a:gd name="T77" fmla="*/ 1357 h 3547"/>
                <a:gd name="T78" fmla="*/ 3416 w 3431"/>
                <a:gd name="T79" fmla="*/ 1805 h 3547"/>
                <a:gd name="T80" fmla="*/ 3305 w 3431"/>
                <a:gd name="T81" fmla="*/ 2248 h 3547"/>
                <a:gd name="T82" fmla="*/ 3099 w 3431"/>
                <a:gd name="T83" fmla="*/ 2660 h 3547"/>
                <a:gd name="T84" fmla="*/ 2841 w 3431"/>
                <a:gd name="T85" fmla="*/ 2984 h 3547"/>
                <a:gd name="T86" fmla="*/ 2540 w 3431"/>
                <a:gd name="T87" fmla="*/ 3219 h 3547"/>
                <a:gd name="T88" fmla="*/ 2199 w 3431"/>
                <a:gd name="T89" fmla="*/ 3378 h 3547"/>
                <a:gd name="T90" fmla="*/ 1839 w 3431"/>
                <a:gd name="T91" fmla="*/ 3440 h 3547"/>
                <a:gd name="T92" fmla="*/ 1483 w 3431"/>
                <a:gd name="T93" fmla="*/ 3389 h 3547"/>
                <a:gd name="T94" fmla="*/ 1152 w 3431"/>
                <a:gd name="T95" fmla="*/ 3204 h 3547"/>
                <a:gd name="T96" fmla="*/ 435 w 3431"/>
                <a:gd name="T97" fmla="*/ 3474 h 3547"/>
                <a:gd name="T98" fmla="*/ 200 w 3431"/>
                <a:gd name="T99" fmla="*/ 3530 h 3547"/>
                <a:gd name="T100" fmla="*/ 176 w 3431"/>
                <a:gd name="T101" fmla="*/ 3451 h 3547"/>
                <a:gd name="T102" fmla="*/ 242 w 3431"/>
                <a:gd name="T103" fmla="*/ 3252 h 3547"/>
                <a:gd name="T104" fmla="*/ 330 w 3431"/>
                <a:gd name="T105" fmla="*/ 3042 h 3547"/>
                <a:gd name="T106" fmla="*/ 478 w 3431"/>
                <a:gd name="T107" fmla="*/ 2713 h 3547"/>
                <a:gd name="T108" fmla="*/ 285 w 3431"/>
                <a:gd name="T109" fmla="*/ 2471 h 3547"/>
                <a:gd name="T110" fmla="*/ 70 w 3431"/>
                <a:gd name="T111" fmla="*/ 2093 h 3547"/>
                <a:gd name="T112" fmla="*/ 0 w 3431"/>
                <a:gd name="T113" fmla="*/ 1694 h 3547"/>
                <a:gd name="T114" fmla="*/ 59 w 3431"/>
                <a:gd name="T115" fmla="*/ 1296 h 3547"/>
                <a:gd name="T116" fmla="*/ 227 w 3431"/>
                <a:gd name="T117" fmla="*/ 920 h 3547"/>
                <a:gd name="T118" fmla="*/ 490 w 3431"/>
                <a:gd name="T119" fmla="*/ 587 h 3547"/>
                <a:gd name="T120" fmla="*/ 828 w 3431"/>
                <a:gd name="T121" fmla="*/ 315 h 3547"/>
                <a:gd name="T122" fmla="*/ 1222 w 3431"/>
                <a:gd name="T123" fmla="*/ 119 h 3547"/>
                <a:gd name="T124" fmla="*/ 1645 w 3431"/>
                <a:gd name="T125" fmla="*/ 15 h 3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31" h="3547">
                  <a:moveTo>
                    <a:pt x="551" y="2082"/>
                  </a:moveTo>
                  <a:lnTo>
                    <a:pt x="643" y="2230"/>
                  </a:lnTo>
                  <a:lnTo>
                    <a:pt x="669" y="2254"/>
                  </a:lnTo>
                  <a:lnTo>
                    <a:pt x="697" y="2277"/>
                  </a:lnTo>
                  <a:lnTo>
                    <a:pt x="565" y="2099"/>
                  </a:lnTo>
                  <a:lnTo>
                    <a:pt x="551" y="2082"/>
                  </a:lnTo>
                  <a:close/>
                  <a:moveTo>
                    <a:pt x="644" y="1834"/>
                  </a:moveTo>
                  <a:lnTo>
                    <a:pt x="636" y="1866"/>
                  </a:lnTo>
                  <a:lnTo>
                    <a:pt x="712" y="1968"/>
                  </a:lnTo>
                  <a:lnTo>
                    <a:pt x="677" y="1900"/>
                  </a:lnTo>
                  <a:lnTo>
                    <a:pt x="644" y="1834"/>
                  </a:lnTo>
                  <a:close/>
                  <a:moveTo>
                    <a:pt x="880" y="1512"/>
                  </a:moveTo>
                  <a:lnTo>
                    <a:pt x="874" y="1564"/>
                  </a:lnTo>
                  <a:lnTo>
                    <a:pt x="909" y="1603"/>
                  </a:lnTo>
                  <a:lnTo>
                    <a:pt x="893" y="1557"/>
                  </a:lnTo>
                  <a:lnTo>
                    <a:pt x="880" y="1512"/>
                  </a:lnTo>
                  <a:close/>
                  <a:moveTo>
                    <a:pt x="1658" y="1389"/>
                  </a:moveTo>
                  <a:lnTo>
                    <a:pt x="1645" y="1400"/>
                  </a:lnTo>
                  <a:lnTo>
                    <a:pt x="1633" y="1412"/>
                  </a:lnTo>
                  <a:lnTo>
                    <a:pt x="1624" y="1426"/>
                  </a:lnTo>
                  <a:lnTo>
                    <a:pt x="1617" y="1442"/>
                  </a:lnTo>
                  <a:lnTo>
                    <a:pt x="1615" y="1461"/>
                  </a:lnTo>
                  <a:lnTo>
                    <a:pt x="1617" y="1495"/>
                  </a:lnTo>
                  <a:lnTo>
                    <a:pt x="1626" y="1527"/>
                  </a:lnTo>
                  <a:lnTo>
                    <a:pt x="1626" y="1493"/>
                  </a:lnTo>
                  <a:lnTo>
                    <a:pt x="1632" y="1459"/>
                  </a:lnTo>
                  <a:lnTo>
                    <a:pt x="1641" y="1424"/>
                  </a:lnTo>
                  <a:lnTo>
                    <a:pt x="1658" y="1389"/>
                  </a:lnTo>
                  <a:close/>
                  <a:moveTo>
                    <a:pt x="866" y="989"/>
                  </a:moveTo>
                  <a:lnTo>
                    <a:pt x="854" y="996"/>
                  </a:lnTo>
                  <a:lnTo>
                    <a:pt x="843" y="1002"/>
                  </a:lnTo>
                  <a:lnTo>
                    <a:pt x="842" y="1103"/>
                  </a:lnTo>
                  <a:lnTo>
                    <a:pt x="852" y="1044"/>
                  </a:lnTo>
                  <a:lnTo>
                    <a:pt x="866" y="989"/>
                  </a:lnTo>
                  <a:close/>
                  <a:moveTo>
                    <a:pt x="1372" y="632"/>
                  </a:moveTo>
                  <a:lnTo>
                    <a:pt x="1328" y="657"/>
                  </a:lnTo>
                  <a:lnTo>
                    <a:pt x="1285" y="683"/>
                  </a:lnTo>
                  <a:lnTo>
                    <a:pt x="1244" y="711"/>
                  </a:lnTo>
                  <a:lnTo>
                    <a:pt x="1205" y="740"/>
                  </a:lnTo>
                  <a:lnTo>
                    <a:pt x="1168" y="772"/>
                  </a:lnTo>
                  <a:lnTo>
                    <a:pt x="1133" y="805"/>
                  </a:lnTo>
                  <a:lnTo>
                    <a:pt x="1102" y="841"/>
                  </a:lnTo>
                  <a:lnTo>
                    <a:pt x="1072" y="879"/>
                  </a:lnTo>
                  <a:lnTo>
                    <a:pt x="1047" y="919"/>
                  </a:lnTo>
                  <a:lnTo>
                    <a:pt x="1025" y="962"/>
                  </a:lnTo>
                  <a:lnTo>
                    <a:pt x="1007" y="1007"/>
                  </a:lnTo>
                  <a:lnTo>
                    <a:pt x="993" y="1055"/>
                  </a:lnTo>
                  <a:lnTo>
                    <a:pt x="983" y="1105"/>
                  </a:lnTo>
                  <a:lnTo>
                    <a:pt x="978" y="1158"/>
                  </a:lnTo>
                  <a:lnTo>
                    <a:pt x="977" y="1214"/>
                  </a:lnTo>
                  <a:lnTo>
                    <a:pt x="985" y="1303"/>
                  </a:lnTo>
                  <a:lnTo>
                    <a:pt x="999" y="1391"/>
                  </a:lnTo>
                  <a:lnTo>
                    <a:pt x="1020" y="1478"/>
                  </a:lnTo>
                  <a:lnTo>
                    <a:pt x="1047" y="1564"/>
                  </a:lnTo>
                  <a:lnTo>
                    <a:pt x="1080" y="1648"/>
                  </a:lnTo>
                  <a:lnTo>
                    <a:pt x="1119" y="1730"/>
                  </a:lnTo>
                  <a:lnTo>
                    <a:pt x="1161" y="1810"/>
                  </a:lnTo>
                  <a:lnTo>
                    <a:pt x="1208" y="1887"/>
                  </a:lnTo>
                  <a:lnTo>
                    <a:pt x="1259" y="1962"/>
                  </a:lnTo>
                  <a:lnTo>
                    <a:pt x="1312" y="2034"/>
                  </a:lnTo>
                  <a:lnTo>
                    <a:pt x="1369" y="2102"/>
                  </a:lnTo>
                  <a:lnTo>
                    <a:pt x="1415" y="2156"/>
                  </a:lnTo>
                  <a:lnTo>
                    <a:pt x="1464" y="2208"/>
                  </a:lnTo>
                  <a:lnTo>
                    <a:pt x="1515" y="2260"/>
                  </a:lnTo>
                  <a:lnTo>
                    <a:pt x="1569" y="2311"/>
                  </a:lnTo>
                  <a:lnTo>
                    <a:pt x="1624" y="2360"/>
                  </a:lnTo>
                  <a:lnTo>
                    <a:pt x="1681" y="2405"/>
                  </a:lnTo>
                  <a:lnTo>
                    <a:pt x="1741" y="2449"/>
                  </a:lnTo>
                  <a:lnTo>
                    <a:pt x="1803" y="2489"/>
                  </a:lnTo>
                  <a:lnTo>
                    <a:pt x="1867" y="2525"/>
                  </a:lnTo>
                  <a:lnTo>
                    <a:pt x="1932" y="2556"/>
                  </a:lnTo>
                  <a:lnTo>
                    <a:pt x="2000" y="2582"/>
                  </a:lnTo>
                  <a:lnTo>
                    <a:pt x="2069" y="2603"/>
                  </a:lnTo>
                  <a:lnTo>
                    <a:pt x="2140" y="2617"/>
                  </a:lnTo>
                  <a:lnTo>
                    <a:pt x="2193" y="2622"/>
                  </a:lnTo>
                  <a:lnTo>
                    <a:pt x="2243" y="2623"/>
                  </a:lnTo>
                  <a:lnTo>
                    <a:pt x="2289" y="2621"/>
                  </a:lnTo>
                  <a:lnTo>
                    <a:pt x="2334" y="2614"/>
                  </a:lnTo>
                  <a:lnTo>
                    <a:pt x="2375" y="2603"/>
                  </a:lnTo>
                  <a:lnTo>
                    <a:pt x="2414" y="2588"/>
                  </a:lnTo>
                  <a:lnTo>
                    <a:pt x="2450" y="2569"/>
                  </a:lnTo>
                  <a:lnTo>
                    <a:pt x="2485" y="2547"/>
                  </a:lnTo>
                  <a:lnTo>
                    <a:pt x="2517" y="2522"/>
                  </a:lnTo>
                  <a:lnTo>
                    <a:pt x="2548" y="2495"/>
                  </a:lnTo>
                  <a:lnTo>
                    <a:pt x="2576" y="2466"/>
                  </a:lnTo>
                  <a:lnTo>
                    <a:pt x="2603" y="2433"/>
                  </a:lnTo>
                  <a:lnTo>
                    <a:pt x="2629" y="2400"/>
                  </a:lnTo>
                  <a:lnTo>
                    <a:pt x="2654" y="2364"/>
                  </a:lnTo>
                  <a:lnTo>
                    <a:pt x="2677" y="2326"/>
                  </a:lnTo>
                  <a:lnTo>
                    <a:pt x="2700" y="2288"/>
                  </a:lnTo>
                  <a:lnTo>
                    <a:pt x="2721" y="2248"/>
                  </a:lnTo>
                  <a:lnTo>
                    <a:pt x="2743" y="2208"/>
                  </a:lnTo>
                  <a:lnTo>
                    <a:pt x="2764" y="2166"/>
                  </a:lnTo>
                  <a:lnTo>
                    <a:pt x="2733" y="2118"/>
                  </a:lnTo>
                  <a:lnTo>
                    <a:pt x="2699" y="2072"/>
                  </a:lnTo>
                  <a:lnTo>
                    <a:pt x="2662" y="2031"/>
                  </a:lnTo>
                  <a:lnTo>
                    <a:pt x="2623" y="1993"/>
                  </a:lnTo>
                  <a:lnTo>
                    <a:pt x="2579" y="1959"/>
                  </a:lnTo>
                  <a:lnTo>
                    <a:pt x="2535" y="1929"/>
                  </a:lnTo>
                  <a:lnTo>
                    <a:pt x="2487" y="1902"/>
                  </a:lnTo>
                  <a:lnTo>
                    <a:pt x="2437" y="1877"/>
                  </a:lnTo>
                  <a:lnTo>
                    <a:pt x="2385" y="1855"/>
                  </a:lnTo>
                  <a:lnTo>
                    <a:pt x="2331" y="1836"/>
                  </a:lnTo>
                  <a:lnTo>
                    <a:pt x="2275" y="1821"/>
                  </a:lnTo>
                  <a:lnTo>
                    <a:pt x="2243" y="1835"/>
                  </a:lnTo>
                  <a:lnTo>
                    <a:pt x="2219" y="1847"/>
                  </a:lnTo>
                  <a:lnTo>
                    <a:pt x="2194" y="1857"/>
                  </a:lnTo>
                  <a:lnTo>
                    <a:pt x="2182" y="1869"/>
                  </a:lnTo>
                  <a:lnTo>
                    <a:pt x="2168" y="1879"/>
                  </a:lnTo>
                  <a:lnTo>
                    <a:pt x="2133" y="1899"/>
                  </a:lnTo>
                  <a:lnTo>
                    <a:pt x="2095" y="1916"/>
                  </a:lnTo>
                  <a:lnTo>
                    <a:pt x="2056" y="1927"/>
                  </a:lnTo>
                  <a:lnTo>
                    <a:pt x="2016" y="1933"/>
                  </a:lnTo>
                  <a:lnTo>
                    <a:pt x="1975" y="1934"/>
                  </a:lnTo>
                  <a:lnTo>
                    <a:pt x="1922" y="1928"/>
                  </a:lnTo>
                  <a:lnTo>
                    <a:pt x="1873" y="1917"/>
                  </a:lnTo>
                  <a:lnTo>
                    <a:pt x="1823" y="1900"/>
                  </a:lnTo>
                  <a:lnTo>
                    <a:pt x="1775" y="1880"/>
                  </a:lnTo>
                  <a:lnTo>
                    <a:pt x="1728" y="1854"/>
                  </a:lnTo>
                  <a:lnTo>
                    <a:pt x="1685" y="1825"/>
                  </a:lnTo>
                  <a:lnTo>
                    <a:pt x="1645" y="1791"/>
                  </a:lnTo>
                  <a:lnTo>
                    <a:pt x="1608" y="1754"/>
                  </a:lnTo>
                  <a:lnTo>
                    <a:pt x="1582" y="1724"/>
                  </a:lnTo>
                  <a:lnTo>
                    <a:pt x="1556" y="1691"/>
                  </a:lnTo>
                  <a:lnTo>
                    <a:pt x="1533" y="1655"/>
                  </a:lnTo>
                  <a:lnTo>
                    <a:pt x="1512" y="1617"/>
                  </a:lnTo>
                  <a:lnTo>
                    <a:pt x="1495" y="1578"/>
                  </a:lnTo>
                  <a:lnTo>
                    <a:pt x="1483" y="1538"/>
                  </a:lnTo>
                  <a:lnTo>
                    <a:pt x="1476" y="1498"/>
                  </a:lnTo>
                  <a:lnTo>
                    <a:pt x="1476" y="1457"/>
                  </a:lnTo>
                  <a:lnTo>
                    <a:pt x="1484" y="1414"/>
                  </a:lnTo>
                  <a:lnTo>
                    <a:pt x="1496" y="1381"/>
                  </a:lnTo>
                  <a:lnTo>
                    <a:pt x="1513" y="1350"/>
                  </a:lnTo>
                  <a:lnTo>
                    <a:pt x="1535" y="1322"/>
                  </a:lnTo>
                  <a:lnTo>
                    <a:pt x="1561" y="1298"/>
                  </a:lnTo>
                  <a:lnTo>
                    <a:pt x="1589" y="1276"/>
                  </a:lnTo>
                  <a:lnTo>
                    <a:pt x="1621" y="1258"/>
                  </a:lnTo>
                  <a:lnTo>
                    <a:pt x="1654" y="1243"/>
                  </a:lnTo>
                  <a:lnTo>
                    <a:pt x="1689" y="1232"/>
                  </a:lnTo>
                  <a:lnTo>
                    <a:pt x="1725" y="1224"/>
                  </a:lnTo>
                  <a:lnTo>
                    <a:pt x="1761" y="1220"/>
                  </a:lnTo>
                  <a:lnTo>
                    <a:pt x="1740" y="1171"/>
                  </a:lnTo>
                  <a:lnTo>
                    <a:pt x="1721" y="1122"/>
                  </a:lnTo>
                  <a:lnTo>
                    <a:pt x="1702" y="1073"/>
                  </a:lnTo>
                  <a:lnTo>
                    <a:pt x="1683" y="1023"/>
                  </a:lnTo>
                  <a:lnTo>
                    <a:pt x="1662" y="976"/>
                  </a:lnTo>
                  <a:lnTo>
                    <a:pt x="1638" y="928"/>
                  </a:lnTo>
                  <a:lnTo>
                    <a:pt x="1610" y="881"/>
                  </a:lnTo>
                  <a:lnTo>
                    <a:pt x="1569" y="824"/>
                  </a:lnTo>
                  <a:lnTo>
                    <a:pt x="1525" y="771"/>
                  </a:lnTo>
                  <a:lnTo>
                    <a:pt x="1477" y="721"/>
                  </a:lnTo>
                  <a:lnTo>
                    <a:pt x="1427" y="674"/>
                  </a:lnTo>
                  <a:lnTo>
                    <a:pt x="1372" y="632"/>
                  </a:lnTo>
                  <a:close/>
                  <a:moveTo>
                    <a:pt x="1126" y="321"/>
                  </a:moveTo>
                  <a:lnTo>
                    <a:pt x="1051" y="358"/>
                  </a:lnTo>
                  <a:lnTo>
                    <a:pt x="978" y="399"/>
                  </a:lnTo>
                  <a:lnTo>
                    <a:pt x="906" y="444"/>
                  </a:lnTo>
                  <a:lnTo>
                    <a:pt x="976" y="405"/>
                  </a:lnTo>
                  <a:lnTo>
                    <a:pt x="1047" y="369"/>
                  </a:lnTo>
                  <a:lnTo>
                    <a:pt x="1121" y="335"/>
                  </a:lnTo>
                  <a:lnTo>
                    <a:pt x="1122" y="330"/>
                  </a:lnTo>
                  <a:lnTo>
                    <a:pt x="1123" y="325"/>
                  </a:lnTo>
                  <a:lnTo>
                    <a:pt x="1126" y="321"/>
                  </a:lnTo>
                  <a:close/>
                  <a:moveTo>
                    <a:pt x="1523" y="270"/>
                  </a:moveTo>
                  <a:lnTo>
                    <a:pt x="1465" y="279"/>
                  </a:lnTo>
                  <a:lnTo>
                    <a:pt x="1406" y="289"/>
                  </a:lnTo>
                  <a:lnTo>
                    <a:pt x="1535" y="295"/>
                  </a:lnTo>
                  <a:lnTo>
                    <a:pt x="1528" y="283"/>
                  </a:lnTo>
                  <a:lnTo>
                    <a:pt x="1523" y="270"/>
                  </a:lnTo>
                  <a:close/>
                  <a:moveTo>
                    <a:pt x="1902" y="0"/>
                  </a:moveTo>
                  <a:lnTo>
                    <a:pt x="1988" y="3"/>
                  </a:lnTo>
                  <a:lnTo>
                    <a:pt x="2072" y="11"/>
                  </a:lnTo>
                  <a:lnTo>
                    <a:pt x="2157" y="23"/>
                  </a:lnTo>
                  <a:lnTo>
                    <a:pt x="2241" y="38"/>
                  </a:lnTo>
                  <a:lnTo>
                    <a:pt x="2323" y="58"/>
                  </a:lnTo>
                  <a:lnTo>
                    <a:pt x="2404" y="85"/>
                  </a:lnTo>
                  <a:lnTo>
                    <a:pt x="2484" y="114"/>
                  </a:lnTo>
                  <a:lnTo>
                    <a:pt x="2563" y="149"/>
                  </a:lnTo>
                  <a:lnTo>
                    <a:pt x="2640" y="188"/>
                  </a:lnTo>
                  <a:lnTo>
                    <a:pt x="2715" y="231"/>
                  </a:lnTo>
                  <a:lnTo>
                    <a:pt x="2788" y="281"/>
                  </a:lnTo>
                  <a:lnTo>
                    <a:pt x="2858" y="334"/>
                  </a:lnTo>
                  <a:lnTo>
                    <a:pt x="2927" y="394"/>
                  </a:lnTo>
                  <a:lnTo>
                    <a:pt x="2992" y="458"/>
                  </a:lnTo>
                  <a:lnTo>
                    <a:pt x="3056" y="526"/>
                  </a:lnTo>
                  <a:lnTo>
                    <a:pt x="3116" y="602"/>
                  </a:lnTo>
                  <a:lnTo>
                    <a:pt x="3171" y="679"/>
                  </a:lnTo>
                  <a:lnTo>
                    <a:pt x="3220" y="759"/>
                  </a:lnTo>
                  <a:lnTo>
                    <a:pt x="3264" y="840"/>
                  </a:lnTo>
                  <a:lnTo>
                    <a:pt x="3303" y="922"/>
                  </a:lnTo>
                  <a:lnTo>
                    <a:pt x="3336" y="1007"/>
                  </a:lnTo>
                  <a:lnTo>
                    <a:pt x="3364" y="1093"/>
                  </a:lnTo>
                  <a:lnTo>
                    <a:pt x="3388" y="1180"/>
                  </a:lnTo>
                  <a:lnTo>
                    <a:pt x="3406" y="1268"/>
                  </a:lnTo>
                  <a:lnTo>
                    <a:pt x="3419" y="1357"/>
                  </a:lnTo>
                  <a:lnTo>
                    <a:pt x="3428" y="1446"/>
                  </a:lnTo>
                  <a:lnTo>
                    <a:pt x="3431" y="1536"/>
                  </a:lnTo>
                  <a:lnTo>
                    <a:pt x="3431" y="1626"/>
                  </a:lnTo>
                  <a:lnTo>
                    <a:pt x="3426" y="1715"/>
                  </a:lnTo>
                  <a:lnTo>
                    <a:pt x="3416" y="1805"/>
                  </a:lnTo>
                  <a:lnTo>
                    <a:pt x="3402" y="1895"/>
                  </a:lnTo>
                  <a:lnTo>
                    <a:pt x="3385" y="1984"/>
                  </a:lnTo>
                  <a:lnTo>
                    <a:pt x="3362" y="2073"/>
                  </a:lnTo>
                  <a:lnTo>
                    <a:pt x="3336" y="2161"/>
                  </a:lnTo>
                  <a:lnTo>
                    <a:pt x="3305" y="2248"/>
                  </a:lnTo>
                  <a:lnTo>
                    <a:pt x="3272" y="2332"/>
                  </a:lnTo>
                  <a:lnTo>
                    <a:pt x="3234" y="2417"/>
                  </a:lnTo>
                  <a:lnTo>
                    <a:pt x="3193" y="2500"/>
                  </a:lnTo>
                  <a:lnTo>
                    <a:pt x="3147" y="2581"/>
                  </a:lnTo>
                  <a:lnTo>
                    <a:pt x="3099" y="2660"/>
                  </a:lnTo>
                  <a:lnTo>
                    <a:pt x="3047" y="2737"/>
                  </a:lnTo>
                  <a:lnTo>
                    <a:pt x="2992" y="2812"/>
                  </a:lnTo>
                  <a:lnTo>
                    <a:pt x="2944" y="2872"/>
                  </a:lnTo>
                  <a:lnTo>
                    <a:pt x="2894" y="2928"/>
                  </a:lnTo>
                  <a:lnTo>
                    <a:pt x="2841" y="2984"/>
                  </a:lnTo>
                  <a:lnTo>
                    <a:pt x="2784" y="3036"/>
                  </a:lnTo>
                  <a:lnTo>
                    <a:pt x="2727" y="3086"/>
                  </a:lnTo>
                  <a:lnTo>
                    <a:pt x="2666" y="3134"/>
                  </a:lnTo>
                  <a:lnTo>
                    <a:pt x="2604" y="3178"/>
                  </a:lnTo>
                  <a:lnTo>
                    <a:pt x="2540" y="3219"/>
                  </a:lnTo>
                  <a:lnTo>
                    <a:pt x="2474" y="3258"/>
                  </a:lnTo>
                  <a:lnTo>
                    <a:pt x="2408" y="3293"/>
                  </a:lnTo>
                  <a:lnTo>
                    <a:pt x="2339" y="3325"/>
                  </a:lnTo>
                  <a:lnTo>
                    <a:pt x="2270" y="3353"/>
                  </a:lnTo>
                  <a:lnTo>
                    <a:pt x="2199" y="3378"/>
                  </a:lnTo>
                  <a:lnTo>
                    <a:pt x="2128" y="3398"/>
                  </a:lnTo>
                  <a:lnTo>
                    <a:pt x="2056" y="3415"/>
                  </a:lnTo>
                  <a:lnTo>
                    <a:pt x="1984" y="3428"/>
                  </a:lnTo>
                  <a:lnTo>
                    <a:pt x="1912" y="3436"/>
                  </a:lnTo>
                  <a:lnTo>
                    <a:pt x="1839" y="3440"/>
                  </a:lnTo>
                  <a:lnTo>
                    <a:pt x="1767" y="3440"/>
                  </a:lnTo>
                  <a:lnTo>
                    <a:pt x="1694" y="3434"/>
                  </a:lnTo>
                  <a:lnTo>
                    <a:pt x="1624" y="3423"/>
                  </a:lnTo>
                  <a:lnTo>
                    <a:pt x="1552" y="3408"/>
                  </a:lnTo>
                  <a:lnTo>
                    <a:pt x="1483" y="3389"/>
                  </a:lnTo>
                  <a:lnTo>
                    <a:pt x="1413" y="3363"/>
                  </a:lnTo>
                  <a:lnTo>
                    <a:pt x="1346" y="3331"/>
                  </a:lnTo>
                  <a:lnTo>
                    <a:pt x="1280" y="3295"/>
                  </a:lnTo>
                  <a:lnTo>
                    <a:pt x="1215" y="3253"/>
                  </a:lnTo>
                  <a:lnTo>
                    <a:pt x="1152" y="3204"/>
                  </a:lnTo>
                  <a:lnTo>
                    <a:pt x="1090" y="3150"/>
                  </a:lnTo>
                  <a:lnTo>
                    <a:pt x="930" y="3239"/>
                  </a:lnTo>
                  <a:lnTo>
                    <a:pt x="767" y="3322"/>
                  </a:lnTo>
                  <a:lnTo>
                    <a:pt x="602" y="3401"/>
                  </a:lnTo>
                  <a:lnTo>
                    <a:pt x="435" y="3474"/>
                  </a:lnTo>
                  <a:lnTo>
                    <a:pt x="265" y="3542"/>
                  </a:lnTo>
                  <a:lnTo>
                    <a:pt x="246" y="3547"/>
                  </a:lnTo>
                  <a:lnTo>
                    <a:pt x="229" y="3546"/>
                  </a:lnTo>
                  <a:lnTo>
                    <a:pt x="213" y="3540"/>
                  </a:lnTo>
                  <a:lnTo>
                    <a:pt x="200" y="3530"/>
                  </a:lnTo>
                  <a:lnTo>
                    <a:pt x="189" y="3517"/>
                  </a:lnTo>
                  <a:lnTo>
                    <a:pt x="181" y="3502"/>
                  </a:lnTo>
                  <a:lnTo>
                    <a:pt x="176" y="3485"/>
                  </a:lnTo>
                  <a:lnTo>
                    <a:pt x="175" y="3468"/>
                  </a:lnTo>
                  <a:lnTo>
                    <a:pt x="176" y="3451"/>
                  </a:lnTo>
                  <a:lnTo>
                    <a:pt x="181" y="3434"/>
                  </a:lnTo>
                  <a:lnTo>
                    <a:pt x="206" y="3380"/>
                  </a:lnTo>
                  <a:lnTo>
                    <a:pt x="229" y="3324"/>
                  </a:lnTo>
                  <a:lnTo>
                    <a:pt x="252" y="3266"/>
                  </a:lnTo>
                  <a:lnTo>
                    <a:pt x="242" y="3252"/>
                  </a:lnTo>
                  <a:lnTo>
                    <a:pt x="235" y="3236"/>
                  </a:lnTo>
                  <a:lnTo>
                    <a:pt x="234" y="3218"/>
                  </a:lnTo>
                  <a:lnTo>
                    <a:pt x="238" y="3199"/>
                  </a:lnTo>
                  <a:lnTo>
                    <a:pt x="247" y="3179"/>
                  </a:lnTo>
                  <a:lnTo>
                    <a:pt x="330" y="3042"/>
                  </a:lnTo>
                  <a:lnTo>
                    <a:pt x="356" y="2974"/>
                  </a:lnTo>
                  <a:lnTo>
                    <a:pt x="382" y="2907"/>
                  </a:lnTo>
                  <a:lnTo>
                    <a:pt x="411" y="2840"/>
                  </a:lnTo>
                  <a:lnTo>
                    <a:pt x="443" y="2776"/>
                  </a:lnTo>
                  <a:lnTo>
                    <a:pt x="478" y="2713"/>
                  </a:lnTo>
                  <a:lnTo>
                    <a:pt x="422" y="2638"/>
                  </a:lnTo>
                  <a:lnTo>
                    <a:pt x="370" y="2559"/>
                  </a:lnTo>
                  <a:lnTo>
                    <a:pt x="341" y="2532"/>
                  </a:lnTo>
                  <a:lnTo>
                    <a:pt x="313" y="2503"/>
                  </a:lnTo>
                  <a:lnTo>
                    <a:pt x="285" y="2471"/>
                  </a:lnTo>
                  <a:lnTo>
                    <a:pt x="230" y="2399"/>
                  </a:lnTo>
                  <a:lnTo>
                    <a:pt x="181" y="2324"/>
                  </a:lnTo>
                  <a:lnTo>
                    <a:pt x="138" y="2248"/>
                  </a:lnTo>
                  <a:lnTo>
                    <a:pt x="101" y="2171"/>
                  </a:lnTo>
                  <a:lnTo>
                    <a:pt x="70" y="2093"/>
                  </a:lnTo>
                  <a:lnTo>
                    <a:pt x="46" y="2013"/>
                  </a:lnTo>
                  <a:lnTo>
                    <a:pt x="26" y="1934"/>
                  </a:lnTo>
                  <a:lnTo>
                    <a:pt x="12" y="1854"/>
                  </a:lnTo>
                  <a:lnTo>
                    <a:pt x="3" y="1773"/>
                  </a:lnTo>
                  <a:lnTo>
                    <a:pt x="0" y="1694"/>
                  </a:lnTo>
                  <a:lnTo>
                    <a:pt x="2" y="1614"/>
                  </a:lnTo>
                  <a:lnTo>
                    <a:pt x="10" y="1534"/>
                  </a:lnTo>
                  <a:lnTo>
                    <a:pt x="21" y="1453"/>
                  </a:lnTo>
                  <a:lnTo>
                    <a:pt x="38" y="1375"/>
                  </a:lnTo>
                  <a:lnTo>
                    <a:pt x="59" y="1296"/>
                  </a:lnTo>
                  <a:lnTo>
                    <a:pt x="84" y="1219"/>
                  </a:lnTo>
                  <a:lnTo>
                    <a:pt x="114" y="1142"/>
                  </a:lnTo>
                  <a:lnTo>
                    <a:pt x="148" y="1067"/>
                  </a:lnTo>
                  <a:lnTo>
                    <a:pt x="186" y="993"/>
                  </a:lnTo>
                  <a:lnTo>
                    <a:pt x="227" y="920"/>
                  </a:lnTo>
                  <a:lnTo>
                    <a:pt x="272" y="850"/>
                  </a:lnTo>
                  <a:lnTo>
                    <a:pt x="322" y="780"/>
                  </a:lnTo>
                  <a:lnTo>
                    <a:pt x="374" y="714"/>
                  </a:lnTo>
                  <a:lnTo>
                    <a:pt x="430" y="649"/>
                  </a:lnTo>
                  <a:lnTo>
                    <a:pt x="490" y="587"/>
                  </a:lnTo>
                  <a:lnTo>
                    <a:pt x="551" y="527"/>
                  </a:lnTo>
                  <a:lnTo>
                    <a:pt x="617" y="470"/>
                  </a:lnTo>
                  <a:lnTo>
                    <a:pt x="684" y="416"/>
                  </a:lnTo>
                  <a:lnTo>
                    <a:pt x="755" y="363"/>
                  </a:lnTo>
                  <a:lnTo>
                    <a:pt x="828" y="315"/>
                  </a:lnTo>
                  <a:lnTo>
                    <a:pt x="904" y="269"/>
                  </a:lnTo>
                  <a:lnTo>
                    <a:pt x="981" y="226"/>
                  </a:lnTo>
                  <a:lnTo>
                    <a:pt x="1061" y="188"/>
                  </a:lnTo>
                  <a:lnTo>
                    <a:pt x="1141" y="152"/>
                  </a:lnTo>
                  <a:lnTo>
                    <a:pt x="1222" y="119"/>
                  </a:lnTo>
                  <a:lnTo>
                    <a:pt x="1306" y="91"/>
                  </a:lnTo>
                  <a:lnTo>
                    <a:pt x="1389" y="66"/>
                  </a:lnTo>
                  <a:lnTo>
                    <a:pt x="1474" y="45"/>
                  </a:lnTo>
                  <a:lnTo>
                    <a:pt x="1559" y="28"/>
                  </a:lnTo>
                  <a:lnTo>
                    <a:pt x="1645" y="15"/>
                  </a:lnTo>
                  <a:lnTo>
                    <a:pt x="1730" y="6"/>
                  </a:lnTo>
                  <a:lnTo>
                    <a:pt x="1816" y="1"/>
                  </a:lnTo>
                  <a:lnTo>
                    <a:pt x="19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41">
              <a:extLst>
                <a:ext uri="{FF2B5EF4-FFF2-40B4-BE49-F238E27FC236}">
                  <a16:creationId xmlns:a16="http://schemas.microsoft.com/office/drawing/2014/main" id="{91B60381-8EB4-4FBC-9DB8-63E243155B64}"/>
                </a:ext>
              </a:extLst>
            </p:cNvPr>
            <p:cNvSpPr/>
            <p:nvPr/>
          </p:nvSpPr>
          <p:spPr>
            <a:xfrm>
              <a:off x="1066609" y="4019846"/>
              <a:ext cx="839448" cy="839448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33" name="TextBox 42">
              <a:extLst>
                <a:ext uri="{FF2B5EF4-FFF2-40B4-BE49-F238E27FC236}">
                  <a16:creationId xmlns:a16="http://schemas.microsoft.com/office/drawing/2014/main" id="{B32EDF61-AD63-442C-8A4B-9DD22FDA6FC2}"/>
                </a:ext>
              </a:extLst>
            </p:cNvPr>
            <p:cNvSpPr txBox="1"/>
            <p:nvPr/>
          </p:nvSpPr>
          <p:spPr>
            <a:xfrm>
              <a:off x="1991669" y="2772900"/>
              <a:ext cx="647044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>
                <a:defRPr/>
              </a:pPr>
              <a:r>
                <a:rPr lang="it-IT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ckwell" panose="02060603020205020403" pitchFamily="18" charset="0"/>
                </a:rPr>
                <a:t>Università di Firenze – Dipartimento di Scienze e Tecnologie Agrarie, Alimentari, Ambientali e Forestali</a:t>
              </a:r>
            </a:p>
          </p:txBody>
        </p:sp>
        <p:grpSp>
          <p:nvGrpSpPr>
            <p:cNvPr id="16" name="Group 4">
              <a:extLst>
                <a:ext uri="{FF2B5EF4-FFF2-40B4-BE49-F238E27FC236}">
                  <a16:creationId xmlns:a16="http://schemas.microsoft.com/office/drawing/2014/main" id="{E0CBE92A-E3A1-4F15-90ED-4DB4653E037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43589" y="4247022"/>
              <a:ext cx="460836" cy="459291"/>
              <a:chOff x="3354" y="1025"/>
              <a:chExt cx="1193" cy="1189"/>
            </a:xfrm>
            <a:solidFill>
              <a:schemeClr val="bg1"/>
            </a:solidFill>
            <a:effectLst/>
          </p:grpSpPr>
          <p:sp>
            <p:nvSpPr>
              <p:cNvPr id="19" name="Freeform 6">
                <a:extLst>
                  <a:ext uri="{FF2B5EF4-FFF2-40B4-BE49-F238E27FC236}">
                    <a16:creationId xmlns:a16="http://schemas.microsoft.com/office/drawing/2014/main" id="{C43F4AED-E725-49E4-9E06-4806FFD640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54" y="1025"/>
                <a:ext cx="1193" cy="1189"/>
              </a:xfrm>
              <a:custGeom>
                <a:avLst/>
                <a:gdLst>
                  <a:gd name="T0" fmla="*/ 2124 w 3579"/>
                  <a:gd name="T1" fmla="*/ 282 h 3568"/>
                  <a:gd name="T2" fmla="*/ 1069 w 3579"/>
                  <a:gd name="T3" fmla="*/ 435 h 3568"/>
                  <a:gd name="T4" fmla="*/ 506 w 3579"/>
                  <a:gd name="T5" fmla="*/ 553 h 3568"/>
                  <a:gd name="T6" fmla="*/ 295 w 3579"/>
                  <a:gd name="T7" fmla="*/ 768 h 3568"/>
                  <a:gd name="T8" fmla="*/ 239 w 3579"/>
                  <a:gd name="T9" fmla="*/ 1120 h 3568"/>
                  <a:gd name="T10" fmla="*/ 282 w 3579"/>
                  <a:gd name="T11" fmla="*/ 1686 h 3568"/>
                  <a:gd name="T12" fmla="*/ 406 w 3579"/>
                  <a:gd name="T13" fmla="*/ 2236 h 3568"/>
                  <a:gd name="T14" fmla="*/ 575 w 3579"/>
                  <a:gd name="T15" fmla="*/ 2473 h 3568"/>
                  <a:gd name="T16" fmla="*/ 812 w 3579"/>
                  <a:gd name="T17" fmla="*/ 2561 h 3568"/>
                  <a:gd name="T18" fmla="*/ 1093 w 3579"/>
                  <a:gd name="T19" fmla="*/ 2562 h 3568"/>
                  <a:gd name="T20" fmla="*/ 1285 w 3579"/>
                  <a:gd name="T21" fmla="*/ 2560 h 3568"/>
                  <a:gd name="T22" fmla="*/ 1521 w 3579"/>
                  <a:gd name="T23" fmla="*/ 2943 h 3568"/>
                  <a:gd name="T24" fmla="*/ 1787 w 3579"/>
                  <a:gd name="T25" fmla="*/ 2991 h 3568"/>
                  <a:gd name="T26" fmla="*/ 1888 w 3579"/>
                  <a:gd name="T27" fmla="*/ 2742 h 3568"/>
                  <a:gd name="T28" fmla="*/ 2008 w 3579"/>
                  <a:gd name="T29" fmla="*/ 2573 h 3568"/>
                  <a:gd name="T30" fmla="*/ 2099 w 3579"/>
                  <a:gd name="T31" fmla="*/ 2532 h 3568"/>
                  <a:gd name="T32" fmla="*/ 2312 w 3579"/>
                  <a:gd name="T33" fmla="*/ 2531 h 3568"/>
                  <a:gd name="T34" fmla="*/ 2607 w 3579"/>
                  <a:gd name="T35" fmla="*/ 2537 h 3568"/>
                  <a:gd name="T36" fmla="*/ 2902 w 3579"/>
                  <a:gd name="T37" fmla="*/ 2501 h 3568"/>
                  <a:gd name="T38" fmla="*/ 3144 w 3579"/>
                  <a:gd name="T39" fmla="*/ 2383 h 3568"/>
                  <a:gd name="T40" fmla="*/ 3294 w 3579"/>
                  <a:gd name="T41" fmla="*/ 2106 h 3568"/>
                  <a:gd name="T42" fmla="*/ 3337 w 3579"/>
                  <a:gd name="T43" fmla="*/ 1671 h 3568"/>
                  <a:gd name="T44" fmla="*/ 3314 w 3579"/>
                  <a:gd name="T45" fmla="*/ 1242 h 3568"/>
                  <a:gd name="T46" fmla="*/ 3300 w 3579"/>
                  <a:gd name="T47" fmla="*/ 1009 h 3568"/>
                  <a:gd name="T48" fmla="*/ 3265 w 3579"/>
                  <a:gd name="T49" fmla="*/ 722 h 3568"/>
                  <a:gd name="T50" fmla="*/ 3177 w 3579"/>
                  <a:gd name="T51" fmla="*/ 461 h 3568"/>
                  <a:gd name="T52" fmla="*/ 3007 w 3579"/>
                  <a:gd name="T53" fmla="*/ 311 h 3568"/>
                  <a:gd name="T54" fmla="*/ 2613 w 3579"/>
                  <a:gd name="T55" fmla="*/ 0 h 3568"/>
                  <a:gd name="T56" fmla="*/ 2988 w 3579"/>
                  <a:gd name="T57" fmla="*/ 41 h 3568"/>
                  <a:gd name="T58" fmla="*/ 3286 w 3579"/>
                  <a:gd name="T59" fmla="*/ 205 h 3568"/>
                  <a:gd name="T60" fmla="*/ 3452 w 3579"/>
                  <a:gd name="T61" fmla="*/ 494 h 3568"/>
                  <a:gd name="T62" fmla="*/ 3526 w 3579"/>
                  <a:gd name="T63" fmla="*/ 851 h 3568"/>
                  <a:gd name="T64" fmla="*/ 3552 w 3579"/>
                  <a:gd name="T65" fmla="*/ 1192 h 3568"/>
                  <a:gd name="T66" fmla="*/ 3573 w 3579"/>
                  <a:gd name="T67" fmla="*/ 1533 h 3568"/>
                  <a:gd name="T68" fmla="*/ 3571 w 3579"/>
                  <a:gd name="T69" fmla="*/ 1922 h 3568"/>
                  <a:gd name="T70" fmla="*/ 3493 w 3579"/>
                  <a:gd name="T71" fmla="*/ 2288 h 3568"/>
                  <a:gd name="T72" fmla="*/ 3279 w 3579"/>
                  <a:gd name="T73" fmla="*/ 2574 h 3568"/>
                  <a:gd name="T74" fmla="*/ 2950 w 3579"/>
                  <a:gd name="T75" fmla="*/ 2730 h 3568"/>
                  <a:gd name="T76" fmla="*/ 2579 w 3579"/>
                  <a:gd name="T77" fmla="*/ 2774 h 3568"/>
                  <a:gd name="T78" fmla="*/ 2203 w 3579"/>
                  <a:gd name="T79" fmla="*/ 2771 h 3568"/>
                  <a:gd name="T80" fmla="*/ 2079 w 3579"/>
                  <a:gd name="T81" fmla="*/ 2906 h 3568"/>
                  <a:gd name="T82" fmla="*/ 1913 w 3579"/>
                  <a:gd name="T83" fmla="*/ 3233 h 3568"/>
                  <a:gd name="T84" fmla="*/ 1680 w 3579"/>
                  <a:gd name="T85" fmla="*/ 3559 h 3568"/>
                  <a:gd name="T86" fmla="*/ 1560 w 3579"/>
                  <a:gd name="T87" fmla="*/ 3544 h 3568"/>
                  <a:gd name="T88" fmla="*/ 1152 w 3579"/>
                  <a:gd name="T89" fmla="*/ 2729 h 3568"/>
                  <a:gd name="T90" fmla="*/ 844 w 3579"/>
                  <a:gd name="T91" fmla="*/ 2793 h 3568"/>
                  <a:gd name="T92" fmla="*/ 547 w 3579"/>
                  <a:gd name="T93" fmla="*/ 2751 h 3568"/>
                  <a:gd name="T94" fmla="*/ 305 w 3579"/>
                  <a:gd name="T95" fmla="*/ 2564 h 3568"/>
                  <a:gd name="T96" fmla="*/ 117 w 3579"/>
                  <a:gd name="T97" fmla="*/ 2136 h 3568"/>
                  <a:gd name="T98" fmla="*/ 27 w 3579"/>
                  <a:gd name="T99" fmla="*/ 1621 h 3568"/>
                  <a:gd name="T100" fmla="*/ 1 w 3579"/>
                  <a:gd name="T101" fmla="*/ 1120 h 3568"/>
                  <a:gd name="T102" fmla="*/ 35 w 3579"/>
                  <a:gd name="T103" fmla="*/ 780 h 3568"/>
                  <a:gd name="T104" fmla="*/ 174 w 3579"/>
                  <a:gd name="T105" fmla="*/ 495 h 3568"/>
                  <a:gd name="T106" fmla="*/ 446 w 3579"/>
                  <a:gd name="T107" fmla="*/ 305 h 3568"/>
                  <a:gd name="T108" fmla="*/ 942 w 3579"/>
                  <a:gd name="T109" fmla="*/ 216 h 3568"/>
                  <a:gd name="T110" fmla="*/ 1942 w 3579"/>
                  <a:gd name="T111" fmla="*/ 68 h 3568"/>
                  <a:gd name="T112" fmla="*/ 2289 w 3579"/>
                  <a:gd name="T113" fmla="*/ 21 h 3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579" h="3568">
                    <a:moveTo>
                      <a:pt x="2572" y="249"/>
                    </a:moveTo>
                    <a:lnTo>
                      <a:pt x="2483" y="251"/>
                    </a:lnTo>
                    <a:lnTo>
                      <a:pt x="2392" y="255"/>
                    </a:lnTo>
                    <a:lnTo>
                      <a:pt x="2302" y="261"/>
                    </a:lnTo>
                    <a:lnTo>
                      <a:pt x="2213" y="271"/>
                    </a:lnTo>
                    <a:lnTo>
                      <a:pt x="2124" y="282"/>
                    </a:lnTo>
                    <a:lnTo>
                      <a:pt x="2036" y="294"/>
                    </a:lnTo>
                    <a:lnTo>
                      <a:pt x="1949" y="307"/>
                    </a:lnTo>
                    <a:lnTo>
                      <a:pt x="1864" y="319"/>
                    </a:lnTo>
                    <a:lnTo>
                      <a:pt x="1599" y="360"/>
                    </a:lnTo>
                    <a:lnTo>
                      <a:pt x="1334" y="398"/>
                    </a:lnTo>
                    <a:lnTo>
                      <a:pt x="1069" y="435"/>
                    </a:lnTo>
                    <a:lnTo>
                      <a:pt x="803" y="469"/>
                    </a:lnTo>
                    <a:lnTo>
                      <a:pt x="734" y="480"/>
                    </a:lnTo>
                    <a:lnTo>
                      <a:pt x="671" y="493"/>
                    </a:lnTo>
                    <a:lnTo>
                      <a:pt x="611" y="509"/>
                    </a:lnTo>
                    <a:lnTo>
                      <a:pt x="556" y="530"/>
                    </a:lnTo>
                    <a:lnTo>
                      <a:pt x="506" y="553"/>
                    </a:lnTo>
                    <a:lnTo>
                      <a:pt x="459" y="579"/>
                    </a:lnTo>
                    <a:lnTo>
                      <a:pt x="417" y="609"/>
                    </a:lnTo>
                    <a:lnTo>
                      <a:pt x="380" y="643"/>
                    </a:lnTo>
                    <a:lnTo>
                      <a:pt x="347" y="681"/>
                    </a:lnTo>
                    <a:lnTo>
                      <a:pt x="319" y="722"/>
                    </a:lnTo>
                    <a:lnTo>
                      <a:pt x="295" y="768"/>
                    </a:lnTo>
                    <a:lnTo>
                      <a:pt x="274" y="816"/>
                    </a:lnTo>
                    <a:lnTo>
                      <a:pt x="259" y="869"/>
                    </a:lnTo>
                    <a:lnTo>
                      <a:pt x="248" y="926"/>
                    </a:lnTo>
                    <a:lnTo>
                      <a:pt x="241" y="986"/>
                    </a:lnTo>
                    <a:lnTo>
                      <a:pt x="238" y="1051"/>
                    </a:lnTo>
                    <a:lnTo>
                      <a:pt x="239" y="1120"/>
                    </a:lnTo>
                    <a:lnTo>
                      <a:pt x="245" y="1211"/>
                    </a:lnTo>
                    <a:lnTo>
                      <a:pt x="249" y="1303"/>
                    </a:lnTo>
                    <a:lnTo>
                      <a:pt x="256" y="1398"/>
                    </a:lnTo>
                    <a:lnTo>
                      <a:pt x="262" y="1493"/>
                    </a:lnTo>
                    <a:lnTo>
                      <a:pt x="271" y="1590"/>
                    </a:lnTo>
                    <a:lnTo>
                      <a:pt x="282" y="1686"/>
                    </a:lnTo>
                    <a:lnTo>
                      <a:pt x="295" y="1781"/>
                    </a:lnTo>
                    <a:lnTo>
                      <a:pt x="310" y="1876"/>
                    </a:lnTo>
                    <a:lnTo>
                      <a:pt x="329" y="1970"/>
                    </a:lnTo>
                    <a:lnTo>
                      <a:pt x="351" y="2061"/>
                    </a:lnTo>
                    <a:lnTo>
                      <a:pt x="377" y="2150"/>
                    </a:lnTo>
                    <a:lnTo>
                      <a:pt x="406" y="2236"/>
                    </a:lnTo>
                    <a:lnTo>
                      <a:pt x="429" y="2288"/>
                    </a:lnTo>
                    <a:lnTo>
                      <a:pt x="453" y="2335"/>
                    </a:lnTo>
                    <a:lnTo>
                      <a:pt x="481" y="2377"/>
                    </a:lnTo>
                    <a:lnTo>
                      <a:pt x="510" y="2413"/>
                    </a:lnTo>
                    <a:lnTo>
                      <a:pt x="542" y="2445"/>
                    </a:lnTo>
                    <a:lnTo>
                      <a:pt x="575" y="2473"/>
                    </a:lnTo>
                    <a:lnTo>
                      <a:pt x="611" y="2497"/>
                    </a:lnTo>
                    <a:lnTo>
                      <a:pt x="648" y="2516"/>
                    </a:lnTo>
                    <a:lnTo>
                      <a:pt x="686" y="2532"/>
                    </a:lnTo>
                    <a:lnTo>
                      <a:pt x="727" y="2545"/>
                    </a:lnTo>
                    <a:lnTo>
                      <a:pt x="769" y="2555"/>
                    </a:lnTo>
                    <a:lnTo>
                      <a:pt x="812" y="2561"/>
                    </a:lnTo>
                    <a:lnTo>
                      <a:pt x="857" y="2567"/>
                    </a:lnTo>
                    <a:lnTo>
                      <a:pt x="903" y="2569"/>
                    </a:lnTo>
                    <a:lnTo>
                      <a:pt x="948" y="2569"/>
                    </a:lnTo>
                    <a:lnTo>
                      <a:pt x="997" y="2568"/>
                    </a:lnTo>
                    <a:lnTo>
                      <a:pt x="1045" y="2565"/>
                    </a:lnTo>
                    <a:lnTo>
                      <a:pt x="1093" y="2562"/>
                    </a:lnTo>
                    <a:lnTo>
                      <a:pt x="1143" y="2558"/>
                    </a:lnTo>
                    <a:lnTo>
                      <a:pt x="1192" y="2552"/>
                    </a:lnTo>
                    <a:lnTo>
                      <a:pt x="1242" y="2547"/>
                    </a:lnTo>
                    <a:lnTo>
                      <a:pt x="1259" y="2548"/>
                    </a:lnTo>
                    <a:lnTo>
                      <a:pt x="1273" y="2552"/>
                    </a:lnTo>
                    <a:lnTo>
                      <a:pt x="1285" y="2560"/>
                    </a:lnTo>
                    <a:lnTo>
                      <a:pt x="1297" y="2569"/>
                    </a:lnTo>
                    <a:lnTo>
                      <a:pt x="1307" y="2581"/>
                    </a:lnTo>
                    <a:lnTo>
                      <a:pt x="1366" y="2667"/>
                    </a:lnTo>
                    <a:lnTo>
                      <a:pt x="1422" y="2757"/>
                    </a:lnTo>
                    <a:lnTo>
                      <a:pt x="1473" y="2849"/>
                    </a:lnTo>
                    <a:lnTo>
                      <a:pt x="1521" y="2943"/>
                    </a:lnTo>
                    <a:lnTo>
                      <a:pt x="1567" y="3039"/>
                    </a:lnTo>
                    <a:lnTo>
                      <a:pt x="1612" y="3135"/>
                    </a:lnTo>
                    <a:lnTo>
                      <a:pt x="1654" y="3231"/>
                    </a:lnTo>
                    <a:lnTo>
                      <a:pt x="1701" y="3153"/>
                    </a:lnTo>
                    <a:lnTo>
                      <a:pt x="1745" y="3073"/>
                    </a:lnTo>
                    <a:lnTo>
                      <a:pt x="1787" y="2991"/>
                    </a:lnTo>
                    <a:lnTo>
                      <a:pt x="1825" y="2909"/>
                    </a:lnTo>
                    <a:lnTo>
                      <a:pt x="1838" y="2877"/>
                    </a:lnTo>
                    <a:lnTo>
                      <a:pt x="1850" y="2844"/>
                    </a:lnTo>
                    <a:lnTo>
                      <a:pt x="1863" y="2810"/>
                    </a:lnTo>
                    <a:lnTo>
                      <a:pt x="1875" y="2776"/>
                    </a:lnTo>
                    <a:lnTo>
                      <a:pt x="1888" y="2742"/>
                    </a:lnTo>
                    <a:lnTo>
                      <a:pt x="1902" y="2708"/>
                    </a:lnTo>
                    <a:lnTo>
                      <a:pt x="1919" y="2677"/>
                    </a:lnTo>
                    <a:lnTo>
                      <a:pt x="1936" y="2647"/>
                    </a:lnTo>
                    <a:lnTo>
                      <a:pt x="1957" y="2619"/>
                    </a:lnTo>
                    <a:lnTo>
                      <a:pt x="1981" y="2595"/>
                    </a:lnTo>
                    <a:lnTo>
                      <a:pt x="2008" y="2573"/>
                    </a:lnTo>
                    <a:lnTo>
                      <a:pt x="2023" y="2567"/>
                    </a:lnTo>
                    <a:lnTo>
                      <a:pt x="2038" y="2562"/>
                    </a:lnTo>
                    <a:lnTo>
                      <a:pt x="2053" y="2562"/>
                    </a:lnTo>
                    <a:lnTo>
                      <a:pt x="2066" y="2549"/>
                    </a:lnTo>
                    <a:lnTo>
                      <a:pt x="2082" y="2539"/>
                    </a:lnTo>
                    <a:lnTo>
                      <a:pt x="2099" y="2532"/>
                    </a:lnTo>
                    <a:lnTo>
                      <a:pt x="2120" y="2526"/>
                    </a:lnTo>
                    <a:lnTo>
                      <a:pt x="2142" y="2525"/>
                    </a:lnTo>
                    <a:lnTo>
                      <a:pt x="2182" y="2525"/>
                    </a:lnTo>
                    <a:lnTo>
                      <a:pt x="2224" y="2527"/>
                    </a:lnTo>
                    <a:lnTo>
                      <a:pt x="2267" y="2528"/>
                    </a:lnTo>
                    <a:lnTo>
                      <a:pt x="2312" y="2531"/>
                    </a:lnTo>
                    <a:lnTo>
                      <a:pt x="2359" y="2533"/>
                    </a:lnTo>
                    <a:lnTo>
                      <a:pt x="2407" y="2535"/>
                    </a:lnTo>
                    <a:lnTo>
                      <a:pt x="2456" y="2536"/>
                    </a:lnTo>
                    <a:lnTo>
                      <a:pt x="2507" y="2537"/>
                    </a:lnTo>
                    <a:lnTo>
                      <a:pt x="2557" y="2537"/>
                    </a:lnTo>
                    <a:lnTo>
                      <a:pt x="2607" y="2537"/>
                    </a:lnTo>
                    <a:lnTo>
                      <a:pt x="2658" y="2535"/>
                    </a:lnTo>
                    <a:lnTo>
                      <a:pt x="2708" y="2532"/>
                    </a:lnTo>
                    <a:lnTo>
                      <a:pt x="2758" y="2527"/>
                    </a:lnTo>
                    <a:lnTo>
                      <a:pt x="2807" y="2521"/>
                    </a:lnTo>
                    <a:lnTo>
                      <a:pt x="2855" y="2512"/>
                    </a:lnTo>
                    <a:lnTo>
                      <a:pt x="2902" y="2501"/>
                    </a:lnTo>
                    <a:lnTo>
                      <a:pt x="2947" y="2489"/>
                    </a:lnTo>
                    <a:lnTo>
                      <a:pt x="2991" y="2473"/>
                    </a:lnTo>
                    <a:lnTo>
                      <a:pt x="3032" y="2455"/>
                    </a:lnTo>
                    <a:lnTo>
                      <a:pt x="3072" y="2435"/>
                    </a:lnTo>
                    <a:lnTo>
                      <a:pt x="3109" y="2411"/>
                    </a:lnTo>
                    <a:lnTo>
                      <a:pt x="3144" y="2383"/>
                    </a:lnTo>
                    <a:lnTo>
                      <a:pt x="3176" y="2352"/>
                    </a:lnTo>
                    <a:lnTo>
                      <a:pt x="3203" y="2318"/>
                    </a:lnTo>
                    <a:lnTo>
                      <a:pt x="3228" y="2280"/>
                    </a:lnTo>
                    <a:lnTo>
                      <a:pt x="3249" y="2237"/>
                    </a:lnTo>
                    <a:lnTo>
                      <a:pt x="3274" y="2173"/>
                    </a:lnTo>
                    <a:lnTo>
                      <a:pt x="3294" y="2106"/>
                    </a:lnTo>
                    <a:lnTo>
                      <a:pt x="3309" y="2037"/>
                    </a:lnTo>
                    <a:lnTo>
                      <a:pt x="3321" y="1967"/>
                    </a:lnTo>
                    <a:lnTo>
                      <a:pt x="3328" y="1893"/>
                    </a:lnTo>
                    <a:lnTo>
                      <a:pt x="3334" y="1820"/>
                    </a:lnTo>
                    <a:lnTo>
                      <a:pt x="3336" y="1745"/>
                    </a:lnTo>
                    <a:lnTo>
                      <a:pt x="3337" y="1671"/>
                    </a:lnTo>
                    <a:lnTo>
                      <a:pt x="3335" y="1597"/>
                    </a:lnTo>
                    <a:lnTo>
                      <a:pt x="3333" y="1523"/>
                    </a:lnTo>
                    <a:lnTo>
                      <a:pt x="3328" y="1449"/>
                    </a:lnTo>
                    <a:lnTo>
                      <a:pt x="3324" y="1379"/>
                    </a:lnTo>
                    <a:lnTo>
                      <a:pt x="3319" y="1310"/>
                    </a:lnTo>
                    <a:lnTo>
                      <a:pt x="3314" y="1242"/>
                    </a:lnTo>
                    <a:lnTo>
                      <a:pt x="3312" y="1211"/>
                    </a:lnTo>
                    <a:lnTo>
                      <a:pt x="3310" y="1176"/>
                    </a:lnTo>
                    <a:lnTo>
                      <a:pt x="3308" y="1137"/>
                    </a:lnTo>
                    <a:lnTo>
                      <a:pt x="3306" y="1097"/>
                    </a:lnTo>
                    <a:lnTo>
                      <a:pt x="3303" y="1053"/>
                    </a:lnTo>
                    <a:lnTo>
                      <a:pt x="3300" y="1009"/>
                    </a:lnTo>
                    <a:lnTo>
                      <a:pt x="3297" y="963"/>
                    </a:lnTo>
                    <a:lnTo>
                      <a:pt x="3292" y="915"/>
                    </a:lnTo>
                    <a:lnTo>
                      <a:pt x="3287" y="867"/>
                    </a:lnTo>
                    <a:lnTo>
                      <a:pt x="3280" y="818"/>
                    </a:lnTo>
                    <a:lnTo>
                      <a:pt x="3274" y="770"/>
                    </a:lnTo>
                    <a:lnTo>
                      <a:pt x="3265" y="722"/>
                    </a:lnTo>
                    <a:lnTo>
                      <a:pt x="3254" y="674"/>
                    </a:lnTo>
                    <a:lnTo>
                      <a:pt x="3242" y="628"/>
                    </a:lnTo>
                    <a:lnTo>
                      <a:pt x="3229" y="582"/>
                    </a:lnTo>
                    <a:lnTo>
                      <a:pt x="3214" y="540"/>
                    </a:lnTo>
                    <a:lnTo>
                      <a:pt x="3196" y="499"/>
                    </a:lnTo>
                    <a:lnTo>
                      <a:pt x="3177" y="461"/>
                    </a:lnTo>
                    <a:lnTo>
                      <a:pt x="3155" y="426"/>
                    </a:lnTo>
                    <a:lnTo>
                      <a:pt x="3131" y="395"/>
                    </a:lnTo>
                    <a:lnTo>
                      <a:pt x="3104" y="367"/>
                    </a:lnTo>
                    <a:lnTo>
                      <a:pt x="3075" y="343"/>
                    </a:lnTo>
                    <a:lnTo>
                      <a:pt x="3042" y="325"/>
                    </a:lnTo>
                    <a:lnTo>
                      <a:pt x="3007" y="311"/>
                    </a:lnTo>
                    <a:lnTo>
                      <a:pt x="2923" y="288"/>
                    </a:lnTo>
                    <a:lnTo>
                      <a:pt x="2838" y="270"/>
                    </a:lnTo>
                    <a:lnTo>
                      <a:pt x="2750" y="258"/>
                    </a:lnTo>
                    <a:lnTo>
                      <a:pt x="2662" y="252"/>
                    </a:lnTo>
                    <a:lnTo>
                      <a:pt x="2572" y="249"/>
                    </a:lnTo>
                    <a:close/>
                    <a:moveTo>
                      <a:pt x="2613" y="0"/>
                    </a:moveTo>
                    <a:lnTo>
                      <a:pt x="2677" y="0"/>
                    </a:lnTo>
                    <a:lnTo>
                      <a:pt x="2742" y="3"/>
                    </a:lnTo>
                    <a:lnTo>
                      <a:pt x="2805" y="8"/>
                    </a:lnTo>
                    <a:lnTo>
                      <a:pt x="2867" y="16"/>
                    </a:lnTo>
                    <a:lnTo>
                      <a:pt x="2929" y="27"/>
                    </a:lnTo>
                    <a:lnTo>
                      <a:pt x="2988" y="41"/>
                    </a:lnTo>
                    <a:lnTo>
                      <a:pt x="3044" y="59"/>
                    </a:lnTo>
                    <a:lnTo>
                      <a:pt x="3099" y="79"/>
                    </a:lnTo>
                    <a:lnTo>
                      <a:pt x="3151" y="105"/>
                    </a:lnTo>
                    <a:lnTo>
                      <a:pt x="3201" y="135"/>
                    </a:lnTo>
                    <a:lnTo>
                      <a:pt x="3247" y="169"/>
                    </a:lnTo>
                    <a:lnTo>
                      <a:pt x="3286" y="205"/>
                    </a:lnTo>
                    <a:lnTo>
                      <a:pt x="3322" y="244"/>
                    </a:lnTo>
                    <a:lnTo>
                      <a:pt x="3354" y="289"/>
                    </a:lnTo>
                    <a:lnTo>
                      <a:pt x="3383" y="336"/>
                    </a:lnTo>
                    <a:lnTo>
                      <a:pt x="3408" y="386"/>
                    </a:lnTo>
                    <a:lnTo>
                      <a:pt x="3431" y="438"/>
                    </a:lnTo>
                    <a:lnTo>
                      <a:pt x="3452" y="494"/>
                    </a:lnTo>
                    <a:lnTo>
                      <a:pt x="3469" y="551"/>
                    </a:lnTo>
                    <a:lnTo>
                      <a:pt x="3485" y="609"/>
                    </a:lnTo>
                    <a:lnTo>
                      <a:pt x="3498" y="668"/>
                    </a:lnTo>
                    <a:lnTo>
                      <a:pt x="3509" y="729"/>
                    </a:lnTo>
                    <a:lnTo>
                      <a:pt x="3518" y="789"/>
                    </a:lnTo>
                    <a:lnTo>
                      <a:pt x="3526" y="851"/>
                    </a:lnTo>
                    <a:lnTo>
                      <a:pt x="3533" y="911"/>
                    </a:lnTo>
                    <a:lnTo>
                      <a:pt x="3538" y="971"/>
                    </a:lnTo>
                    <a:lnTo>
                      <a:pt x="3543" y="1028"/>
                    </a:lnTo>
                    <a:lnTo>
                      <a:pt x="3546" y="1085"/>
                    </a:lnTo>
                    <a:lnTo>
                      <a:pt x="3549" y="1140"/>
                    </a:lnTo>
                    <a:lnTo>
                      <a:pt x="3552" y="1192"/>
                    </a:lnTo>
                    <a:lnTo>
                      <a:pt x="3556" y="1242"/>
                    </a:lnTo>
                    <a:lnTo>
                      <a:pt x="3559" y="1296"/>
                    </a:lnTo>
                    <a:lnTo>
                      <a:pt x="3562" y="1352"/>
                    </a:lnTo>
                    <a:lnTo>
                      <a:pt x="3567" y="1411"/>
                    </a:lnTo>
                    <a:lnTo>
                      <a:pt x="3570" y="1471"/>
                    </a:lnTo>
                    <a:lnTo>
                      <a:pt x="3573" y="1533"/>
                    </a:lnTo>
                    <a:lnTo>
                      <a:pt x="3577" y="1597"/>
                    </a:lnTo>
                    <a:lnTo>
                      <a:pt x="3578" y="1661"/>
                    </a:lnTo>
                    <a:lnTo>
                      <a:pt x="3579" y="1727"/>
                    </a:lnTo>
                    <a:lnTo>
                      <a:pt x="3578" y="1791"/>
                    </a:lnTo>
                    <a:lnTo>
                      <a:pt x="3575" y="1857"/>
                    </a:lnTo>
                    <a:lnTo>
                      <a:pt x="3571" y="1922"/>
                    </a:lnTo>
                    <a:lnTo>
                      <a:pt x="3566" y="1986"/>
                    </a:lnTo>
                    <a:lnTo>
                      <a:pt x="3557" y="2051"/>
                    </a:lnTo>
                    <a:lnTo>
                      <a:pt x="3546" y="2113"/>
                    </a:lnTo>
                    <a:lnTo>
                      <a:pt x="3532" y="2173"/>
                    </a:lnTo>
                    <a:lnTo>
                      <a:pt x="3514" y="2232"/>
                    </a:lnTo>
                    <a:lnTo>
                      <a:pt x="3493" y="2288"/>
                    </a:lnTo>
                    <a:lnTo>
                      <a:pt x="3469" y="2343"/>
                    </a:lnTo>
                    <a:lnTo>
                      <a:pt x="3441" y="2394"/>
                    </a:lnTo>
                    <a:lnTo>
                      <a:pt x="3409" y="2442"/>
                    </a:lnTo>
                    <a:lnTo>
                      <a:pt x="3372" y="2487"/>
                    </a:lnTo>
                    <a:lnTo>
                      <a:pt x="3327" y="2534"/>
                    </a:lnTo>
                    <a:lnTo>
                      <a:pt x="3279" y="2574"/>
                    </a:lnTo>
                    <a:lnTo>
                      <a:pt x="3229" y="2611"/>
                    </a:lnTo>
                    <a:lnTo>
                      <a:pt x="3177" y="2643"/>
                    </a:lnTo>
                    <a:lnTo>
                      <a:pt x="3122" y="2670"/>
                    </a:lnTo>
                    <a:lnTo>
                      <a:pt x="3066" y="2693"/>
                    </a:lnTo>
                    <a:lnTo>
                      <a:pt x="3008" y="2714"/>
                    </a:lnTo>
                    <a:lnTo>
                      <a:pt x="2950" y="2730"/>
                    </a:lnTo>
                    <a:lnTo>
                      <a:pt x="2890" y="2743"/>
                    </a:lnTo>
                    <a:lnTo>
                      <a:pt x="2829" y="2754"/>
                    </a:lnTo>
                    <a:lnTo>
                      <a:pt x="2767" y="2762"/>
                    </a:lnTo>
                    <a:lnTo>
                      <a:pt x="2705" y="2767"/>
                    </a:lnTo>
                    <a:lnTo>
                      <a:pt x="2641" y="2772"/>
                    </a:lnTo>
                    <a:lnTo>
                      <a:pt x="2579" y="2774"/>
                    </a:lnTo>
                    <a:lnTo>
                      <a:pt x="2515" y="2775"/>
                    </a:lnTo>
                    <a:lnTo>
                      <a:pt x="2452" y="2775"/>
                    </a:lnTo>
                    <a:lnTo>
                      <a:pt x="2389" y="2775"/>
                    </a:lnTo>
                    <a:lnTo>
                      <a:pt x="2326" y="2774"/>
                    </a:lnTo>
                    <a:lnTo>
                      <a:pt x="2264" y="2772"/>
                    </a:lnTo>
                    <a:lnTo>
                      <a:pt x="2203" y="2771"/>
                    </a:lnTo>
                    <a:lnTo>
                      <a:pt x="2142" y="2771"/>
                    </a:lnTo>
                    <a:lnTo>
                      <a:pt x="2136" y="2769"/>
                    </a:lnTo>
                    <a:lnTo>
                      <a:pt x="2131" y="2769"/>
                    </a:lnTo>
                    <a:lnTo>
                      <a:pt x="2117" y="2815"/>
                    </a:lnTo>
                    <a:lnTo>
                      <a:pt x="2099" y="2861"/>
                    </a:lnTo>
                    <a:lnTo>
                      <a:pt x="2079" y="2906"/>
                    </a:lnTo>
                    <a:lnTo>
                      <a:pt x="2058" y="2951"/>
                    </a:lnTo>
                    <a:lnTo>
                      <a:pt x="2036" y="2993"/>
                    </a:lnTo>
                    <a:lnTo>
                      <a:pt x="2015" y="3033"/>
                    </a:lnTo>
                    <a:lnTo>
                      <a:pt x="1996" y="3071"/>
                    </a:lnTo>
                    <a:lnTo>
                      <a:pt x="1956" y="3152"/>
                    </a:lnTo>
                    <a:lnTo>
                      <a:pt x="1913" y="3233"/>
                    </a:lnTo>
                    <a:lnTo>
                      <a:pt x="1869" y="3312"/>
                    </a:lnTo>
                    <a:lnTo>
                      <a:pt x="1821" y="3389"/>
                    </a:lnTo>
                    <a:lnTo>
                      <a:pt x="1769" y="3463"/>
                    </a:lnTo>
                    <a:lnTo>
                      <a:pt x="1712" y="3535"/>
                    </a:lnTo>
                    <a:lnTo>
                      <a:pt x="1697" y="3548"/>
                    </a:lnTo>
                    <a:lnTo>
                      <a:pt x="1680" y="3559"/>
                    </a:lnTo>
                    <a:lnTo>
                      <a:pt x="1660" y="3565"/>
                    </a:lnTo>
                    <a:lnTo>
                      <a:pt x="1639" y="3568"/>
                    </a:lnTo>
                    <a:lnTo>
                      <a:pt x="1618" y="3567"/>
                    </a:lnTo>
                    <a:lnTo>
                      <a:pt x="1596" y="3563"/>
                    </a:lnTo>
                    <a:lnTo>
                      <a:pt x="1578" y="3555"/>
                    </a:lnTo>
                    <a:lnTo>
                      <a:pt x="1560" y="3544"/>
                    </a:lnTo>
                    <a:lnTo>
                      <a:pt x="1545" y="3530"/>
                    </a:lnTo>
                    <a:lnTo>
                      <a:pt x="1535" y="3512"/>
                    </a:lnTo>
                    <a:lnTo>
                      <a:pt x="1422" y="3246"/>
                    </a:lnTo>
                    <a:lnTo>
                      <a:pt x="1310" y="2979"/>
                    </a:lnTo>
                    <a:lnTo>
                      <a:pt x="1201" y="2712"/>
                    </a:lnTo>
                    <a:lnTo>
                      <a:pt x="1152" y="2729"/>
                    </a:lnTo>
                    <a:lnTo>
                      <a:pt x="1101" y="2745"/>
                    </a:lnTo>
                    <a:lnTo>
                      <a:pt x="1051" y="2760"/>
                    </a:lnTo>
                    <a:lnTo>
                      <a:pt x="1000" y="2773"/>
                    </a:lnTo>
                    <a:lnTo>
                      <a:pt x="947" y="2781"/>
                    </a:lnTo>
                    <a:lnTo>
                      <a:pt x="896" y="2789"/>
                    </a:lnTo>
                    <a:lnTo>
                      <a:pt x="844" y="2793"/>
                    </a:lnTo>
                    <a:lnTo>
                      <a:pt x="792" y="2795"/>
                    </a:lnTo>
                    <a:lnTo>
                      <a:pt x="742" y="2793"/>
                    </a:lnTo>
                    <a:lnTo>
                      <a:pt x="692" y="2788"/>
                    </a:lnTo>
                    <a:lnTo>
                      <a:pt x="643" y="2779"/>
                    </a:lnTo>
                    <a:lnTo>
                      <a:pt x="594" y="2767"/>
                    </a:lnTo>
                    <a:lnTo>
                      <a:pt x="547" y="2751"/>
                    </a:lnTo>
                    <a:lnTo>
                      <a:pt x="502" y="2731"/>
                    </a:lnTo>
                    <a:lnTo>
                      <a:pt x="458" y="2707"/>
                    </a:lnTo>
                    <a:lnTo>
                      <a:pt x="416" y="2678"/>
                    </a:lnTo>
                    <a:lnTo>
                      <a:pt x="377" y="2645"/>
                    </a:lnTo>
                    <a:lnTo>
                      <a:pt x="340" y="2607"/>
                    </a:lnTo>
                    <a:lnTo>
                      <a:pt x="305" y="2564"/>
                    </a:lnTo>
                    <a:lnTo>
                      <a:pt x="273" y="2515"/>
                    </a:lnTo>
                    <a:lnTo>
                      <a:pt x="235" y="2447"/>
                    </a:lnTo>
                    <a:lnTo>
                      <a:pt x="200" y="2372"/>
                    </a:lnTo>
                    <a:lnTo>
                      <a:pt x="169" y="2296"/>
                    </a:lnTo>
                    <a:lnTo>
                      <a:pt x="141" y="2217"/>
                    </a:lnTo>
                    <a:lnTo>
                      <a:pt x="117" y="2136"/>
                    </a:lnTo>
                    <a:lnTo>
                      <a:pt x="96" y="2053"/>
                    </a:lnTo>
                    <a:lnTo>
                      <a:pt x="78" y="1968"/>
                    </a:lnTo>
                    <a:lnTo>
                      <a:pt x="61" y="1881"/>
                    </a:lnTo>
                    <a:lnTo>
                      <a:pt x="48" y="1795"/>
                    </a:lnTo>
                    <a:lnTo>
                      <a:pt x="37" y="1708"/>
                    </a:lnTo>
                    <a:lnTo>
                      <a:pt x="27" y="1621"/>
                    </a:lnTo>
                    <a:lnTo>
                      <a:pt x="21" y="1533"/>
                    </a:lnTo>
                    <a:lnTo>
                      <a:pt x="14" y="1448"/>
                    </a:lnTo>
                    <a:lnTo>
                      <a:pt x="10" y="1363"/>
                    </a:lnTo>
                    <a:lnTo>
                      <a:pt x="5" y="1280"/>
                    </a:lnTo>
                    <a:lnTo>
                      <a:pt x="3" y="1199"/>
                    </a:lnTo>
                    <a:lnTo>
                      <a:pt x="1" y="1120"/>
                    </a:lnTo>
                    <a:lnTo>
                      <a:pt x="0" y="1061"/>
                    </a:lnTo>
                    <a:lnTo>
                      <a:pt x="2" y="1003"/>
                    </a:lnTo>
                    <a:lnTo>
                      <a:pt x="7" y="945"/>
                    </a:lnTo>
                    <a:lnTo>
                      <a:pt x="13" y="889"/>
                    </a:lnTo>
                    <a:lnTo>
                      <a:pt x="23" y="834"/>
                    </a:lnTo>
                    <a:lnTo>
                      <a:pt x="35" y="780"/>
                    </a:lnTo>
                    <a:lnTo>
                      <a:pt x="50" y="727"/>
                    </a:lnTo>
                    <a:lnTo>
                      <a:pt x="68" y="677"/>
                    </a:lnTo>
                    <a:lnTo>
                      <a:pt x="90" y="628"/>
                    </a:lnTo>
                    <a:lnTo>
                      <a:pt x="115" y="581"/>
                    </a:lnTo>
                    <a:lnTo>
                      <a:pt x="142" y="536"/>
                    </a:lnTo>
                    <a:lnTo>
                      <a:pt x="174" y="495"/>
                    </a:lnTo>
                    <a:lnTo>
                      <a:pt x="210" y="456"/>
                    </a:lnTo>
                    <a:lnTo>
                      <a:pt x="248" y="419"/>
                    </a:lnTo>
                    <a:lnTo>
                      <a:pt x="292" y="386"/>
                    </a:lnTo>
                    <a:lnTo>
                      <a:pt x="339" y="355"/>
                    </a:lnTo>
                    <a:lnTo>
                      <a:pt x="390" y="328"/>
                    </a:lnTo>
                    <a:lnTo>
                      <a:pt x="446" y="305"/>
                    </a:lnTo>
                    <a:lnTo>
                      <a:pt x="506" y="285"/>
                    </a:lnTo>
                    <a:lnTo>
                      <a:pt x="592" y="265"/>
                    </a:lnTo>
                    <a:lnTo>
                      <a:pt x="679" y="247"/>
                    </a:lnTo>
                    <a:lnTo>
                      <a:pt x="766" y="235"/>
                    </a:lnTo>
                    <a:lnTo>
                      <a:pt x="853" y="224"/>
                    </a:lnTo>
                    <a:lnTo>
                      <a:pt x="942" y="216"/>
                    </a:lnTo>
                    <a:lnTo>
                      <a:pt x="1029" y="206"/>
                    </a:lnTo>
                    <a:lnTo>
                      <a:pt x="1117" y="196"/>
                    </a:lnTo>
                    <a:lnTo>
                      <a:pt x="1204" y="184"/>
                    </a:lnTo>
                    <a:lnTo>
                      <a:pt x="1450" y="144"/>
                    </a:lnTo>
                    <a:lnTo>
                      <a:pt x="1696" y="104"/>
                    </a:lnTo>
                    <a:lnTo>
                      <a:pt x="1942" y="68"/>
                    </a:lnTo>
                    <a:lnTo>
                      <a:pt x="1994" y="61"/>
                    </a:lnTo>
                    <a:lnTo>
                      <a:pt x="2049" y="53"/>
                    </a:lnTo>
                    <a:lnTo>
                      <a:pt x="2106" y="44"/>
                    </a:lnTo>
                    <a:lnTo>
                      <a:pt x="2166" y="37"/>
                    </a:lnTo>
                    <a:lnTo>
                      <a:pt x="2226" y="29"/>
                    </a:lnTo>
                    <a:lnTo>
                      <a:pt x="2289" y="21"/>
                    </a:lnTo>
                    <a:lnTo>
                      <a:pt x="2353" y="15"/>
                    </a:lnTo>
                    <a:lnTo>
                      <a:pt x="2417" y="8"/>
                    </a:lnTo>
                    <a:lnTo>
                      <a:pt x="2482" y="4"/>
                    </a:lnTo>
                    <a:lnTo>
                      <a:pt x="2547" y="1"/>
                    </a:lnTo>
                    <a:lnTo>
                      <a:pt x="261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7">
                <a:extLst>
                  <a:ext uri="{FF2B5EF4-FFF2-40B4-BE49-F238E27FC236}">
                    <a16:creationId xmlns:a16="http://schemas.microsoft.com/office/drawing/2014/main" id="{798B51E5-B4D2-4065-AEFD-FFF2AA05C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9" y="1175"/>
                <a:ext cx="821" cy="203"/>
              </a:xfrm>
              <a:custGeom>
                <a:avLst/>
                <a:gdLst>
                  <a:gd name="T0" fmla="*/ 2408 w 2464"/>
                  <a:gd name="T1" fmla="*/ 6 h 609"/>
                  <a:gd name="T2" fmla="*/ 2438 w 2464"/>
                  <a:gd name="T3" fmla="*/ 26 h 609"/>
                  <a:gd name="T4" fmla="*/ 2456 w 2464"/>
                  <a:gd name="T5" fmla="*/ 59 h 609"/>
                  <a:gd name="T6" fmla="*/ 2464 w 2464"/>
                  <a:gd name="T7" fmla="*/ 97 h 609"/>
                  <a:gd name="T8" fmla="*/ 2461 w 2464"/>
                  <a:gd name="T9" fmla="*/ 136 h 609"/>
                  <a:gd name="T10" fmla="*/ 2437 w 2464"/>
                  <a:gd name="T11" fmla="*/ 186 h 609"/>
                  <a:gd name="T12" fmla="*/ 2386 w 2464"/>
                  <a:gd name="T13" fmla="*/ 244 h 609"/>
                  <a:gd name="T14" fmla="*/ 2318 w 2464"/>
                  <a:gd name="T15" fmla="*/ 292 h 609"/>
                  <a:gd name="T16" fmla="*/ 2235 w 2464"/>
                  <a:gd name="T17" fmla="*/ 332 h 609"/>
                  <a:gd name="T18" fmla="*/ 2141 w 2464"/>
                  <a:gd name="T19" fmla="*/ 365 h 609"/>
                  <a:gd name="T20" fmla="*/ 2039 w 2464"/>
                  <a:gd name="T21" fmla="*/ 391 h 609"/>
                  <a:gd name="T22" fmla="*/ 1933 w 2464"/>
                  <a:gd name="T23" fmla="*/ 412 h 609"/>
                  <a:gd name="T24" fmla="*/ 1826 w 2464"/>
                  <a:gd name="T25" fmla="*/ 428 h 609"/>
                  <a:gd name="T26" fmla="*/ 1721 w 2464"/>
                  <a:gd name="T27" fmla="*/ 440 h 609"/>
                  <a:gd name="T28" fmla="*/ 1623 w 2464"/>
                  <a:gd name="T29" fmla="*/ 450 h 609"/>
                  <a:gd name="T30" fmla="*/ 1534 w 2464"/>
                  <a:gd name="T31" fmla="*/ 458 h 609"/>
                  <a:gd name="T32" fmla="*/ 1458 w 2464"/>
                  <a:gd name="T33" fmla="*/ 465 h 609"/>
                  <a:gd name="T34" fmla="*/ 1159 w 2464"/>
                  <a:gd name="T35" fmla="*/ 502 h 609"/>
                  <a:gd name="T36" fmla="*/ 626 w 2464"/>
                  <a:gd name="T37" fmla="*/ 562 h 609"/>
                  <a:gd name="T38" fmla="*/ 93 w 2464"/>
                  <a:gd name="T39" fmla="*/ 609 h 609"/>
                  <a:gd name="T40" fmla="*/ 49 w 2464"/>
                  <a:gd name="T41" fmla="*/ 604 h 609"/>
                  <a:gd name="T42" fmla="*/ 20 w 2464"/>
                  <a:gd name="T43" fmla="*/ 582 h 609"/>
                  <a:gd name="T44" fmla="*/ 3 w 2464"/>
                  <a:gd name="T45" fmla="*/ 549 h 609"/>
                  <a:gd name="T46" fmla="*/ 0 w 2464"/>
                  <a:gd name="T47" fmla="*/ 512 h 609"/>
                  <a:gd name="T48" fmla="*/ 10 w 2464"/>
                  <a:gd name="T49" fmla="*/ 474 h 609"/>
                  <a:gd name="T50" fmla="*/ 32 w 2464"/>
                  <a:gd name="T51" fmla="*/ 441 h 609"/>
                  <a:gd name="T52" fmla="*/ 67 w 2464"/>
                  <a:gd name="T53" fmla="*/ 419 h 609"/>
                  <a:gd name="T54" fmla="*/ 245 w 2464"/>
                  <a:gd name="T55" fmla="*/ 365 h 609"/>
                  <a:gd name="T56" fmla="*/ 432 w 2464"/>
                  <a:gd name="T57" fmla="*/ 326 h 609"/>
                  <a:gd name="T58" fmla="*/ 624 w 2464"/>
                  <a:gd name="T59" fmla="*/ 301 h 609"/>
                  <a:gd name="T60" fmla="*/ 818 w 2464"/>
                  <a:gd name="T61" fmla="*/ 283 h 609"/>
                  <a:gd name="T62" fmla="*/ 1012 w 2464"/>
                  <a:gd name="T63" fmla="*/ 268 h 609"/>
                  <a:gd name="T64" fmla="*/ 1200 w 2464"/>
                  <a:gd name="T65" fmla="*/ 251 h 609"/>
                  <a:gd name="T66" fmla="*/ 1408 w 2464"/>
                  <a:gd name="T67" fmla="*/ 227 h 609"/>
                  <a:gd name="T68" fmla="*/ 1643 w 2464"/>
                  <a:gd name="T69" fmla="*/ 194 h 609"/>
                  <a:gd name="T70" fmla="*/ 1876 w 2464"/>
                  <a:gd name="T71" fmla="*/ 151 h 609"/>
                  <a:gd name="T72" fmla="*/ 2044 w 2464"/>
                  <a:gd name="T73" fmla="*/ 107 h 609"/>
                  <a:gd name="T74" fmla="*/ 2152 w 2464"/>
                  <a:gd name="T75" fmla="*/ 66 h 609"/>
                  <a:gd name="T76" fmla="*/ 2259 w 2464"/>
                  <a:gd name="T77" fmla="*/ 25 h 609"/>
                  <a:gd name="T78" fmla="*/ 2368 w 2464"/>
                  <a:gd name="T79" fmla="*/ 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64" h="609">
                    <a:moveTo>
                      <a:pt x="2390" y="0"/>
                    </a:moveTo>
                    <a:lnTo>
                      <a:pt x="2408" y="6"/>
                    </a:lnTo>
                    <a:lnTo>
                      <a:pt x="2425" y="14"/>
                    </a:lnTo>
                    <a:lnTo>
                      <a:pt x="2438" y="26"/>
                    </a:lnTo>
                    <a:lnTo>
                      <a:pt x="2449" y="42"/>
                    </a:lnTo>
                    <a:lnTo>
                      <a:pt x="2456" y="59"/>
                    </a:lnTo>
                    <a:lnTo>
                      <a:pt x="2462" y="78"/>
                    </a:lnTo>
                    <a:lnTo>
                      <a:pt x="2464" y="97"/>
                    </a:lnTo>
                    <a:lnTo>
                      <a:pt x="2464" y="116"/>
                    </a:lnTo>
                    <a:lnTo>
                      <a:pt x="2461" y="136"/>
                    </a:lnTo>
                    <a:lnTo>
                      <a:pt x="2455" y="153"/>
                    </a:lnTo>
                    <a:lnTo>
                      <a:pt x="2437" y="186"/>
                    </a:lnTo>
                    <a:lnTo>
                      <a:pt x="2414" y="215"/>
                    </a:lnTo>
                    <a:lnTo>
                      <a:pt x="2386" y="244"/>
                    </a:lnTo>
                    <a:lnTo>
                      <a:pt x="2354" y="269"/>
                    </a:lnTo>
                    <a:lnTo>
                      <a:pt x="2318" y="292"/>
                    </a:lnTo>
                    <a:lnTo>
                      <a:pt x="2277" y="313"/>
                    </a:lnTo>
                    <a:lnTo>
                      <a:pt x="2235" y="332"/>
                    </a:lnTo>
                    <a:lnTo>
                      <a:pt x="2189" y="349"/>
                    </a:lnTo>
                    <a:lnTo>
                      <a:pt x="2141" y="365"/>
                    </a:lnTo>
                    <a:lnTo>
                      <a:pt x="2090" y="379"/>
                    </a:lnTo>
                    <a:lnTo>
                      <a:pt x="2039" y="391"/>
                    </a:lnTo>
                    <a:lnTo>
                      <a:pt x="1985" y="402"/>
                    </a:lnTo>
                    <a:lnTo>
                      <a:pt x="1933" y="412"/>
                    </a:lnTo>
                    <a:lnTo>
                      <a:pt x="1879" y="420"/>
                    </a:lnTo>
                    <a:lnTo>
                      <a:pt x="1826" y="428"/>
                    </a:lnTo>
                    <a:lnTo>
                      <a:pt x="1773" y="434"/>
                    </a:lnTo>
                    <a:lnTo>
                      <a:pt x="1721" y="440"/>
                    </a:lnTo>
                    <a:lnTo>
                      <a:pt x="1671" y="445"/>
                    </a:lnTo>
                    <a:lnTo>
                      <a:pt x="1623" y="450"/>
                    </a:lnTo>
                    <a:lnTo>
                      <a:pt x="1577" y="454"/>
                    </a:lnTo>
                    <a:lnTo>
                      <a:pt x="1534" y="458"/>
                    </a:lnTo>
                    <a:lnTo>
                      <a:pt x="1494" y="462"/>
                    </a:lnTo>
                    <a:lnTo>
                      <a:pt x="1458" y="465"/>
                    </a:lnTo>
                    <a:lnTo>
                      <a:pt x="1425" y="469"/>
                    </a:lnTo>
                    <a:lnTo>
                      <a:pt x="1159" y="502"/>
                    </a:lnTo>
                    <a:lnTo>
                      <a:pt x="893" y="533"/>
                    </a:lnTo>
                    <a:lnTo>
                      <a:pt x="626" y="562"/>
                    </a:lnTo>
                    <a:lnTo>
                      <a:pt x="358" y="587"/>
                    </a:lnTo>
                    <a:lnTo>
                      <a:pt x="93" y="609"/>
                    </a:lnTo>
                    <a:lnTo>
                      <a:pt x="69" y="608"/>
                    </a:lnTo>
                    <a:lnTo>
                      <a:pt x="49" y="604"/>
                    </a:lnTo>
                    <a:lnTo>
                      <a:pt x="33" y="594"/>
                    </a:lnTo>
                    <a:lnTo>
                      <a:pt x="20" y="582"/>
                    </a:lnTo>
                    <a:lnTo>
                      <a:pt x="10" y="566"/>
                    </a:lnTo>
                    <a:lnTo>
                      <a:pt x="3" y="549"/>
                    </a:lnTo>
                    <a:lnTo>
                      <a:pt x="0" y="530"/>
                    </a:lnTo>
                    <a:lnTo>
                      <a:pt x="0" y="512"/>
                    </a:lnTo>
                    <a:lnTo>
                      <a:pt x="3" y="492"/>
                    </a:lnTo>
                    <a:lnTo>
                      <a:pt x="10" y="474"/>
                    </a:lnTo>
                    <a:lnTo>
                      <a:pt x="18" y="456"/>
                    </a:lnTo>
                    <a:lnTo>
                      <a:pt x="32" y="441"/>
                    </a:lnTo>
                    <a:lnTo>
                      <a:pt x="48" y="429"/>
                    </a:lnTo>
                    <a:lnTo>
                      <a:pt x="67" y="419"/>
                    </a:lnTo>
                    <a:lnTo>
                      <a:pt x="154" y="390"/>
                    </a:lnTo>
                    <a:lnTo>
                      <a:pt x="245" y="365"/>
                    </a:lnTo>
                    <a:lnTo>
                      <a:pt x="338" y="344"/>
                    </a:lnTo>
                    <a:lnTo>
                      <a:pt x="432" y="326"/>
                    </a:lnTo>
                    <a:lnTo>
                      <a:pt x="527" y="312"/>
                    </a:lnTo>
                    <a:lnTo>
                      <a:pt x="624" y="301"/>
                    </a:lnTo>
                    <a:lnTo>
                      <a:pt x="721" y="292"/>
                    </a:lnTo>
                    <a:lnTo>
                      <a:pt x="818" y="283"/>
                    </a:lnTo>
                    <a:lnTo>
                      <a:pt x="916" y="275"/>
                    </a:lnTo>
                    <a:lnTo>
                      <a:pt x="1012" y="268"/>
                    </a:lnTo>
                    <a:lnTo>
                      <a:pt x="1107" y="260"/>
                    </a:lnTo>
                    <a:lnTo>
                      <a:pt x="1200" y="251"/>
                    </a:lnTo>
                    <a:lnTo>
                      <a:pt x="1292" y="241"/>
                    </a:lnTo>
                    <a:lnTo>
                      <a:pt x="1408" y="227"/>
                    </a:lnTo>
                    <a:lnTo>
                      <a:pt x="1526" y="211"/>
                    </a:lnTo>
                    <a:lnTo>
                      <a:pt x="1643" y="194"/>
                    </a:lnTo>
                    <a:lnTo>
                      <a:pt x="1760" y="175"/>
                    </a:lnTo>
                    <a:lnTo>
                      <a:pt x="1876" y="151"/>
                    </a:lnTo>
                    <a:lnTo>
                      <a:pt x="1991" y="124"/>
                    </a:lnTo>
                    <a:lnTo>
                      <a:pt x="2044" y="107"/>
                    </a:lnTo>
                    <a:lnTo>
                      <a:pt x="2098" y="88"/>
                    </a:lnTo>
                    <a:lnTo>
                      <a:pt x="2152" y="66"/>
                    </a:lnTo>
                    <a:lnTo>
                      <a:pt x="2205" y="45"/>
                    </a:lnTo>
                    <a:lnTo>
                      <a:pt x="2259" y="25"/>
                    </a:lnTo>
                    <a:lnTo>
                      <a:pt x="2313" y="10"/>
                    </a:lnTo>
                    <a:lnTo>
                      <a:pt x="2368" y="0"/>
                    </a:lnTo>
                    <a:lnTo>
                      <a:pt x="23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D9EA34D0-02A7-45FB-9179-9EE2818A1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5" y="1376"/>
                <a:ext cx="816" cy="165"/>
              </a:xfrm>
              <a:custGeom>
                <a:avLst/>
                <a:gdLst>
                  <a:gd name="T0" fmla="*/ 2370 w 2446"/>
                  <a:gd name="T1" fmla="*/ 3 h 495"/>
                  <a:gd name="T2" fmla="*/ 2410 w 2446"/>
                  <a:gd name="T3" fmla="*/ 24 h 495"/>
                  <a:gd name="T4" fmla="*/ 2436 w 2446"/>
                  <a:gd name="T5" fmla="*/ 58 h 495"/>
                  <a:gd name="T6" fmla="*/ 2446 w 2446"/>
                  <a:gd name="T7" fmla="*/ 101 h 495"/>
                  <a:gd name="T8" fmla="*/ 2432 w 2446"/>
                  <a:gd name="T9" fmla="*/ 145 h 495"/>
                  <a:gd name="T10" fmla="*/ 2374 w 2446"/>
                  <a:gd name="T11" fmla="*/ 211 h 495"/>
                  <a:gd name="T12" fmla="*/ 2299 w 2446"/>
                  <a:gd name="T13" fmla="*/ 266 h 495"/>
                  <a:gd name="T14" fmla="*/ 2210 w 2446"/>
                  <a:gd name="T15" fmla="*/ 312 h 495"/>
                  <a:gd name="T16" fmla="*/ 2110 w 2446"/>
                  <a:gd name="T17" fmla="*/ 348 h 495"/>
                  <a:gd name="T18" fmla="*/ 2003 w 2446"/>
                  <a:gd name="T19" fmla="*/ 376 h 495"/>
                  <a:gd name="T20" fmla="*/ 1891 w 2446"/>
                  <a:gd name="T21" fmla="*/ 399 h 495"/>
                  <a:gd name="T22" fmla="*/ 1778 w 2446"/>
                  <a:gd name="T23" fmla="*/ 415 h 495"/>
                  <a:gd name="T24" fmla="*/ 1668 w 2446"/>
                  <a:gd name="T25" fmla="*/ 428 h 495"/>
                  <a:gd name="T26" fmla="*/ 1563 w 2446"/>
                  <a:gd name="T27" fmla="*/ 438 h 495"/>
                  <a:gd name="T28" fmla="*/ 1466 w 2446"/>
                  <a:gd name="T29" fmla="*/ 446 h 495"/>
                  <a:gd name="T30" fmla="*/ 1381 w 2446"/>
                  <a:gd name="T31" fmla="*/ 452 h 495"/>
                  <a:gd name="T32" fmla="*/ 1092 w 2446"/>
                  <a:gd name="T33" fmla="*/ 476 h 495"/>
                  <a:gd name="T34" fmla="*/ 799 w 2446"/>
                  <a:gd name="T35" fmla="*/ 492 h 495"/>
                  <a:gd name="T36" fmla="*/ 505 w 2446"/>
                  <a:gd name="T37" fmla="*/ 495 h 495"/>
                  <a:gd name="T38" fmla="*/ 213 w 2446"/>
                  <a:gd name="T39" fmla="*/ 482 h 495"/>
                  <a:gd name="T40" fmla="*/ 48 w 2446"/>
                  <a:gd name="T41" fmla="*/ 462 h 495"/>
                  <a:gd name="T42" fmla="*/ 17 w 2446"/>
                  <a:gd name="T43" fmla="*/ 441 h 495"/>
                  <a:gd name="T44" fmla="*/ 1 w 2446"/>
                  <a:gd name="T45" fmla="*/ 412 h 495"/>
                  <a:gd name="T46" fmla="*/ 1 w 2446"/>
                  <a:gd name="T47" fmla="*/ 379 h 495"/>
                  <a:gd name="T48" fmla="*/ 18 w 2446"/>
                  <a:gd name="T49" fmla="*/ 350 h 495"/>
                  <a:gd name="T50" fmla="*/ 48 w 2446"/>
                  <a:gd name="T51" fmla="*/ 329 h 495"/>
                  <a:gd name="T52" fmla="*/ 245 w 2446"/>
                  <a:gd name="T53" fmla="*/ 305 h 495"/>
                  <a:gd name="T54" fmla="*/ 598 w 2446"/>
                  <a:gd name="T55" fmla="*/ 280 h 495"/>
                  <a:gd name="T56" fmla="*/ 951 w 2446"/>
                  <a:gd name="T57" fmla="*/ 259 h 495"/>
                  <a:gd name="T58" fmla="*/ 1304 w 2446"/>
                  <a:gd name="T59" fmla="*/ 226 h 495"/>
                  <a:gd name="T60" fmla="*/ 1555 w 2446"/>
                  <a:gd name="T61" fmla="*/ 194 h 495"/>
                  <a:gd name="T62" fmla="*/ 1805 w 2446"/>
                  <a:gd name="T63" fmla="*/ 150 h 495"/>
                  <a:gd name="T64" fmla="*/ 1974 w 2446"/>
                  <a:gd name="T65" fmla="*/ 106 h 495"/>
                  <a:gd name="T66" fmla="*/ 2067 w 2446"/>
                  <a:gd name="T67" fmla="*/ 73 h 495"/>
                  <a:gd name="T68" fmla="*/ 2161 w 2446"/>
                  <a:gd name="T69" fmla="*/ 37 h 495"/>
                  <a:gd name="T70" fmla="*/ 2255 w 2446"/>
                  <a:gd name="T71" fmla="*/ 9 h 495"/>
                  <a:gd name="T72" fmla="*/ 2347 w 2446"/>
                  <a:gd name="T73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46" h="495">
                    <a:moveTo>
                      <a:pt x="2347" y="0"/>
                    </a:moveTo>
                    <a:lnTo>
                      <a:pt x="2370" y="3"/>
                    </a:lnTo>
                    <a:lnTo>
                      <a:pt x="2391" y="12"/>
                    </a:lnTo>
                    <a:lnTo>
                      <a:pt x="2410" y="24"/>
                    </a:lnTo>
                    <a:lnTo>
                      <a:pt x="2425" y="40"/>
                    </a:lnTo>
                    <a:lnTo>
                      <a:pt x="2436" y="58"/>
                    </a:lnTo>
                    <a:lnTo>
                      <a:pt x="2444" y="79"/>
                    </a:lnTo>
                    <a:lnTo>
                      <a:pt x="2446" y="101"/>
                    </a:lnTo>
                    <a:lnTo>
                      <a:pt x="2441" y="124"/>
                    </a:lnTo>
                    <a:lnTo>
                      <a:pt x="2432" y="145"/>
                    </a:lnTo>
                    <a:lnTo>
                      <a:pt x="2405" y="180"/>
                    </a:lnTo>
                    <a:lnTo>
                      <a:pt x="2374" y="211"/>
                    </a:lnTo>
                    <a:lnTo>
                      <a:pt x="2339" y="240"/>
                    </a:lnTo>
                    <a:lnTo>
                      <a:pt x="2299" y="266"/>
                    </a:lnTo>
                    <a:lnTo>
                      <a:pt x="2256" y="290"/>
                    </a:lnTo>
                    <a:lnTo>
                      <a:pt x="2210" y="312"/>
                    </a:lnTo>
                    <a:lnTo>
                      <a:pt x="2162" y="330"/>
                    </a:lnTo>
                    <a:lnTo>
                      <a:pt x="2110" y="348"/>
                    </a:lnTo>
                    <a:lnTo>
                      <a:pt x="2058" y="363"/>
                    </a:lnTo>
                    <a:lnTo>
                      <a:pt x="2003" y="376"/>
                    </a:lnTo>
                    <a:lnTo>
                      <a:pt x="1947" y="388"/>
                    </a:lnTo>
                    <a:lnTo>
                      <a:pt x="1891" y="399"/>
                    </a:lnTo>
                    <a:lnTo>
                      <a:pt x="1835" y="408"/>
                    </a:lnTo>
                    <a:lnTo>
                      <a:pt x="1778" y="415"/>
                    </a:lnTo>
                    <a:lnTo>
                      <a:pt x="1722" y="423"/>
                    </a:lnTo>
                    <a:lnTo>
                      <a:pt x="1668" y="428"/>
                    </a:lnTo>
                    <a:lnTo>
                      <a:pt x="1614" y="434"/>
                    </a:lnTo>
                    <a:lnTo>
                      <a:pt x="1563" y="438"/>
                    </a:lnTo>
                    <a:lnTo>
                      <a:pt x="1513" y="442"/>
                    </a:lnTo>
                    <a:lnTo>
                      <a:pt x="1466" y="446"/>
                    </a:lnTo>
                    <a:lnTo>
                      <a:pt x="1422" y="449"/>
                    </a:lnTo>
                    <a:lnTo>
                      <a:pt x="1381" y="452"/>
                    </a:lnTo>
                    <a:lnTo>
                      <a:pt x="1237" y="465"/>
                    </a:lnTo>
                    <a:lnTo>
                      <a:pt x="1092" y="476"/>
                    </a:lnTo>
                    <a:lnTo>
                      <a:pt x="945" y="485"/>
                    </a:lnTo>
                    <a:lnTo>
                      <a:pt x="799" y="492"/>
                    </a:lnTo>
                    <a:lnTo>
                      <a:pt x="651" y="495"/>
                    </a:lnTo>
                    <a:lnTo>
                      <a:pt x="505" y="495"/>
                    </a:lnTo>
                    <a:lnTo>
                      <a:pt x="359" y="490"/>
                    </a:lnTo>
                    <a:lnTo>
                      <a:pt x="213" y="482"/>
                    </a:lnTo>
                    <a:lnTo>
                      <a:pt x="69" y="468"/>
                    </a:lnTo>
                    <a:lnTo>
                      <a:pt x="48" y="462"/>
                    </a:lnTo>
                    <a:lnTo>
                      <a:pt x="31" y="453"/>
                    </a:lnTo>
                    <a:lnTo>
                      <a:pt x="17" y="441"/>
                    </a:lnTo>
                    <a:lnTo>
                      <a:pt x="8" y="427"/>
                    </a:lnTo>
                    <a:lnTo>
                      <a:pt x="1" y="412"/>
                    </a:lnTo>
                    <a:lnTo>
                      <a:pt x="0" y="396"/>
                    </a:lnTo>
                    <a:lnTo>
                      <a:pt x="1" y="379"/>
                    </a:lnTo>
                    <a:lnTo>
                      <a:pt x="8" y="364"/>
                    </a:lnTo>
                    <a:lnTo>
                      <a:pt x="18" y="350"/>
                    </a:lnTo>
                    <a:lnTo>
                      <a:pt x="31" y="338"/>
                    </a:lnTo>
                    <a:lnTo>
                      <a:pt x="48" y="329"/>
                    </a:lnTo>
                    <a:lnTo>
                      <a:pt x="69" y="324"/>
                    </a:lnTo>
                    <a:lnTo>
                      <a:pt x="245" y="305"/>
                    </a:lnTo>
                    <a:lnTo>
                      <a:pt x="421" y="291"/>
                    </a:lnTo>
                    <a:lnTo>
                      <a:pt x="598" y="280"/>
                    </a:lnTo>
                    <a:lnTo>
                      <a:pt x="775" y="270"/>
                    </a:lnTo>
                    <a:lnTo>
                      <a:pt x="951" y="259"/>
                    </a:lnTo>
                    <a:lnTo>
                      <a:pt x="1128" y="245"/>
                    </a:lnTo>
                    <a:lnTo>
                      <a:pt x="1304" y="226"/>
                    </a:lnTo>
                    <a:lnTo>
                      <a:pt x="1429" y="211"/>
                    </a:lnTo>
                    <a:lnTo>
                      <a:pt x="1555" y="194"/>
                    </a:lnTo>
                    <a:lnTo>
                      <a:pt x="1681" y="174"/>
                    </a:lnTo>
                    <a:lnTo>
                      <a:pt x="1805" y="150"/>
                    </a:lnTo>
                    <a:lnTo>
                      <a:pt x="1929" y="121"/>
                    </a:lnTo>
                    <a:lnTo>
                      <a:pt x="1974" y="106"/>
                    </a:lnTo>
                    <a:lnTo>
                      <a:pt x="2020" y="90"/>
                    </a:lnTo>
                    <a:lnTo>
                      <a:pt x="2067" y="73"/>
                    </a:lnTo>
                    <a:lnTo>
                      <a:pt x="2114" y="54"/>
                    </a:lnTo>
                    <a:lnTo>
                      <a:pt x="2161" y="37"/>
                    </a:lnTo>
                    <a:lnTo>
                      <a:pt x="2208" y="21"/>
                    </a:lnTo>
                    <a:lnTo>
                      <a:pt x="2255" y="9"/>
                    </a:lnTo>
                    <a:lnTo>
                      <a:pt x="2301" y="2"/>
                    </a:lnTo>
                    <a:lnTo>
                      <a:pt x="234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9">
                <a:extLst>
                  <a:ext uri="{FF2B5EF4-FFF2-40B4-BE49-F238E27FC236}">
                    <a16:creationId xmlns:a16="http://schemas.microsoft.com/office/drawing/2014/main" id="{CA4BB26D-BDC7-4C1E-B44F-225124275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7" y="1585"/>
                <a:ext cx="805" cy="155"/>
              </a:xfrm>
              <a:custGeom>
                <a:avLst/>
                <a:gdLst>
                  <a:gd name="T0" fmla="*/ 2333 w 2414"/>
                  <a:gd name="T1" fmla="*/ 3 h 464"/>
                  <a:gd name="T2" fmla="*/ 2370 w 2414"/>
                  <a:gd name="T3" fmla="*/ 20 h 464"/>
                  <a:gd name="T4" fmla="*/ 2398 w 2414"/>
                  <a:gd name="T5" fmla="*/ 51 h 464"/>
                  <a:gd name="T6" fmla="*/ 2414 w 2414"/>
                  <a:gd name="T7" fmla="*/ 89 h 464"/>
                  <a:gd name="T8" fmla="*/ 2409 w 2414"/>
                  <a:gd name="T9" fmla="*/ 130 h 464"/>
                  <a:gd name="T10" fmla="*/ 2369 w 2414"/>
                  <a:gd name="T11" fmla="*/ 183 h 464"/>
                  <a:gd name="T12" fmla="*/ 2297 w 2414"/>
                  <a:gd name="T13" fmla="*/ 243 h 464"/>
                  <a:gd name="T14" fmla="*/ 2209 w 2414"/>
                  <a:gd name="T15" fmla="*/ 291 h 464"/>
                  <a:gd name="T16" fmla="*/ 2110 w 2414"/>
                  <a:gd name="T17" fmla="*/ 329 h 464"/>
                  <a:gd name="T18" fmla="*/ 2002 w 2414"/>
                  <a:gd name="T19" fmla="*/ 359 h 464"/>
                  <a:gd name="T20" fmla="*/ 1889 w 2414"/>
                  <a:gd name="T21" fmla="*/ 380 h 464"/>
                  <a:gd name="T22" fmla="*/ 1774 w 2414"/>
                  <a:gd name="T23" fmla="*/ 396 h 464"/>
                  <a:gd name="T24" fmla="*/ 1661 w 2414"/>
                  <a:gd name="T25" fmla="*/ 408 h 464"/>
                  <a:gd name="T26" fmla="*/ 1553 w 2414"/>
                  <a:gd name="T27" fmla="*/ 415 h 464"/>
                  <a:gd name="T28" fmla="*/ 1452 w 2414"/>
                  <a:gd name="T29" fmla="*/ 422 h 464"/>
                  <a:gd name="T30" fmla="*/ 1362 w 2414"/>
                  <a:gd name="T31" fmla="*/ 428 h 464"/>
                  <a:gd name="T32" fmla="*/ 997 w 2414"/>
                  <a:gd name="T33" fmla="*/ 452 h 464"/>
                  <a:gd name="T34" fmla="*/ 629 w 2414"/>
                  <a:gd name="T35" fmla="*/ 464 h 464"/>
                  <a:gd name="T36" fmla="*/ 262 w 2414"/>
                  <a:gd name="T37" fmla="*/ 458 h 464"/>
                  <a:gd name="T38" fmla="*/ 62 w 2414"/>
                  <a:gd name="T39" fmla="*/ 443 h 464"/>
                  <a:gd name="T40" fmla="*/ 33 w 2414"/>
                  <a:gd name="T41" fmla="*/ 426 h 464"/>
                  <a:gd name="T42" fmla="*/ 12 w 2414"/>
                  <a:gd name="T43" fmla="*/ 401 h 464"/>
                  <a:gd name="T44" fmla="*/ 1 w 2414"/>
                  <a:gd name="T45" fmla="*/ 371 h 464"/>
                  <a:gd name="T46" fmla="*/ 1 w 2414"/>
                  <a:gd name="T47" fmla="*/ 340 h 464"/>
                  <a:gd name="T48" fmla="*/ 14 w 2414"/>
                  <a:gd name="T49" fmla="*/ 313 h 464"/>
                  <a:gd name="T50" fmla="*/ 39 w 2414"/>
                  <a:gd name="T51" fmla="*/ 293 h 464"/>
                  <a:gd name="T52" fmla="*/ 201 w 2414"/>
                  <a:gd name="T53" fmla="*/ 267 h 464"/>
                  <a:gd name="T54" fmla="*/ 488 w 2414"/>
                  <a:gd name="T55" fmla="*/ 240 h 464"/>
                  <a:gd name="T56" fmla="*/ 778 w 2414"/>
                  <a:gd name="T57" fmla="*/ 226 h 464"/>
                  <a:gd name="T58" fmla="*/ 1067 w 2414"/>
                  <a:gd name="T59" fmla="*/ 211 h 464"/>
                  <a:gd name="T60" fmla="*/ 1326 w 2414"/>
                  <a:gd name="T61" fmla="*/ 192 h 464"/>
                  <a:gd name="T62" fmla="*/ 1556 w 2414"/>
                  <a:gd name="T63" fmla="*/ 168 h 464"/>
                  <a:gd name="T64" fmla="*/ 1783 w 2414"/>
                  <a:gd name="T65" fmla="*/ 133 h 464"/>
                  <a:gd name="T66" fmla="*/ 1947 w 2414"/>
                  <a:gd name="T67" fmla="*/ 96 h 464"/>
                  <a:gd name="T68" fmla="*/ 2051 w 2414"/>
                  <a:gd name="T69" fmla="*/ 60 h 464"/>
                  <a:gd name="T70" fmla="*/ 2156 w 2414"/>
                  <a:gd name="T71" fmla="*/ 25 h 464"/>
                  <a:gd name="T72" fmla="*/ 2261 w 2414"/>
                  <a:gd name="T73" fmla="*/ 2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14" h="464">
                    <a:moveTo>
                      <a:pt x="2312" y="0"/>
                    </a:moveTo>
                    <a:lnTo>
                      <a:pt x="2333" y="3"/>
                    </a:lnTo>
                    <a:lnTo>
                      <a:pt x="2352" y="10"/>
                    </a:lnTo>
                    <a:lnTo>
                      <a:pt x="2370" y="20"/>
                    </a:lnTo>
                    <a:lnTo>
                      <a:pt x="2385" y="35"/>
                    </a:lnTo>
                    <a:lnTo>
                      <a:pt x="2398" y="51"/>
                    </a:lnTo>
                    <a:lnTo>
                      <a:pt x="2408" y="70"/>
                    </a:lnTo>
                    <a:lnTo>
                      <a:pt x="2414" y="89"/>
                    </a:lnTo>
                    <a:lnTo>
                      <a:pt x="2414" y="109"/>
                    </a:lnTo>
                    <a:lnTo>
                      <a:pt x="2409" y="130"/>
                    </a:lnTo>
                    <a:lnTo>
                      <a:pt x="2398" y="148"/>
                    </a:lnTo>
                    <a:lnTo>
                      <a:pt x="2369" y="183"/>
                    </a:lnTo>
                    <a:lnTo>
                      <a:pt x="2335" y="215"/>
                    </a:lnTo>
                    <a:lnTo>
                      <a:pt x="2297" y="243"/>
                    </a:lnTo>
                    <a:lnTo>
                      <a:pt x="2254" y="269"/>
                    </a:lnTo>
                    <a:lnTo>
                      <a:pt x="2209" y="291"/>
                    </a:lnTo>
                    <a:lnTo>
                      <a:pt x="2160" y="312"/>
                    </a:lnTo>
                    <a:lnTo>
                      <a:pt x="2110" y="329"/>
                    </a:lnTo>
                    <a:lnTo>
                      <a:pt x="2056" y="344"/>
                    </a:lnTo>
                    <a:lnTo>
                      <a:pt x="2002" y="359"/>
                    </a:lnTo>
                    <a:lnTo>
                      <a:pt x="1946" y="371"/>
                    </a:lnTo>
                    <a:lnTo>
                      <a:pt x="1889" y="380"/>
                    </a:lnTo>
                    <a:lnTo>
                      <a:pt x="1831" y="389"/>
                    </a:lnTo>
                    <a:lnTo>
                      <a:pt x="1774" y="396"/>
                    </a:lnTo>
                    <a:lnTo>
                      <a:pt x="1718" y="402"/>
                    </a:lnTo>
                    <a:lnTo>
                      <a:pt x="1661" y="408"/>
                    </a:lnTo>
                    <a:lnTo>
                      <a:pt x="1606" y="412"/>
                    </a:lnTo>
                    <a:lnTo>
                      <a:pt x="1553" y="415"/>
                    </a:lnTo>
                    <a:lnTo>
                      <a:pt x="1501" y="419"/>
                    </a:lnTo>
                    <a:lnTo>
                      <a:pt x="1452" y="422"/>
                    </a:lnTo>
                    <a:lnTo>
                      <a:pt x="1405" y="425"/>
                    </a:lnTo>
                    <a:lnTo>
                      <a:pt x="1362" y="428"/>
                    </a:lnTo>
                    <a:lnTo>
                      <a:pt x="1180" y="442"/>
                    </a:lnTo>
                    <a:lnTo>
                      <a:pt x="997" y="452"/>
                    </a:lnTo>
                    <a:lnTo>
                      <a:pt x="813" y="460"/>
                    </a:lnTo>
                    <a:lnTo>
                      <a:pt x="629" y="464"/>
                    </a:lnTo>
                    <a:lnTo>
                      <a:pt x="446" y="463"/>
                    </a:lnTo>
                    <a:lnTo>
                      <a:pt x="262" y="458"/>
                    </a:lnTo>
                    <a:lnTo>
                      <a:pt x="80" y="446"/>
                    </a:lnTo>
                    <a:lnTo>
                      <a:pt x="62" y="443"/>
                    </a:lnTo>
                    <a:lnTo>
                      <a:pt x="47" y="436"/>
                    </a:lnTo>
                    <a:lnTo>
                      <a:pt x="33" y="426"/>
                    </a:lnTo>
                    <a:lnTo>
                      <a:pt x="22" y="414"/>
                    </a:lnTo>
                    <a:lnTo>
                      <a:pt x="12" y="401"/>
                    </a:lnTo>
                    <a:lnTo>
                      <a:pt x="5" y="386"/>
                    </a:lnTo>
                    <a:lnTo>
                      <a:pt x="1" y="371"/>
                    </a:lnTo>
                    <a:lnTo>
                      <a:pt x="0" y="355"/>
                    </a:lnTo>
                    <a:lnTo>
                      <a:pt x="1" y="340"/>
                    </a:lnTo>
                    <a:lnTo>
                      <a:pt x="6" y="325"/>
                    </a:lnTo>
                    <a:lnTo>
                      <a:pt x="14" y="313"/>
                    </a:lnTo>
                    <a:lnTo>
                      <a:pt x="25" y="302"/>
                    </a:lnTo>
                    <a:lnTo>
                      <a:pt x="39" y="293"/>
                    </a:lnTo>
                    <a:lnTo>
                      <a:pt x="58" y="288"/>
                    </a:lnTo>
                    <a:lnTo>
                      <a:pt x="201" y="267"/>
                    </a:lnTo>
                    <a:lnTo>
                      <a:pt x="344" y="252"/>
                    </a:lnTo>
                    <a:lnTo>
                      <a:pt x="488" y="240"/>
                    </a:lnTo>
                    <a:lnTo>
                      <a:pt x="634" y="232"/>
                    </a:lnTo>
                    <a:lnTo>
                      <a:pt x="778" y="226"/>
                    </a:lnTo>
                    <a:lnTo>
                      <a:pt x="923" y="219"/>
                    </a:lnTo>
                    <a:lnTo>
                      <a:pt x="1067" y="211"/>
                    </a:lnTo>
                    <a:lnTo>
                      <a:pt x="1212" y="202"/>
                    </a:lnTo>
                    <a:lnTo>
                      <a:pt x="1326" y="192"/>
                    </a:lnTo>
                    <a:lnTo>
                      <a:pt x="1441" y="181"/>
                    </a:lnTo>
                    <a:lnTo>
                      <a:pt x="1556" y="168"/>
                    </a:lnTo>
                    <a:lnTo>
                      <a:pt x="1669" y="152"/>
                    </a:lnTo>
                    <a:lnTo>
                      <a:pt x="1783" y="133"/>
                    </a:lnTo>
                    <a:lnTo>
                      <a:pt x="1896" y="109"/>
                    </a:lnTo>
                    <a:lnTo>
                      <a:pt x="1947" y="96"/>
                    </a:lnTo>
                    <a:lnTo>
                      <a:pt x="1998" y="78"/>
                    </a:lnTo>
                    <a:lnTo>
                      <a:pt x="2051" y="60"/>
                    </a:lnTo>
                    <a:lnTo>
                      <a:pt x="2103" y="41"/>
                    </a:lnTo>
                    <a:lnTo>
                      <a:pt x="2156" y="25"/>
                    </a:lnTo>
                    <a:lnTo>
                      <a:pt x="2208" y="11"/>
                    </a:lnTo>
                    <a:lnTo>
                      <a:pt x="2261" y="2"/>
                    </a:lnTo>
                    <a:lnTo>
                      <a:pt x="23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D7C560BE-5E11-46C9-85B2-506DA179C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/>
          </a:p>
        </p:txBody>
      </p:sp>
      <p:pic>
        <p:nvPicPr>
          <p:cNvPr id="3" name="Picture 2" descr="Visualizza immagine di origine">
            <a:extLst>
              <a:ext uri="{FF2B5EF4-FFF2-40B4-BE49-F238E27FC236}">
                <a16:creationId xmlns:a16="http://schemas.microsoft.com/office/drawing/2014/main" id="{17DCD50A-47C3-3BE3-7B86-059428C062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390" y="3989226"/>
            <a:ext cx="5982158" cy="254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460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4">
            <a:extLst>
              <a:ext uri="{FF2B5EF4-FFF2-40B4-BE49-F238E27FC236}">
                <a16:creationId xmlns:a16="http://schemas.microsoft.com/office/drawing/2014/main" id="{0015BAE5-9F73-4F41-B4A1-466AD5655DD3}"/>
              </a:ext>
            </a:extLst>
          </p:cNvPr>
          <p:cNvGrpSpPr/>
          <p:nvPr/>
        </p:nvGrpSpPr>
        <p:grpSpPr>
          <a:xfrm>
            <a:off x="1567543" y="970382"/>
            <a:ext cx="5930537" cy="5359343"/>
            <a:chOff x="4620835" y="2564296"/>
            <a:chExt cx="2346850" cy="2346850"/>
          </a:xfrm>
        </p:grpSpPr>
        <p:sp>
          <p:nvSpPr>
            <p:cNvPr id="27" name="Oval 3">
              <a:extLst>
                <a:ext uri="{FF2B5EF4-FFF2-40B4-BE49-F238E27FC236}">
                  <a16:creationId xmlns:a16="http://schemas.microsoft.com/office/drawing/2014/main" id="{6EB68626-10D3-47C6-A905-B99340568736}"/>
                </a:ext>
              </a:extLst>
            </p:cNvPr>
            <p:cNvSpPr/>
            <p:nvPr/>
          </p:nvSpPr>
          <p:spPr>
            <a:xfrm>
              <a:off x="4620835" y="2564296"/>
              <a:ext cx="2346850" cy="2346850"/>
            </a:xfrm>
            <a:prstGeom prst="ellipse">
              <a:avLst/>
            </a:prstGeom>
            <a:gradFill flip="none" rotWithShape="1">
              <a:gsLst>
                <a:gs pos="28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95000"/>
                  </a:sysClr>
                </a:gs>
              </a:gsLst>
              <a:lin ang="2400000" scaled="0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9" name="Oval 2">
              <a:extLst>
                <a:ext uri="{FF2B5EF4-FFF2-40B4-BE49-F238E27FC236}">
                  <a16:creationId xmlns:a16="http://schemas.microsoft.com/office/drawing/2014/main" id="{D305ED8D-40A1-4EC9-87A6-9CCE1854DDBD}"/>
                </a:ext>
              </a:extLst>
            </p:cNvPr>
            <p:cNvSpPr/>
            <p:nvPr/>
          </p:nvSpPr>
          <p:spPr>
            <a:xfrm>
              <a:off x="4689203" y="2632664"/>
              <a:ext cx="2210114" cy="2210114"/>
            </a:xfrm>
            <a:prstGeom prst="ellipse">
              <a:avLst/>
            </a:prstGeom>
            <a:gradFill flip="none" rotWithShape="1">
              <a:gsLst>
                <a:gs pos="2800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898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  <p:grpSp>
        <p:nvGrpSpPr>
          <p:cNvPr id="6" name="Group 43">
            <a:extLst>
              <a:ext uri="{FF2B5EF4-FFF2-40B4-BE49-F238E27FC236}">
                <a16:creationId xmlns:a16="http://schemas.microsoft.com/office/drawing/2014/main" id="{30B4363F-7326-425B-BD1C-0D0A41915946}"/>
              </a:ext>
            </a:extLst>
          </p:cNvPr>
          <p:cNvGrpSpPr/>
          <p:nvPr/>
        </p:nvGrpSpPr>
        <p:grpSpPr>
          <a:xfrm>
            <a:off x="2660505" y="1719755"/>
            <a:ext cx="3822988" cy="3825875"/>
            <a:chOff x="3991769" y="1324769"/>
            <a:chExt cx="4205287" cy="4208462"/>
          </a:xfrm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8C13EE2F-DA8E-4C41-83D1-108D9D763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769" y="2382044"/>
              <a:ext cx="2117725" cy="2105025"/>
            </a:xfrm>
            <a:custGeom>
              <a:avLst/>
              <a:gdLst>
                <a:gd name="T0" fmla="*/ 350 w 561"/>
                <a:gd name="T1" fmla="*/ 429 h 558"/>
                <a:gd name="T2" fmla="*/ 339 w 561"/>
                <a:gd name="T3" fmla="*/ 312 h 558"/>
                <a:gd name="T4" fmla="*/ 437 w 561"/>
                <a:gd name="T5" fmla="*/ 351 h 558"/>
                <a:gd name="T6" fmla="*/ 526 w 561"/>
                <a:gd name="T7" fmla="*/ 326 h 558"/>
                <a:gd name="T8" fmla="*/ 557 w 561"/>
                <a:gd name="T9" fmla="*/ 280 h 558"/>
                <a:gd name="T10" fmla="*/ 495 w 561"/>
                <a:gd name="T11" fmla="*/ 237 h 558"/>
                <a:gd name="T12" fmla="*/ 488 w 561"/>
                <a:gd name="T13" fmla="*/ 155 h 558"/>
                <a:gd name="T14" fmla="*/ 496 w 561"/>
                <a:gd name="T15" fmla="*/ 37 h 558"/>
                <a:gd name="T16" fmla="*/ 397 w 561"/>
                <a:gd name="T17" fmla="*/ 95 h 558"/>
                <a:gd name="T18" fmla="*/ 296 w 561"/>
                <a:gd name="T19" fmla="*/ 32 h 558"/>
                <a:gd name="T20" fmla="*/ 276 w 561"/>
                <a:gd name="T21" fmla="*/ 0 h 558"/>
                <a:gd name="T22" fmla="*/ 246 w 561"/>
                <a:gd name="T23" fmla="*/ 46 h 558"/>
                <a:gd name="T24" fmla="*/ 157 w 561"/>
                <a:gd name="T25" fmla="*/ 71 h 558"/>
                <a:gd name="T26" fmla="*/ 59 w 561"/>
                <a:gd name="T27" fmla="*/ 32 h 558"/>
                <a:gd name="T28" fmla="*/ 70 w 561"/>
                <a:gd name="T29" fmla="*/ 149 h 558"/>
                <a:gd name="T30" fmla="*/ 60 w 561"/>
                <a:gd name="T31" fmla="*/ 237 h 558"/>
                <a:gd name="T32" fmla="*/ 0 w 561"/>
                <a:gd name="T33" fmla="*/ 278 h 558"/>
                <a:gd name="T34" fmla="*/ 19 w 561"/>
                <a:gd name="T35" fmla="*/ 309 h 558"/>
                <a:gd name="T36" fmla="*/ 120 w 561"/>
                <a:gd name="T37" fmla="*/ 372 h 558"/>
                <a:gd name="T38" fmla="*/ 219 w 561"/>
                <a:gd name="T39" fmla="*/ 314 h 558"/>
                <a:gd name="T40" fmla="*/ 211 w 561"/>
                <a:gd name="T41" fmla="*/ 432 h 558"/>
                <a:gd name="T42" fmla="*/ 218 w 561"/>
                <a:gd name="T43" fmla="*/ 514 h 558"/>
                <a:gd name="T44" fmla="*/ 281 w 561"/>
                <a:gd name="T45" fmla="*/ 558 h 558"/>
                <a:gd name="T46" fmla="*/ 340 w 561"/>
                <a:gd name="T47" fmla="*/ 517 h 558"/>
                <a:gd name="T48" fmla="*/ 350 w 561"/>
                <a:gd name="T49" fmla="*/ 429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1" h="558">
                  <a:moveTo>
                    <a:pt x="350" y="429"/>
                  </a:moveTo>
                  <a:cubicBezTo>
                    <a:pt x="297" y="413"/>
                    <a:pt x="300" y="343"/>
                    <a:pt x="339" y="312"/>
                  </a:cubicBezTo>
                  <a:cubicBezTo>
                    <a:pt x="377" y="282"/>
                    <a:pt x="401" y="304"/>
                    <a:pt x="437" y="351"/>
                  </a:cubicBezTo>
                  <a:cubicBezTo>
                    <a:pt x="473" y="398"/>
                    <a:pt x="504" y="363"/>
                    <a:pt x="526" y="326"/>
                  </a:cubicBezTo>
                  <a:cubicBezTo>
                    <a:pt x="535" y="312"/>
                    <a:pt x="546" y="296"/>
                    <a:pt x="557" y="280"/>
                  </a:cubicBezTo>
                  <a:cubicBezTo>
                    <a:pt x="531" y="262"/>
                    <a:pt x="507" y="245"/>
                    <a:pt x="495" y="237"/>
                  </a:cubicBezTo>
                  <a:cubicBezTo>
                    <a:pt x="476" y="223"/>
                    <a:pt x="427" y="193"/>
                    <a:pt x="488" y="155"/>
                  </a:cubicBezTo>
                  <a:cubicBezTo>
                    <a:pt x="561" y="109"/>
                    <a:pt x="544" y="55"/>
                    <a:pt x="496" y="37"/>
                  </a:cubicBezTo>
                  <a:cubicBezTo>
                    <a:pt x="423" y="11"/>
                    <a:pt x="411" y="52"/>
                    <a:pt x="397" y="95"/>
                  </a:cubicBezTo>
                  <a:cubicBezTo>
                    <a:pt x="385" y="133"/>
                    <a:pt x="336" y="94"/>
                    <a:pt x="296" y="32"/>
                  </a:cubicBezTo>
                  <a:cubicBezTo>
                    <a:pt x="289" y="21"/>
                    <a:pt x="283" y="10"/>
                    <a:pt x="276" y="0"/>
                  </a:cubicBezTo>
                  <a:cubicBezTo>
                    <a:pt x="266" y="16"/>
                    <a:pt x="255" y="32"/>
                    <a:pt x="246" y="46"/>
                  </a:cubicBezTo>
                  <a:cubicBezTo>
                    <a:pt x="224" y="82"/>
                    <a:pt x="193" y="118"/>
                    <a:pt x="157" y="71"/>
                  </a:cubicBezTo>
                  <a:cubicBezTo>
                    <a:pt x="121" y="24"/>
                    <a:pt x="97" y="2"/>
                    <a:pt x="59" y="32"/>
                  </a:cubicBezTo>
                  <a:cubicBezTo>
                    <a:pt x="20" y="63"/>
                    <a:pt x="17" y="133"/>
                    <a:pt x="70" y="149"/>
                  </a:cubicBezTo>
                  <a:cubicBezTo>
                    <a:pt x="123" y="165"/>
                    <a:pt x="130" y="189"/>
                    <a:pt x="60" y="237"/>
                  </a:cubicBezTo>
                  <a:cubicBezTo>
                    <a:pt x="38" y="253"/>
                    <a:pt x="17" y="267"/>
                    <a:pt x="0" y="278"/>
                  </a:cubicBezTo>
                  <a:cubicBezTo>
                    <a:pt x="6" y="288"/>
                    <a:pt x="13" y="298"/>
                    <a:pt x="19" y="309"/>
                  </a:cubicBezTo>
                  <a:cubicBezTo>
                    <a:pt x="59" y="371"/>
                    <a:pt x="108" y="410"/>
                    <a:pt x="120" y="372"/>
                  </a:cubicBezTo>
                  <a:cubicBezTo>
                    <a:pt x="134" y="329"/>
                    <a:pt x="146" y="288"/>
                    <a:pt x="219" y="314"/>
                  </a:cubicBezTo>
                  <a:cubicBezTo>
                    <a:pt x="267" y="332"/>
                    <a:pt x="284" y="386"/>
                    <a:pt x="211" y="432"/>
                  </a:cubicBezTo>
                  <a:cubicBezTo>
                    <a:pt x="150" y="470"/>
                    <a:pt x="200" y="500"/>
                    <a:pt x="218" y="514"/>
                  </a:cubicBezTo>
                  <a:cubicBezTo>
                    <a:pt x="230" y="522"/>
                    <a:pt x="255" y="540"/>
                    <a:pt x="281" y="558"/>
                  </a:cubicBezTo>
                  <a:cubicBezTo>
                    <a:pt x="298" y="546"/>
                    <a:pt x="318" y="533"/>
                    <a:pt x="340" y="517"/>
                  </a:cubicBezTo>
                  <a:cubicBezTo>
                    <a:pt x="410" y="469"/>
                    <a:pt x="403" y="445"/>
                    <a:pt x="350" y="429"/>
                  </a:cubicBezTo>
                  <a:close/>
                </a:path>
              </a:pathLst>
            </a:custGeom>
            <a:solidFill>
              <a:schemeClr val="accent5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0712D20-1218-4DD2-B092-FE562696D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3169" y="1324769"/>
              <a:ext cx="2133600" cy="2128837"/>
            </a:xfrm>
            <a:custGeom>
              <a:avLst/>
              <a:gdLst>
                <a:gd name="T0" fmla="*/ 121 w 565"/>
                <a:gd name="T1" fmla="*/ 375 h 564"/>
                <a:gd name="T2" fmla="*/ 220 w 565"/>
                <a:gd name="T3" fmla="*/ 317 h 564"/>
                <a:gd name="T4" fmla="*/ 212 w 565"/>
                <a:gd name="T5" fmla="*/ 435 h 564"/>
                <a:gd name="T6" fmla="*/ 219 w 565"/>
                <a:gd name="T7" fmla="*/ 517 h 564"/>
                <a:gd name="T8" fmla="*/ 281 w 565"/>
                <a:gd name="T9" fmla="*/ 560 h 564"/>
                <a:gd name="T10" fmla="*/ 324 w 565"/>
                <a:gd name="T11" fmla="*/ 498 h 564"/>
                <a:gd name="T12" fmla="*/ 405 w 565"/>
                <a:gd name="T13" fmla="*/ 491 h 564"/>
                <a:gd name="T14" fmla="*/ 523 w 565"/>
                <a:gd name="T15" fmla="*/ 499 h 564"/>
                <a:gd name="T16" fmla="*/ 466 w 565"/>
                <a:gd name="T17" fmla="*/ 400 h 564"/>
                <a:gd name="T18" fmla="*/ 529 w 565"/>
                <a:gd name="T19" fmla="*/ 299 h 564"/>
                <a:gd name="T20" fmla="*/ 559 w 565"/>
                <a:gd name="T21" fmla="*/ 280 h 564"/>
                <a:gd name="T22" fmla="*/ 499 w 565"/>
                <a:gd name="T23" fmla="*/ 238 h 564"/>
                <a:gd name="T24" fmla="*/ 491 w 565"/>
                <a:gd name="T25" fmla="*/ 156 h 564"/>
                <a:gd name="T26" fmla="*/ 499 w 565"/>
                <a:gd name="T27" fmla="*/ 38 h 564"/>
                <a:gd name="T28" fmla="*/ 400 w 565"/>
                <a:gd name="T29" fmla="*/ 96 h 564"/>
                <a:gd name="T30" fmla="*/ 299 w 565"/>
                <a:gd name="T31" fmla="*/ 33 h 564"/>
                <a:gd name="T32" fmla="*/ 279 w 565"/>
                <a:gd name="T33" fmla="*/ 0 h 564"/>
                <a:gd name="T34" fmla="*/ 248 w 565"/>
                <a:gd name="T35" fmla="*/ 19 h 564"/>
                <a:gd name="T36" fmla="*/ 185 w 565"/>
                <a:gd name="T37" fmla="*/ 120 h 564"/>
                <a:gd name="T38" fmla="*/ 243 w 565"/>
                <a:gd name="T39" fmla="*/ 218 h 564"/>
                <a:gd name="T40" fmla="*/ 125 w 565"/>
                <a:gd name="T41" fmla="*/ 210 h 564"/>
                <a:gd name="T42" fmla="*/ 43 w 565"/>
                <a:gd name="T43" fmla="*/ 218 h 564"/>
                <a:gd name="T44" fmla="*/ 0 w 565"/>
                <a:gd name="T45" fmla="*/ 280 h 564"/>
                <a:gd name="T46" fmla="*/ 20 w 565"/>
                <a:gd name="T47" fmla="*/ 312 h 564"/>
                <a:gd name="T48" fmla="*/ 121 w 565"/>
                <a:gd name="T49" fmla="*/ 375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5" h="564">
                  <a:moveTo>
                    <a:pt x="121" y="375"/>
                  </a:moveTo>
                  <a:cubicBezTo>
                    <a:pt x="135" y="332"/>
                    <a:pt x="147" y="291"/>
                    <a:pt x="220" y="317"/>
                  </a:cubicBezTo>
                  <a:cubicBezTo>
                    <a:pt x="268" y="335"/>
                    <a:pt x="285" y="389"/>
                    <a:pt x="212" y="435"/>
                  </a:cubicBezTo>
                  <a:cubicBezTo>
                    <a:pt x="151" y="473"/>
                    <a:pt x="200" y="503"/>
                    <a:pt x="219" y="517"/>
                  </a:cubicBezTo>
                  <a:cubicBezTo>
                    <a:pt x="231" y="525"/>
                    <a:pt x="255" y="542"/>
                    <a:pt x="281" y="560"/>
                  </a:cubicBezTo>
                  <a:cubicBezTo>
                    <a:pt x="298" y="534"/>
                    <a:pt x="315" y="510"/>
                    <a:pt x="324" y="498"/>
                  </a:cubicBezTo>
                  <a:cubicBezTo>
                    <a:pt x="337" y="479"/>
                    <a:pt x="367" y="430"/>
                    <a:pt x="405" y="491"/>
                  </a:cubicBezTo>
                  <a:cubicBezTo>
                    <a:pt x="451" y="564"/>
                    <a:pt x="506" y="547"/>
                    <a:pt x="523" y="499"/>
                  </a:cubicBezTo>
                  <a:cubicBezTo>
                    <a:pt x="550" y="426"/>
                    <a:pt x="508" y="414"/>
                    <a:pt x="466" y="400"/>
                  </a:cubicBezTo>
                  <a:cubicBezTo>
                    <a:pt x="428" y="387"/>
                    <a:pt x="466" y="339"/>
                    <a:pt x="529" y="299"/>
                  </a:cubicBezTo>
                  <a:cubicBezTo>
                    <a:pt x="539" y="292"/>
                    <a:pt x="549" y="286"/>
                    <a:pt x="559" y="280"/>
                  </a:cubicBezTo>
                  <a:cubicBezTo>
                    <a:pt x="534" y="263"/>
                    <a:pt x="510" y="246"/>
                    <a:pt x="499" y="238"/>
                  </a:cubicBezTo>
                  <a:cubicBezTo>
                    <a:pt x="480" y="224"/>
                    <a:pt x="430" y="194"/>
                    <a:pt x="491" y="156"/>
                  </a:cubicBezTo>
                  <a:cubicBezTo>
                    <a:pt x="565" y="110"/>
                    <a:pt x="547" y="56"/>
                    <a:pt x="499" y="38"/>
                  </a:cubicBezTo>
                  <a:cubicBezTo>
                    <a:pt x="426" y="12"/>
                    <a:pt x="414" y="53"/>
                    <a:pt x="400" y="96"/>
                  </a:cubicBezTo>
                  <a:cubicBezTo>
                    <a:pt x="388" y="133"/>
                    <a:pt x="339" y="95"/>
                    <a:pt x="299" y="33"/>
                  </a:cubicBezTo>
                  <a:cubicBezTo>
                    <a:pt x="292" y="21"/>
                    <a:pt x="285" y="10"/>
                    <a:pt x="279" y="0"/>
                  </a:cubicBezTo>
                  <a:cubicBezTo>
                    <a:pt x="269" y="6"/>
                    <a:pt x="259" y="12"/>
                    <a:pt x="248" y="19"/>
                  </a:cubicBezTo>
                  <a:cubicBezTo>
                    <a:pt x="186" y="59"/>
                    <a:pt x="148" y="107"/>
                    <a:pt x="185" y="120"/>
                  </a:cubicBezTo>
                  <a:cubicBezTo>
                    <a:pt x="228" y="133"/>
                    <a:pt x="269" y="145"/>
                    <a:pt x="243" y="218"/>
                  </a:cubicBezTo>
                  <a:cubicBezTo>
                    <a:pt x="225" y="266"/>
                    <a:pt x="171" y="284"/>
                    <a:pt x="125" y="210"/>
                  </a:cubicBezTo>
                  <a:cubicBezTo>
                    <a:pt x="87" y="150"/>
                    <a:pt x="57" y="199"/>
                    <a:pt x="43" y="218"/>
                  </a:cubicBezTo>
                  <a:cubicBezTo>
                    <a:pt x="35" y="230"/>
                    <a:pt x="18" y="254"/>
                    <a:pt x="0" y="280"/>
                  </a:cubicBezTo>
                  <a:cubicBezTo>
                    <a:pt x="7" y="290"/>
                    <a:pt x="13" y="301"/>
                    <a:pt x="20" y="312"/>
                  </a:cubicBezTo>
                  <a:cubicBezTo>
                    <a:pt x="60" y="374"/>
                    <a:pt x="109" y="413"/>
                    <a:pt x="121" y="37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F0E91A37-E782-469E-A9F1-A9A9F4016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3619" y="2382044"/>
              <a:ext cx="2103437" cy="2124075"/>
            </a:xfrm>
            <a:custGeom>
              <a:avLst/>
              <a:gdLst>
                <a:gd name="T0" fmla="*/ 523 w 557"/>
                <a:gd name="T1" fmla="*/ 298 h 563"/>
                <a:gd name="T2" fmla="*/ 557 w 557"/>
                <a:gd name="T3" fmla="*/ 276 h 563"/>
                <a:gd name="T4" fmla="*/ 517 w 557"/>
                <a:gd name="T5" fmla="*/ 217 h 563"/>
                <a:gd name="T6" fmla="*/ 428 w 557"/>
                <a:gd name="T7" fmla="*/ 207 h 563"/>
                <a:gd name="T8" fmla="*/ 312 w 557"/>
                <a:gd name="T9" fmla="*/ 218 h 563"/>
                <a:gd name="T10" fmla="*/ 350 w 557"/>
                <a:gd name="T11" fmla="*/ 120 h 563"/>
                <a:gd name="T12" fmla="*/ 326 w 557"/>
                <a:gd name="T13" fmla="*/ 31 h 563"/>
                <a:gd name="T14" fmla="*/ 278 w 557"/>
                <a:gd name="T15" fmla="*/ 0 h 563"/>
                <a:gd name="T16" fmla="*/ 248 w 557"/>
                <a:gd name="T17" fmla="*/ 19 h 563"/>
                <a:gd name="T18" fmla="*/ 185 w 557"/>
                <a:gd name="T19" fmla="*/ 120 h 563"/>
                <a:gd name="T20" fmla="*/ 242 w 557"/>
                <a:gd name="T21" fmla="*/ 219 h 563"/>
                <a:gd name="T22" fmla="*/ 124 w 557"/>
                <a:gd name="T23" fmla="*/ 211 h 563"/>
                <a:gd name="T24" fmla="*/ 43 w 557"/>
                <a:gd name="T25" fmla="*/ 218 h 563"/>
                <a:gd name="T26" fmla="*/ 0 w 557"/>
                <a:gd name="T27" fmla="*/ 280 h 563"/>
                <a:gd name="T28" fmla="*/ 46 w 557"/>
                <a:gd name="T29" fmla="*/ 310 h 563"/>
                <a:gd name="T30" fmla="*/ 71 w 557"/>
                <a:gd name="T31" fmla="*/ 399 h 563"/>
                <a:gd name="T32" fmla="*/ 33 w 557"/>
                <a:gd name="T33" fmla="*/ 498 h 563"/>
                <a:gd name="T34" fmla="*/ 149 w 557"/>
                <a:gd name="T35" fmla="*/ 487 h 563"/>
                <a:gd name="T36" fmla="*/ 238 w 557"/>
                <a:gd name="T37" fmla="*/ 496 h 563"/>
                <a:gd name="T38" fmla="*/ 278 w 557"/>
                <a:gd name="T39" fmla="*/ 555 h 563"/>
                <a:gd name="T40" fmla="*/ 318 w 557"/>
                <a:gd name="T41" fmla="*/ 497 h 563"/>
                <a:gd name="T42" fmla="*/ 400 w 557"/>
                <a:gd name="T43" fmla="*/ 489 h 563"/>
                <a:gd name="T44" fmla="*/ 518 w 557"/>
                <a:gd name="T45" fmla="*/ 497 h 563"/>
                <a:gd name="T46" fmla="*/ 460 w 557"/>
                <a:gd name="T47" fmla="*/ 398 h 563"/>
                <a:gd name="T48" fmla="*/ 523 w 557"/>
                <a:gd name="T49" fmla="*/ 298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7" h="563">
                  <a:moveTo>
                    <a:pt x="523" y="298"/>
                  </a:moveTo>
                  <a:cubicBezTo>
                    <a:pt x="535" y="290"/>
                    <a:pt x="546" y="283"/>
                    <a:pt x="557" y="276"/>
                  </a:cubicBezTo>
                  <a:cubicBezTo>
                    <a:pt x="546" y="259"/>
                    <a:pt x="532" y="239"/>
                    <a:pt x="517" y="217"/>
                  </a:cubicBezTo>
                  <a:cubicBezTo>
                    <a:pt x="469" y="148"/>
                    <a:pt x="444" y="154"/>
                    <a:pt x="428" y="207"/>
                  </a:cubicBezTo>
                  <a:cubicBezTo>
                    <a:pt x="412" y="260"/>
                    <a:pt x="342" y="257"/>
                    <a:pt x="312" y="218"/>
                  </a:cubicBezTo>
                  <a:cubicBezTo>
                    <a:pt x="281" y="180"/>
                    <a:pt x="303" y="157"/>
                    <a:pt x="350" y="120"/>
                  </a:cubicBezTo>
                  <a:cubicBezTo>
                    <a:pt x="398" y="84"/>
                    <a:pt x="362" y="53"/>
                    <a:pt x="326" y="31"/>
                  </a:cubicBezTo>
                  <a:cubicBezTo>
                    <a:pt x="311" y="22"/>
                    <a:pt x="295" y="11"/>
                    <a:pt x="278" y="0"/>
                  </a:cubicBezTo>
                  <a:cubicBezTo>
                    <a:pt x="268" y="6"/>
                    <a:pt x="258" y="12"/>
                    <a:pt x="248" y="19"/>
                  </a:cubicBezTo>
                  <a:cubicBezTo>
                    <a:pt x="185" y="59"/>
                    <a:pt x="147" y="107"/>
                    <a:pt x="185" y="120"/>
                  </a:cubicBezTo>
                  <a:cubicBezTo>
                    <a:pt x="227" y="134"/>
                    <a:pt x="269" y="146"/>
                    <a:pt x="242" y="219"/>
                  </a:cubicBezTo>
                  <a:cubicBezTo>
                    <a:pt x="225" y="267"/>
                    <a:pt x="170" y="284"/>
                    <a:pt x="124" y="211"/>
                  </a:cubicBezTo>
                  <a:cubicBezTo>
                    <a:pt x="86" y="150"/>
                    <a:pt x="56" y="199"/>
                    <a:pt x="43" y="218"/>
                  </a:cubicBezTo>
                  <a:cubicBezTo>
                    <a:pt x="34" y="230"/>
                    <a:pt x="17" y="254"/>
                    <a:pt x="0" y="280"/>
                  </a:cubicBezTo>
                  <a:cubicBezTo>
                    <a:pt x="16" y="290"/>
                    <a:pt x="32" y="301"/>
                    <a:pt x="46" y="310"/>
                  </a:cubicBezTo>
                  <a:cubicBezTo>
                    <a:pt x="83" y="333"/>
                    <a:pt x="118" y="363"/>
                    <a:pt x="71" y="399"/>
                  </a:cubicBezTo>
                  <a:cubicBezTo>
                    <a:pt x="24" y="436"/>
                    <a:pt x="2" y="459"/>
                    <a:pt x="33" y="498"/>
                  </a:cubicBezTo>
                  <a:cubicBezTo>
                    <a:pt x="63" y="536"/>
                    <a:pt x="133" y="540"/>
                    <a:pt x="149" y="487"/>
                  </a:cubicBezTo>
                  <a:cubicBezTo>
                    <a:pt x="165" y="434"/>
                    <a:pt x="189" y="427"/>
                    <a:pt x="238" y="496"/>
                  </a:cubicBezTo>
                  <a:cubicBezTo>
                    <a:pt x="253" y="518"/>
                    <a:pt x="266" y="538"/>
                    <a:pt x="278" y="555"/>
                  </a:cubicBezTo>
                  <a:cubicBezTo>
                    <a:pt x="294" y="531"/>
                    <a:pt x="310" y="508"/>
                    <a:pt x="318" y="497"/>
                  </a:cubicBezTo>
                  <a:cubicBezTo>
                    <a:pt x="332" y="478"/>
                    <a:pt x="362" y="429"/>
                    <a:pt x="400" y="489"/>
                  </a:cubicBezTo>
                  <a:cubicBezTo>
                    <a:pt x="446" y="563"/>
                    <a:pt x="500" y="545"/>
                    <a:pt x="518" y="497"/>
                  </a:cubicBezTo>
                  <a:cubicBezTo>
                    <a:pt x="544" y="424"/>
                    <a:pt x="503" y="412"/>
                    <a:pt x="460" y="398"/>
                  </a:cubicBezTo>
                  <a:cubicBezTo>
                    <a:pt x="422" y="386"/>
                    <a:pt x="461" y="338"/>
                    <a:pt x="523" y="298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0BB2FFFC-B82D-497E-B431-322A5D7BF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2219" y="3439319"/>
              <a:ext cx="2090737" cy="2093912"/>
            </a:xfrm>
            <a:custGeom>
              <a:avLst/>
              <a:gdLst>
                <a:gd name="T0" fmla="*/ 425 w 554"/>
                <a:gd name="T1" fmla="*/ 207 h 555"/>
                <a:gd name="T2" fmla="*/ 309 w 554"/>
                <a:gd name="T3" fmla="*/ 218 h 555"/>
                <a:gd name="T4" fmla="*/ 347 w 554"/>
                <a:gd name="T5" fmla="*/ 119 h 555"/>
                <a:gd name="T6" fmla="*/ 322 w 554"/>
                <a:gd name="T7" fmla="*/ 30 h 555"/>
                <a:gd name="T8" fmla="*/ 276 w 554"/>
                <a:gd name="T9" fmla="*/ 0 h 555"/>
                <a:gd name="T10" fmla="*/ 245 w 554"/>
                <a:gd name="T11" fmla="*/ 46 h 555"/>
                <a:gd name="T12" fmla="*/ 156 w 554"/>
                <a:gd name="T13" fmla="*/ 71 h 555"/>
                <a:gd name="T14" fmla="*/ 58 w 554"/>
                <a:gd name="T15" fmla="*/ 32 h 555"/>
                <a:gd name="T16" fmla="*/ 69 w 554"/>
                <a:gd name="T17" fmla="*/ 149 h 555"/>
                <a:gd name="T18" fmla="*/ 59 w 554"/>
                <a:gd name="T19" fmla="*/ 237 h 555"/>
                <a:gd name="T20" fmla="*/ 0 w 554"/>
                <a:gd name="T21" fmla="*/ 278 h 555"/>
                <a:gd name="T22" fmla="*/ 45 w 554"/>
                <a:gd name="T23" fmla="*/ 307 h 555"/>
                <a:gd name="T24" fmla="*/ 70 w 554"/>
                <a:gd name="T25" fmla="*/ 396 h 555"/>
                <a:gd name="T26" fmla="*/ 32 w 554"/>
                <a:gd name="T27" fmla="*/ 495 h 555"/>
                <a:gd name="T28" fmla="*/ 148 w 554"/>
                <a:gd name="T29" fmla="*/ 484 h 555"/>
                <a:gd name="T30" fmla="*/ 237 w 554"/>
                <a:gd name="T31" fmla="*/ 493 h 555"/>
                <a:gd name="T32" fmla="*/ 279 w 554"/>
                <a:gd name="T33" fmla="*/ 555 h 555"/>
                <a:gd name="T34" fmla="*/ 335 w 554"/>
                <a:gd name="T35" fmla="*/ 516 h 555"/>
                <a:gd name="T36" fmla="*/ 344 w 554"/>
                <a:gd name="T37" fmla="*/ 427 h 555"/>
                <a:gd name="T38" fmla="*/ 333 w 554"/>
                <a:gd name="T39" fmla="*/ 311 h 555"/>
                <a:gd name="T40" fmla="*/ 432 w 554"/>
                <a:gd name="T41" fmla="*/ 350 h 555"/>
                <a:gd name="T42" fmla="*/ 521 w 554"/>
                <a:gd name="T43" fmla="*/ 325 h 555"/>
                <a:gd name="T44" fmla="*/ 554 w 554"/>
                <a:gd name="T45" fmla="*/ 275 h 555"/>
                <a:gd name="T46" fmla="*/ 514 w 554"/>
                <a:gd name="T47" fmla="*/ 216 h 555"/>
                <a:gd name="T48" fmla="*/ 425 w 554"/>
                <a:gd name="T49" fmla="*/ 207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4" h="555">
                  <a:moveTo>
                    <a:pt x="425" y="207"/>
                  </a:moveTo>
                  <a:cubicBezTo>
                    <a:pt x="409" y="260"/>
                    <a:pt x="339" y="256"/>
                    <a:pt x="309" y="218"/>
                  </a:cubicBezTo>
                  <a:cubicBezTo>
                    <a:pt x="278" y="179"/>
                    <a:pt x="300" y="156"/>
                    <a:pt x="347" y="119"/>
                  </a:cubicBezTo>
                  <a:cubicBezTo>
                    <a:pt x="394" y="83"/>
                    <a:pt x="359" y="53"/>
                    <a:pt x="322" y="30"/>
                  </a:cubicBezTo>
                  <a:cubicBezTo>
                    <a:pt x="308" y="21"/>
                    <a:pt x="292" y="10"/>
                    <a:pt x="276" y="0"/>
                  </a:cubicBezTo>
                  <a:cubicBezTo>
                    <a:pt x="265" y="16"/>
                    <a:pt x="254" y="32"/>
                    <a:pt x="245" y="46"/>
                  </a:cubicBezTo>
                  <a:cubicBezTo>
                    <a:pt x="223" y="83"/>
                    <a:pt x="192" y="118"/>
                    <a:pt x="156" y="71"/>
                  </a:cubicBezTo>
                  <a:cubicBezTo>
                    <a:pt x="120" y="24"/>
                    <a:pt x="96" y="2"/>
                    <a:pt x="58" y="32"/>
                  </a:cubicBezTo>
                  <a:cubicBezTo>
                    <a:pt x="19" y="63"/>
                    <a:pt x="16" y="133"/>
                    <a:pt x="69" y="149"/>
                  </a:cubicBezTo>
                  <a:cubicBezTo>
                    <a:pt x="122" y="165"/>
                    <a:pt x="129" y="189"/>
                    <a:pt x="59" y="237"/>
                  </a:cubicBezTo>
                  <a:cubicBezTo>
                    <a:pt x="37" y="253"/>
                    <a:pt x="17" y="266"/>
                    <a:pt x="0" y="278"/>
                  </a:cubicBezTo>
                  <a:cubicBezTo>
                    <a:pt x="16" y="288"/>
                    <a:pt x="32" y="299"/>
                    <a:pt x="45" y="307"/>
                  </a:cubicBezTo>
                  <a:cubicBezTo>
                    <a:pt x="82" y="330"/>
                    <a:pt x="117" y="360"/>
                    <a:pt x="70" y="396"/>
                  </a:cubicBezTo>
                  <a:cubicBezTo>
                    <a:pt x="23" y="433"/>
                    <a:pt x="1" y="456"/>
                    <a:pt x="32" y="495"/>
                  </a:cubicBezTo>
                  <a:cubicBezTo>
                    <a:pt x="62" y="533"/>
                    <a:pt x="132" y="537"/>
                    <a:pt x="148" y="484"/>
                  </a:cubicBezTo>
                  <a:cubicBezTo>
                    <a:pt x="164" y="431"/>
                    <a:pt x="189" y="424"/>
                    <a:pt x="237" y="493"/>
                  </a:cubicBezTo>
                  <a:cubicBezTo>
                    <a:pt x="253" y="516"/>
                    <a:pt x="267" y="537"/>
                    <a:pt x="279" y="555"/>
                  </a:cubicBezTo>
                  <a:cubicBezTo>
                    <a:pt x="295" y="544"/>
                    <a:pt x="314" y="531"/>
                    <a:pt x="335" y="516"/>
                  </a:cubicBezTo>
                  <a:cubicBezTo>
                    <a:pt x="404" y="468"/>
                    <a:pt x="397" y="443"/>
                    <a:pt x="344" y="427"/>
                  </a:cubicBezTo>
                  <a:cubicBezTo>
                    <a:pt x="291" y="411"/>
                    <a:pt x="295" y="342"/>
                    <a:pt x="333" y="311"/>
                  </a:cubicBezTo>
                  <a:cubicBezTo>
                    <a:pt x="372" y="281"/>
                    <a:pt x="395" y="302"/>
                    <a:pt x="432" y="350"/>
                  </a:cubicBezTo>
                  <a:cubicBezTo>
                    <a:pt x="468" y="397"/>
                    <a:pt x="499" y="361"/>
                    <a:pt x="521" y="325"/>
                  </a:cubicBezTo>
                  <a:cubicBezTo>
                    <a:pt x="530" y="310"/>
                    <a:pt x="542" y="292"/>
                    <a:pt x="554" y="275"/>
                  </a:cubicBezTo>
                  <a:cubicBezTo>
                    <a:pt x="542" y="258"/>
                    <a:pt x="529" y="238"/>
                    <a:pt x="514" y="216"/>
                  </a:cubicBezTo>
                  <a:cubicBezTo>
                    <a:pt x="465" y="147"/>
                    <a:pt x="441" y="154"/>
                    <a:pt x="425" y="207"/>
                  </a:cubicBezTo>
                  <a:close/>
                </a:path>
              </a:pathLst>
            </a:custGeom>
            <a:solidFill>
              <a:srgbClr val="00B050"/>
            </a:solidFill>
            <a:ln w="38100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grpSp>
        <p:nvGrpSpPr>
          <p:cNvPr id="42" name="Group 90">
            <a:extLst>
              <a:ext uri="{FF2B5EF4-FFF2-40B4-BE49-F238E27FC236}">
                <a16:creationId xmlns:a16="http://schemas.microsoft.com/office/drawing/2014/main" id="{93A448C3-8B33-4383-A264-369A57FEA26D}"/>
              </a:ext>
            </a:extLst>
          </p:cNvPr>
          <p:cNvGrpSpPr/>
          <p:nvPr/>
        </p:nvGrpSpPr>
        <p:grpSpPr>
          <a:xfrm>
            <a:off x="1329954" y="1701432"/>
            <a:ext cx="2965472" cy="725895"/>
            <a:chOff x="8292538" y="1004326"/>
            <a:chExt cx="2965472" cy="725895"/>
          </a:xfrm>
        </p:grpSpPr>
        <p:sp>
          <p:nvSpPr>
            <p:cNvPr id="44" name="TextBox 91">
              <a:extLst>
                <a:ext uri="{FF2B5EF4-FFF2-40B4-BE49-F238E27FC236}">
                  <a16:creationId xmlns:a16="http://schemas.microsoft.com/office/drawing/2014/main" id="{5D609DE1-12D6-4DC8-A6E0-F51DC8B384AF}"/>
                </a:ext>
              </a:extLst>
            </p:cNvPr>
            <p:cNvSpPr txBox="1"/>
            <p:nvPr/>
          </p:nvSpPr>
          <p:spPr>
            <a:xfrm>
              <a:off x="8292539" y="1391667"/>
              <a:ext cx="29654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US" sz="1600" dirty="0">
                  <a:latin typeface="Rockwell" panose="02060603020205020403" pitchFamily="18" charset="0"/>
                </a:rPr>
                <a:t>BENESSERE ANIMALE</a:t>
              </a:r>
              <a:endParaRPr lang="en-US" sz="1600" dirty="0">
                <a:latin typeface="Rockwell" panose="02060603020205020403" pitchFamily="18" charset="0"/>
              </a:endParaRPr>
            </a:p>
          </p:txBody>
        </p:sp>
        <p:sp>
          <p:nvSpPr>
            <p:cNvPr id="45" name="TextBox 92">
              <a:extLst>
                <a:ext uri="{FF2B5EF4-FFF2-40B4-BE49-F238E27FC236}">
                  <a16:creationId xmlns:a16="http://schemas.microsoft.com/office/drawing/2014/main" id="{EB375237-8387-404F-BD8B-7CA0702CA138}"/>
                </a:ext>
              </a:extLst>
            </p:cNvPr>
            <p:cNvSpPr txBox="1"/>
            <p:nvPr/>
          </p:nvSpPr>
          <p:spPr>
            <a:xfrm>
              <a:off x="8292538" y="1004326"/>
              <a:ext cx="296547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US" sz="1800" b="1" dirty="0">
                  <a:latin typeface="Rockwell" panose="02060603020205020403" pitchFamily="18" charset="0"/>
                </a:rPr>
                <a:t>ETICA</a:t>
              </a:r>
              <a:endParaRPr lang="en-US" sz="1800" b="1" dirty="0">
                <a:latin typeface="Rockwell" panose="02060603020205020403" pitchFamily="18" charset="0"/>
              </a:endParaRPr>
            </a:p>
          </p:txBody>
        </p:sp>
      </p:grpSp>
      <p:sp>
        <p:nvSpPr>
          <p:cNvPr id="48" name="TextBox 91">
            <a:extLst>
              <a:ext uri="{FF2B5EF4-FFF2-40B4-BE49-F238E27FC236}">
                <a16:creationId xmlns:a16="http://schemas.microsoft.com/office/drawing/2014/main" id="{5C95E427-CA54-4F8D-B059-A7C6C25BC85F}"/>
              </a:ext>
            </a:extLst>
          </p:cNvPr>
          <p:cNvSpPr txBox="1"/>
          <p:nvPr/>
        </p:nvSpPr>
        <p:spPr>
          <a:xfrm>
            <a:off x="5709952" y="2952505"/>
            <a:ext cx="2965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S" b="1" dirty="0">
                <a:latin typeface="Rockwell" panose="02060603020205020403" pitchFamily="18" charset="0"/>
              </a:rPr>
              <a:t>AMBIENTALE</a:t>
            </a:r>
          </a:p>
        </p:txBody>
      </p:sp>
      <p:pic>
        <p:nvPicPr>
          <p:cNvPr id="53" name="Immagine 52">
            <a:extLst>
              <a:ext uri="{FF2B5EF4-FFF2-40B4-BE49-F238E27FC236}">
                <a16:creationId xmlns:a16="http://schemas.microsoft.com/office/drawing/2014/main" id="{66EB859A-02FF-44B9-9233-B83185D75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804" y="3586220"/>
            <a:ext cx="852923" cy="568615"/>
          </a:xfrm>
          <a:prstGeom prst="rect">
            <a:avLst/>
          </a:prstGeom>
        </p:spPr>
      </p:pic>
      <p:sp>
        <p:nvSpPr>
          <p:cNvPr id="68" name="TextBox 92">
            <a:extLst>
              <a:ext uri="{FF2B5EF4-FFF2-40B4-BE49-F238E27FC236}">
                <a16:creationId xmlns:a16="http://schemas.microsoft.com/office/drawing/2014/main" id="{7D0BA08B-F256-4AB9-A7DA-E16B95095B32}"/>
              </a:ext>
            </a:extLst>
          </p:cNvPr>
          <p:cNvSpPr txBox="1"/>
          <p:nvPr/>
        </p:nvSpPr>
        <p:spPr>
          <a:xfrm>
            <a:off x="1393306" y="3923383"/>
            <a:ext cx="2049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US" sz="1800" b="1" dirty="0">
                <a:latin typeface="Rockwell" panose="02060603020205020403" pitchFamily="18" charset="0"/>
              </a:rPr>
              <a:t>ECONOMICA</a:t>
            </a:r>
            <a:endParaRPr lang="en-US" sz="1800" b="1" dirty="0">
              <a:latin typeface="Rockwell" panose="02060603020205020403" pitchFamily="18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56C56A56-4915-4480-97CB-DC4901B17D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8165" y1="22078" x2="48165" y2="220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27906" y="2958849"/>
            <a:ext cx="792651" cy="839919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4D87463A-ADEB-4405-8D39-AB0BC85B8D5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42" b="89474" l="7797" r="92881">
                        <a14:foregroundMark x1="90847" y1="50292" x2="90847" y2="50292"/>
                        <a14:foregroundMark x1="93220" y1="46784" x2="93220" y2="46784"/>
                        <a14:foregroundMark x1="7797" y1="46784" x2="7797" y2="467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03592">
            <a:off x="2444612" y="4757079"/>
            <a:ext cx="1454383" cy="843049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2B3C647D-CD77-4829-8B27-78833E6466E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15" b="89904" l="8642" r="89712">
                        <a14:foregroundMark x1="11934" y1="22115" x2="8642" y2="82212"/>
                        <a14:foregroundMark x1="39918" y1="18750" x2="39918" y2="52885"/>
                        <a14:foregroundMark x1="39918" y1="56731" x2="39095" y2="62981"/>
                        <a14:foregroundMark x1="39095" y1="75000" x2="39095" y2="47115"/>
                        <a14:foregroundMark x1="39095" y1="32212" x2="39095" y2="32212"/>
                        <a14:foregroundMark x1="81893" y1="48077" x2="81893" y2="48077"/>
                        <a14:foregroundMark x1="81070" y1="35577" x2="74486" y2="74038"/>
                        <a14:foregroundMark x1="74486" y1="76442" x2="74486" y2="76442"/>
                        <a14:foregroundMark x1="84362" y1="79808" x2="82305" y2="44231"/>
                        <a14:foregroundMark x1="81893" y1="24519" x2="81893" y2="24519"/>
                        <a14:foregroundMark x1="82305" y1="17308" x2="81070" y2="30769"/>
                        <a14:foregroundMark x1="85597" y1="23558" x2="87243" y2="2115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57991" y="4328752"/>
            <a:ext cx="815197" cy="69778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9B70FEE-2064-4FAE-86C7-D7F61850B858}"/>
              </a:ext>
            </a:extLst>
          </p:cNvPr>
          <p:cNvSpPr txBox="1"/>
          <p:nvPr/>
        </p:nvSpPr>
        <p:spPr>
          <a:xfrm>
            <a:off x="3451782" y="5415313"/>
            <a:ext cx="1843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err="1">
                <a:latin typeface="Rockwell" panose="02060603020205020403" pitchFamily="18" charset="0"/>
              </a:rPr>
              <a:t>Hermetia</a:t>
            </a:r>
            <a:r>
              <a:rPr lang="it-IT" sz="2000" b="1" i="1" dirty="0">
                <a:latin typeface="Rockwell" panose="02060603020205020403" pitchFamily="18" charset="0"/>
              </a:rPr>
              <a:t> </a:t>
            </a:r>
            <a:r>
              <a:rPr lang="it-IT" sz="2000" b="1" i="1" dirty="0" err="1">
                <a:latin typeface="Rockwell" panose="02060603020205020403" pitchFamily="18" charset="0"/>
              </a:rPr>
              <a:t>illucens</a:t>
            </a:r>
            <a:endParaRPr lang="en-GB" sz="2000" b="1" i="1" dirty="0">
              <a:latin typeface="Rockwell" panose="02060603020205020403" pitchFamily="18" charset="0"/>
            </a:endParaRPr>
          </a:p>
        </p:txBody>
      </p:sp>
      <p:sp>
        <p:nvSpPr>
          <p:cNvPr id="21" name="Titolo 1">
            <a:extLst>
              <a:ext uri="{FF2B5EF4-FFF2-40B4-BE49-F238E27FC236}">
                <a16:creationId xmlns:a16="http://schemas.microsoft.com/office/drawing/2014/main" id="{55D52A73-4076-4FBB-AEFA-0D3A2B8A059D}"/>
              </a:ext>
            </a:extLst>
          </p:cNvPr>
          <p:cNvSpPr txBox="1">
            <a:spLocks/>
          </p:cNvSpPr>
          <p:nvPr/>
        </p:nvSpPr>
        <p:spPr>
          <a:xfrm>
            <a:off x="1740310" y="18958"/>
            <a:ext cx="7301542" cy="114469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b="1" dirty="0">
                <a:latin typeface="Rockwell" panose="02060603020205020403" pitchFamily="18" charset="0"/>
              </a:rPr>
              <a:t>Gli insetti offrono un’interessante opportunità: rappresentano l’anello tra i sottoprodotti dell’agroindustria e le produzioni zootecniche</a:t>
            </a:r>
            <a:endParaRPr lang="en-GB" b="1" dirty="0">
              <a:latin typeface="Rockwell" panose="02060603020205020403" pitchFamily="18" charset="0"/>
            </a:endParaRPr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380372A1-69E3-4B5F-9DBB-8C3B597952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" y="51764"/>
            <a:ext cx="1822284" cy="1214856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6EF55805-8F9D-4E3D-84D9-3E7B8DE35C26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foregroundMark x1="24444" y1="49778" x2="38667" y2="53778"/>
                        <a14:foregroundMark x1="44000" y1="52889" x2="45333" y2="46667"/>
                        <a14:foregroundMark x1="40000" y1="43111" x2="49778" y2="46667"/>
                        <a14:foregroundMark x1="52889" y1="45333" x2="52889" y2="45333"/>
                        <a14:foregroundMark x1="49333" y1="61333" x2="49333" y2="61333"/>
                        <a14:foregroundMark x1="45333" y1="60000" x2="45333" y2="60000"/>
                        <a14:foregroundMark x1="30667" y1="65778" x2="30667" y2="65778"/>
                        <a14:foregroundMark x1="22667" y1="48000" x2="22667" y2="48000"/>
                        <a14:foregroundMark x1="23111" y1="48444" x2="23111" y2="48444"/>
                        <a14:foregroundMark x1="71111" y1="56444" x2="71111" y2="56444"/>
                        <a14:foregroundMark x1="63111" y1="57778" x2="63111" y2="57778"/>
                        <a14:foregroundMark x1="65333" y1="62222" x2="65333" y2="62222"/>
                        <a14:foregroundMark x1="68889" y1="62222" x2="68889" y2="62222"/>
                        <a14:foregroundMark x1="69778" y1="56000" x2="69778" y2="56000"/>
                        <a14:foregroundMark x1="71111" y1="51556" x2="71111" y2="51556"/>
                        <a14:foregroundMark x1="71556" y1="47111" x2="71556" y2="47111"/>
                        <a14:foregroundMark x1="74222" y1="48889" x2="74222" y2="48889"/>
                        <a14:foregroundMark x1="65333" y1="69778" x2="65333" y2="69778"/>
                        <a14:foregroundMark x1="68444" y1="70222" x2="68444" y2="70222"/>
                        <a14:foregroundMark x1="65778" y1="68000" x2="65778" y2="68000"/>
                        <a14:foregroundMark x1="65333" y1="68000" x2="65333" y2="68889"/>
                        <a14:foregroundMark x1="66222" y1="67111" x2="66222" y2="70222"/>
                        <a14:foregroundMark x1="66667" y1="70222" x2="68889" y2="70222"/>
                      </a14:backgroundRemoval>
                    </a14:imgEffect>
                  </a14:imgLayer>
                </a14:imgProps>
              </a:ext>
            </a:extLst>
          </a:blip>
          <a:srcRect l="18032" t="26399" r="17660" b="23571"/>
          <a:stretch/>
        </p:blipFill>
        <p:spPr>
          <a:xfrm>
            <a:off x="4533014" y="2303208"/>
            <a:ext cx="665982" cy="518125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F3D0BF9C-AE5C-4A2E-8A5C-5E6AC1A10E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778" b="95556" l="9778" r="92000">
                        <a14:foregroundMark x1="13333" y1="24444" x2="13333" y2="24444"/>
                        <a14:foregroundMark x1="15556" y1="23111" x2="19111" y2="54222"/>
                        <a14:foregroundMark x1="22667" y1="32444" x2="22667" y2="32444"/>
                        <a14:foregroundMark x1="22667" y1="32444" x2="22667" y2="27111"/>
                        <a14:foregroundMark x1="78222" y1="49778" x2="78222" y2="49778"/>
                        <a14:foregroundMark x1="92000" y1="60000" x2="92000" y2="60000"/>
                        <a14:foregroundMark x1="27556" y1="95556" x2="27556" y2="955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71145" y="2446914"/>
            <a:ext cx="731294" cy="731294"/>
          </a:xfrm>
          <a:prstGeom prst="rect">
            <a:avLst/>
          </a:prstGeom>
        </p:spPr>
      </p:pic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B5D8C08-DC3A-E33C-59F8-4AC904E560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47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F56F5174-31D9-4DBB-AAB7-A1FD7BDB1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66129"/>
            <a:ext cx="4851603" cy="5925741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33" name="Picture 1032">
            <a:extLst>
              <a:ext uri="{FF2B5EF4-FFF2-40B4-BE49-F238E27FC236}">
                <a16:creationId xmlns:a16="http://schemas.microsoft.com/office/drawing/2014/main" id="{AE113210-7872-481A-ADE6-3A05CCAF5E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00"/>
          <a:stretch/>
        </p:blipFill>
        <p:spPr>
          <a:xfrm>
            <a:off x="0" y="466129"/>
            <a:ext cx="9144000" cy="5925741"/>
          </a:xfrm>
          <a:prstGeom prst="rect">
            <a:avLst/>
          </a:prstGeom>
        </p:spPr>
      </p:pic>
      <p:sp>
        <p:nvSpPr>
          <p:cNvPr id="1035" name="Freeform 62">
            <a:extLst>
              <a:ext uri="{FF2B5EF4-FFF2-40B4-BE49-F238E27FC236}">
                <a16:creationId xmlns:a16="http://schemas.microsoft.com/office/drawing/2014/main" id="{F9A95BEE-6BB1-4A28-A8E6-A34B2E42E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86286"/>
            <a:ext cx="4320692" cy="4666770"/>
          </a:xfrm>
          <a:custGeom>
            <a:avLst/>
            <a:gdLst>
              <a:gd name="connsiteX0" fmla="*/ 2299956 w 5000438"/>
              <a:gd name="connsiteY0" fmla="*/ 0 h 5400962"/>
              <a:gd name="connsiteX1" fmla="*/ 5000438 w 5000438"/>
              <a:gd name="connsiteY1" fmla="*/ 2700481 h 5400962"/>
              <a:gd name="connsiteX2" fmla="*/ 2299956 w 5000438"/>
              <a:gd name="connsiteY2" fmla="*/ 5400962 h 5400962"/>
              <a:gd name="connsiteX3" fmla="*/ 60675 w 5000438"/>
              <a:gd name="connsiteY3" fmla="*/ 4210346 h 5400962"/>
              <a:gd name="connsiteX4" fmla="*/ 0 w 5000438"/>
              <a:gd name="connsiteY4" fmla="*/ 4110472 h 5400962"/>
              <a:gd name="connsiteX5" fmla="*/ 0 w 5000438"/>
              <a:gd name="connsiteY5" fmla="*/ 1290491 h 5400962"/>
              <a:gd name="connsiteX6" fmla="*/ 60675 w 5000438"/>
              <a:gd name="connsiteY6" fmla="*/ 1190617 h 5400962"/>
              <a:gd name="connsiteX7" fmla="*/ 2299956 w 5000438"/>
              <a:gd name="connsiteY7" fmla="*/ 0 h 5400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00438" h="5400962">
                <a:moveTo>
                  <a:pt x="2299956" y="0"/>
                </a:moveTo>
                <a:cubicBezTo>
                  <a:pt x="3791390" y="0"/>
                  <a:pt x="5000438" y="1209047"/>
                  <a:pt x="5000438" y="2700481"/>
                </a:cubicBezTo>
                <a:cubicBezTo>
                  <a:pt x="5000438" y="4191915"/>
                  <a:pt x="3791390" y="5400962"/>
                  <a:pt x="2299956" y="5400962"/>
                </a:cubicBezTo>
                <a:cubicBezTo>
                  <a:pt x="1367810" y="5400962"/>
                  <a:pt x="545971" y="4928678"/>
                  <a:pt x="60675" y="4210346"/>
                </a:cubicBezTo>
                <a:lnTo>
                  <a:pt x="0" y="4110472"/>
                </a:lnTo>
                <a:lnTo>
                  <a:pt x="0" y="1290491"/>
                </a:lnTo>
                <a:lnTo>
                  <a:pt x="60675" y="1190617"/>
                </a:lnTo>
                <a:cubicBezTo>
                  <a:pt x="545971" y="472284"/>
                  <a:pt x="1367810" y="0"/>
                  <a:pt x="229995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1026" name="Picture 2" descr="Prima fase della visualizzazione concettuale. Parola per attinente  all'inizio di un certo processo o imprenditore d'inizio che punta il bordo  di presentazione delle impronte che rappresenta i progetti di progettazione  Foto stock -">
            <a:extLst>
              <a:ext uri="{FF2B5EF4-FFF2-40B4-BE49-F238E27FC236}">
                <a16:creationId xmlns:a16="http://schemas.microsoft.com/office/drawing/2014/main" id="{D4D6722B-0228-C750-33DB-C8AB49883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100"/>
          <a:stretch/>
        </p:blipFill>
        <p:spPr bwMode="auto">
          <a:xfrm>
            <a:off x="20" y="1351210"/>
            <a:ext cx="4180350" cy="4375387"/>
          </a:xfrm>
          <a:custGeom>
            <a:avLst/>
            <a:gdLst/>
            <a:ahLst/>
            <a:cxnLst/>
            <a:rect l="l" t="t" r="r" b="b"/>
            <a:pathLst>
              <a:path w="4838041" h="5063738">
                <a:moveTo>
                  <a:pt x="2306172" y="0"/>
                </a:moveTo>
                <a:cubicBezTo>
                  <a:pt x="3704485" y="0"/>
                  <a:pt x="4838041" y="1133556"/>
                  <a:pt x="4838041" y="2531869"/>
                </a:cubicBezTo>
                <a:cubicBezTo>
                  <a:pt x="4838041" y="3930182"/>
                  <a:pt x="3704485" y="5063738"/>
                  <a:pt x="2306172" y="5063738"/>
                </a:cubicBezTo>
                <a:cubicBezTo>
                  <a:pt x="1344832" y="5063738"/>
                  <a:pt x="508631" y="4527956"/>
                  <a:pt x="79886" y="3738709"/>
                </a:cubicBezTo>
                <a:lnTo>
                  <a:pt x="0" y="3572876"/>
                </a:lnTo>
                <a:lnTo>
                  <a:pt x="0" y="1490863"/>
                </a:lnTo>
                <a:lnTo>
                  <a:pt x="79886" y="1325030"/>
                </a:lnTo>
                <a:cubicBezTo>
                  <a:pt x="508631" y="535783"/>
                  <a:pt x="1344832" y="0"/>
                  <a:pt x="2306172" y="0"/>
                </a:cubicBezTo>
                <a:close/>
              </a:path>
            </a:pathLst>
          </a:custGeom>
          <a:noFill/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E6F61B4-20B3-987C-6C00-73661AE4EB87}"/>
              </a:ext>
            </a:extLst>
          </p:cNvPr>
          <p:cNvSpPr txBox="1"/>
          <p:nvPr/>
        </p:nvSpPr>
        <p:spPr>
          <a:xfrm>
            <a:off x="4851603" y="2609385"/>
            <a:ext cx="3733184" cy="15946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algn="just"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rgbClr val="000000"/>
                </a:solidFill>
              </a:rPr>
              <a:t>      </a:t>
            </a:r>
            <a:r>
              <a:rPr lang="en-US" sz="2000" b="1" i="0" u="none" strike="noStrike" baseline="0" dirty="0">
                <a:solidFill>
                  <a:schemeClr val="accent1">
                    <a:lumMod val="75000"/>
                  </a:schemeClr>
                </a:solidFill>
              </a:rPr>
              <a:t>Prima </a:t>
            </a:r>
            <a:r>
              <a:rPr lang="en-US" sz="2000" b="1" i="0" u="none" strike="noStrike" baseline="0" dirty="0" err="1">
                <a:solidFill>
                  <a:schemeClr val="accent1">
                    <a:lumMod val="75000"/>
                  </a:schemeClr>
                </a:solidFill>
              </a:rPr>
              <a:t>fase</a:t>
            </a:r>
            <a:r>
              <a:rPr lang="en-US" sz="2000" b="1" i="0" u="none" strike="noStrike" baseline="0" dirty="0">
                <a:solidFill>
                  <a:schemeClr val="accent1">
                    <a:lumMod val="75000"/>
                  </a:schemeClr>
                </a:solidFill>
              </a:rPr>
              <a:t> del </a:t>
            </a:r>
            <a:r>
              <a:rPr lang="en-US" sz="2000" b="1" i="0" u="none" strike="noStrike" baseline="0" dirty="0" err="1">
                <a:solidFill>
                  <a:schemeClr val="accent1">
                    <a:lumMod val="75000"/>
                  </a:schemeClr>
                </a:solidFill>
              </a:rPr>
              <a:t>progetto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  <a:p>
            <a:pPr marR="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0" i="0" u="none" strike="noStrike" baseline="0" dirty="0">
              <a:solidFill>
                <a:srgbClr val="000000"/>
              </a:solidFill>
            </a:endParaRPr>
          </a:p>
          <a:p>
            <a:pPr marR="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marL="285750" marR="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ricognizione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della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più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recente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letteratura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per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integrare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le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conoscenze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sull’impiego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della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farina di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insetti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nell’alimentazione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del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suino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e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poter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procedere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con il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trasferimento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tecnologico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in maniera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più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efficace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. </a:t>
            </a:r>
          </a:p>
          <a:p>
            <a:pPr marL="285750" marR="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000000"/>
              </a:solidFill>
            </a:endParaRPr>
          </a:p>
          <a:p>
            <a:pPr marL="285750" marR="0"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avere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maggiori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informazioni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al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riguardo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delle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differenze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con la farina di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estrazione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di soia e la farina di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pesce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che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rappresentano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un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riferimento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poiché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le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proteine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in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esse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contenute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presentano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una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elevatissima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 </a:t>
            </a:r>
            <a:r>
              <a:rPr lang="en-US" sz="2000" b="0" i="0" u="none" strike="noStrike" baseline="0" dirty="0" err="1">
                <a:solidFill>
                  <a:srgbClr val="000000"/>
                </a:solidFill>
              </a:rPr>
              <a:t>digeribilità</a:t>
            </a:r>
            <a:r>
              <a:rPr lang="en-US" sz="2000" b="0" i="0" u="none" strike="noStrike" baseline="0" dirty="0">
                <a:solidFill>
                  <a:srgbClr val="000000"/>
                </a:solidFill>
              </a:rPr>
              <a:t>.  </a:t>
            </a:r>
          </a:p>
        </p:txBody>
      </p:sp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00F84E10-1CA9-B568-D0FD-E8CD1FBCC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19448" y="6337827"/>
            <a:ext cx="428046" cy="2355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en-US" sz="825">
                <a:solidFill>
                  <a:srgbClr val="898989"/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 sz="825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703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EC1BD20C-3EA5-4A15-AA35-4C1C6A897CA2}"/>
              </a:ext>
            </a:extLst>
          </p:cNvPr>
          <p:cNvSpPr/>
          <p:nvPr/>
        </p:nvSpPr>
        <p:spPr>
          <a:xfrm>
            <a:off x="285206" y="831588"/>
            <a:ext cx="8573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>
                <a:latin typeface="Rockwell" panose="02060603020205020403" pitchFamily="18" charset="0"/>
              </a:rPr>
              <a:t>1.  Prova di digeribilità </a:t>
            </a:r>
            <a:r>
              <a:rPr lang="it-IT" i="1" dirty="0">
                <a:latin typeface="Rockwell" panose="02060603020205020403" pitchFamily="18" charset="0"/>
              </a:rPr>
              <a:t>in vitro </a:t>
            </a:r>
            <a:r>
              <a:rPr lang="it-IT" dirty="0">
                <a:latin typeface="Rockwell" panose="02060603020205020403" pitchFamily="18" charset="0"/>
              </a:rPr>
              <a:t>delle farine intere e disoleate e degli oli derivanti dagli insetti per l’alimentazione del </a:t>
            </a:r>
            <a:r>
              <a:rPr lang="it-IT" b="1" dirty="0">
                <a:latin typeface="Rockwell" panose="02060603020205020403" pitchFamily="18" charset="0"/>
              </a:rPr>
              <a:t>suino</a:t>
            </a:r>
            <a:endParaRPr lang="en-GB" dirty="0"/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C53EBD00-CE5D-4A57-8997-7601EADB9CD4}"/>
              </a:ext>
            </a:extLst>
          </p:cNvPr>
          <p:cNvSpPr txBox="1">
            <a:spLocks/>
          </p:cNvSpPr>
          <p:nvPr/>
        </p:nvSpPr>
        <p:spPr>
          <a:xfrm>
            <a:off x="1689464" y="46041"/>
            <a:ext cx="7301542" cy="610289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600" b="1" dirty="0">
                <a:latin typeface="Rockwell" panose="02060603020205020403" pitchFamily="18" charset="0"/>
              </a:rPr>
              <a:t>Dettagli sulle attività</a:t>
            </a:r>
            <a:endParaRPr lang="en-GB" sz="3600" b="1" dirty="0">
              <a:latin typeface="Rockwell" panose="02060603020205020403" pitchFamily="18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395716C-FFA8-4B58-8A04-57E08C584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9754" y="46041"/>
            <a:ext cx="1659710" cy="610289"/>
          </a:xfrm>
          <a:prstGeom prst="rect">
            <a:avLst/>
          </a:prstGeom>
        </p:spPr>
      </p:pic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CD5B784E-C924-39DE-9B26-81CC55EBD0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715969"/>
              </p:ext>
            </p:extLst>
          </p:nvPr>
        </p:nvGraphicFramePr>
        <p:xfrm>
          <a:off x="148045" y="1952516"/>
          <a:ext cx="8842961" cy="4846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31207">
                  <a:extLst>
                    <a:ext uri="{9D8B030D-6E8A-4147-A177-3AD203B41FA5}">
                      <a16:colId xmlns:a16="http://schemas.microsoft.com/office/drawing/2014/main" val="2846635060"/>
                    </a:ext>
                  </a:extLst>
                </a:gridCol>
                <a:gridCol w="502758">
                  <a:extLst>
                    <a:ext uri="{9D8B030D-6E8A-4147-A177-3AD203B41FA5}">
                      <a16:colId xmlns:a16="http://schemas.microsoft.com/office/drawing/2014/main" val="1332075339"/>
                    </a:ext>
                  </a:extLst>
                </a:gridCol>
                <a:gridCol w="2256826">
                  <a:extLst>
                    <a:ext uri="{9D8B030D-6E8A-4147-A177-3AD203B41FA5}">
                      <a16:colId xmlns:a16="http://schemas.microsoft.com/office/drawing/2014/main" val="2687061292"/>
                    </a:ext>
                  </a:extLst>
                </a:gridCol>
                <a:gridCol w="1633965">
                  <a:extLst>
                    <a:ext uri="{9D8B030D-6E8A-4147-A177-3AD203B41FA5}">
                      <a16:colId xmlns:a16="http://schemas.microsoft.com/office/drawing/2014/main" val="3161950713"/>
                    </a:ext>
                  </a:extLst>
                </a:gridCol>
                <a:gridCol w="849103">
                  <a:extLst>
                    <a:ext uri="{9D8B030D-6E8A-4147-A177-3AD203B41FA5}">
                      <a16:colId xmlns:a16="http://schemas.microsoft.com/office/drawing/2014/main" val="2497998005"/>
                    </a:ext>
                  </a:extLst>
                </a:gridCol>
                <a:gridCol w="1385378">
                  <a:extLst>
                    <a:ext uri="{9D8B030D-6E8A-4147-A177-3AD203B41FA5}">
                      <a16:colId xmlns:a16="http://schemas.microsoft.com/office/drawing/2014/main" val="2836890493"/>
                    </a:ext>
                  </a:extLst>
                </a:gridCol>
                <a:gridCol w="1083724">
                  <a:extLst>
                    <a:ext uri="{9D8B030D-6E8A-4147-A177-3AD203B41FA5}">
                      <a16:colId xmlns:a16="http://schemas.microsoft.com/office/drawing/2014/main" val="3268602674"/>
                    </a:ext>
                  </a:extLst>
                </a:gridCol>
              </a:tblGrid>
              <a:tr h="159529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Suino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Età (d) 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Tipologia di farina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Target della sostituzione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% di inclusione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Risultati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u="none" strike="noStrike" dirty="0">
                          <a:effectLst/>
                          <a:latin typeface="Rockwell" panose="02060603020205020403" pitchFamily="18" charset="0"/>
                        </a:rPr>
                        <a:t>Reference </a:t>
                      </a:r>
                      <a:endParaRPr lang="it-IT" sz="12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097811"/>
                  </a:ext>
                </a:extLst>
              </a:tr>
              <a:tr h="64808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Suinetti allo svezzamento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21-36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Farina 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illucens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integrale e sgrassata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Soia tostata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0, 4, 8 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AID della PG ↓ con farina integrale HI 8% e ↑ farina </a:t>
                      </a:r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deoleata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Spranghers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et al. (2018)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2090070"/>
                  </a:ext>
                </a:extLst>
              </a:tr>
              <a:tr h="588262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Suinetti allo svezzamento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21-56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Ptecticus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tenebrifer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 </a:t>
                      </a:r>
                      <a:endParaRPr lang="it-IT" sz="1200" b="0" i="1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Farina di pesce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0, 1, 2 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ATTD di SS e </a:t>
                      </a:r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N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↓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Ao and Kim (2019)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7770166"/>
                  </a:ext>
                </a:extLst>
              </a:tr>
              <a:tr h="259234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Suinetti allo svezzamento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21-61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Farina di larva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illucens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parzialmente sgrassata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Farina di estrazione di soia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0, 5, 10 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ATTD =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Biasato et al. (2019)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827598"/>
                  </a:ext>
                </a:extLst>
              </a:tr>
              <a:tr h="64808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Suinetti allo svezzamento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28-63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Larve 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molitor 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essiccate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Farina di estrazione di soia ed olio di soia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0, 1.5, 3.0, 4.5, 6.0 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Ritenzione </a:t>
                      </a:r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N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e ATTD di SS e CP direttamente proporzionale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Jin et al. (2016)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764272"/>
                  </a:ext>
                </a:extLst>
              </a:tr>
              <a:tr h="38885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Suinetti allo svezzamento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35-63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Larve 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molitor</a:t>
                      </a:r>
                      <a:endParaRPr lang="it-IT" sz="1200" b="0" i="1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Farina di estrazione di soia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0, 5, 10 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AIL di tutti gli AA con l'inclusione al 10%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Meyer et al. (2020)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5572520"/>
                  </a:ext>
                </a:extLst>
              </a:tr>
              <a:tr h="388851">
                <a:tc>
                  <a:txBody>
                    <a:bodyPr/>
                    <a:lstStyle/>
                    <a:p>
                      <a:pPr algn="l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Suino in accrescimento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24 kg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Larve 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molitor 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essiccate e macinate</a:t>
                      </a:r>
                      <a:endParaRPr lang="it-IT" sz="1200" b="0" i="1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Farina di pesce, farina di carne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9.95 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SID della SS, CP, AA totali, AA essenziali ↑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>
                          <a:effectLst/>
                          <a:latin typeface="Rockwell" panose="02060603020205020403" pitchFamily="18" charset="0"/>
                        </a:rPr>
                        <a:t>Yoo et al. (2019) 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4584882"/>
                  </a:ext>
                </a:extLst>
              </a:tr>
              <a:tr h="518468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Suino in accrescimento 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29 kg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Farina </a:t>
                      </a:r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deoletata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al 100% da larve 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molitor 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e larve 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molitor 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idrolizzate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Farina di estrazione di soia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0, 10 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Aumento della AID della SS, CP, Lys, </a:t>
                      </a:r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Met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e </a:t>
                      </a:r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Thr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con larve di </a:t>
                      </a:r>
                      <a:r>
                        <a:rPr lang="it-IT" sz="12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200" i="1" u="none" strike="noStrike" dirty="0">
                          <a:effectLst/>
                          <a:latin typeface="Rockwell" panose="02060603020205020403" pitchFamily="18" charset="0"/>
                        </a:rPr>
                        <a:t> molitor 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idrolizzate 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u="none" strike="noStrike" dirty="0" err="1">
                          <a:effectLst/>
                          <a:latin typeface="Rockwell" panose="02060603020205020403" pitchFamily="18" charset="0"/>
                        </a:rPr>
                        <a:t>Cho</a:t>
                      </a:r>
                      <a:r>
                        <a:rPr lang="it-IT" sz="1200" u="none" strike="noStrike" dirty="0">
                          <a:effectLst/>
                          <a:latin typeface="Rockwell" panose="02060603020205020403" pitchFamily="18" charset="0"/>
                        </a:rPr>
                        <a:t> et al. (2020) 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7478" marR="7478" marT="7478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4206086"/>
                  </a:ext>
                </a:extLst>
              </a:tr>
            </a:tbl>
          </a:graphicData>
        </a:graphic>
      </p:graphicFrame>
      <p:sp>
        <p:nvSpPr>
          <p:cNvPr id="6" name="CasellaDiTesto 5">
            <a:extLst>
              <a:ext uri="{FF2B5EF4-FFF2-40B4-BE49-F238E27FC236}">
                <a16:creationId xmlns:a16="http://schemas.microsoft.com/office/drawing/2014/main" id="{AF8ADEB3-C34E-A122-941C-A0A36161FC53}"/>
              </a:ext>
            </a:extLst>
          </p:cNvPr>
          <p:cNvSpPr txBox="1"/>
          <p:nvPr/>
        </p:nvSpPr>
        <p:spPr>
          <a:xfrm>
            <a:off x="285206" y="1583184"/>
            <a:ext cx="3481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latin typeface="Rockwell" panose="02060603020205020403" pitchFamily="18" charset="0"/>
              </a:rPr>
              <a:t>Dalla </a:t>
            </a:r>
            <a:r>
              <a:rPr lang="en-GB" dirty="0" err="1">
                <a:latin typeface="Rockwell" panose="02060603020205020403" pitchFamily="18" charset="0"/>
              </a:rPr>
              <a:t>letteratura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sappiamo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che</a:t>
            </a:r>
            <a:r>
              <a:rPr lang="en-GB" dirty="0">
                <a:latin typeface="Rockwell" panose="02060603020205020403" pitchFamily="18" charset="0"/>
              </a:rPr>
              <a:t> 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2878FD-090E-837A-3C47-C93E8E59C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/>
          </a:p>
        </p:txBody>
      </p:sp>
      <p:pic>
        <p:nvPicPr>
          <p:cNvPr id="8" name="Elemento grafico 7" descr="Maiale contorno">
            <a:extLst>
              <a:ext uri="{FF2B5EF4-FFF2-40B4-BE49-F238E27FC236}">
                <a16:creationId xmlns:a16="http://schemas.microsoft.com/office/drawing/2014/main" id="{732679FE-1A82-99D4-184E-BAC4468F44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58150" y="85345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943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testo, schermata, numero, menu&#10;&#10;Descrizione generata automaticamente">
            <a:extLst>
              <a:ext uri="{FF2B5EF4-FFF2-40B4-BE49-F238E27FC236}">
                <a16:creationId xmlns:a16="http://schemas.microsoft.com/office/drawing/2014/main" id="{9806DA71-FA8A-279C-918C-679FE4345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05" y="1363039"/>
            <a:ext cx="7734300" cy="3683000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1540B804-8C54-CD04-C09C-7155BDA5D0DA}"/>
              </a:ext>
            </a:extLst>
          </p:cNvPr>
          <p:cNvSpPr txBox="1"/>
          <p:nvPr/>
        </p:nvSpPr>
        <p:spPr>
          <a:xfrm>
            <a:off x="760605" y="265837"/>
            <a:ext cx="816037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b="1" dirty="0" err="1">
                <a:latin typeface="Rockwell" panose="02060603020205020403" pitchFamily="18" charset="0"/>
              </a:rPr>
              <a:t>Digeribilità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ileale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standardizzata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delle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proteine</a:t>
            </a:r>
            <a:r>
              <a:rPr lang="en-GB" b="1" dirty="0">
                <a:latin typeface="Rockwell" panose="02060603020205020403" pitchFamily="18" charset="0"/>
              </a:rPr>
              <a:t> ​​</a:t>
            </a:r>
            <a:r>
              <a:rPr lang="en-GB" b="1" dirty="0" err="1">
                <a:latin typeface="Rockwell" panose="02060603020205020403" pitchFamily="18" charset="0"/>
              </a:rPr>
              <a:t>grezze</a:t>
            </a:r>
            <a:r>
              <a:rPr lang="en-GB" b="1" dirty="0">
                <a:latin typeface="Rockwell" panose="02060603020205020403" pitchFamily="18" charset="0"/>
              </a:rPr>
              <a:t> e </a:t>
            </a:r>
            <a:r>
              <a:rPr lang="en-GB" b="1" dirty="0" err="1">
                <a:latin typeface="Rockwell" panose="02060603020205020403" pitchFamily="18" charset="0"/>
              </a:rPr>
              <a:t>degli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amminoacidi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essenziali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delle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farine</a:t>
            </a:r>
            <a:r>
              <a:rPr lang="en-GB" b="1" dirty="0">
                <a:latin typeface="Rockwell" panose="02060603020205020403" pitchFamily="18" charset="0"/>
              </a:rPr>
              <a:t> di </a:t>
            </a:r>
            <a:r>
              <a:rPr lang="en-GB" b="1" dirty="0" err="1">
                <a:latin typeface="Rockwell" panose="02060603020205020403" pitchFamily="18" charset="0"/>
              </a:rPr>
              <a:t>insetto</a:t>
            </a:r>
            <a:r>
              <a:rPr lang="en-GB" b="1" dirty="0">
                <a:latin typeface="Rockwell" panose="02060603020205020403" pitchFamily="18" charset="0"/>
              </a:rPr>
              <a:t> rispetto </a:t>
            </a:r>
            <a:r>
              <a:rPr lang="en-GB" b="1" dirty="0" err="1">
                <a:latin typeface="Rockwell" panose="02060603020205020403" pitchFamily="18" charset="0"/>
              </a:rPr>
              <a:t>alla</a:t>
            </a:r>
            <a:r>
              <a:rPr lang="en-GB" b="1" dirty="0">
                <a:latin typeface="Rockwell" panose="02060603020205020403" pitchFamily="18" charset="0"/>
              </a:rPr>
              <a:t> farina di soia e farina di </a:t>
            </a:r>
            <a:r>
              <a:rPr lang="en-GB" b="1" dirty="0" err="1">
                <a:latin typeface="Rockwell" panose="02060603020205020403" pitchFamily="18" charset="0"/>
              </a:rPr>
              <a:t>pesce</a:t>
            </a:r>
            <a:endParaRPr lang="en-GB" b="1" dirty="0">
              <a:latin typeface="Rockwell" panose="02060603020205020403" pitchFamily="18" charset="0"/>
            </a:endParaRP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3902D26-4796-4C6A-20C1-7BA65D80EEE6}"/>
              </a:ext>
            </a:extLst>
          </p:cNvPr>
          <p:cNvSpPr txBox="1"/>
          <p:nvPr/>
        </p:nvSpPr>
        <p:spPr>
          <a:xfrm>
            <a:off x="980671" y="5761166"/>
            <a:ext cx="19673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>
                <a:latin typeface="Rockwell" panose="02060603020205020403" pitchFamily="18" charset="0"/>
              </a:rPr>
              <a:t>Effetti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associativi</a:t>
            </a:r>
            <a:endParaRPr lang="en-GB" dirty="0">
              <a:latin typeface="Rockwell" panose="02060603020205020403" pitchFamily="18" charset="0"/>
            </a:endParaRPr>
          </a:p>
        </p:txBody>
      </p:sp>
      <p:pic>
        <p:nvPicPr>
          <p:cNvPr id="4098" name="Picture 2" descr="Come creare e gestire un'associazione – Bad Penguin">
            <a:extLst>
              <a:ext uri="{FF2B5EF4-FFF2-40B4-BE49-F238E27FC236}">
                <a16:creationId xmlns:a16="http://schemas.microsoft.com/office/drawing/2014/main" id="{8A751D27-C036-AB21-76E6-CA45561F2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688" y="5123678"/>
            <a:ext cx="2156057" cy="1644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397B76B8-B3E0-BD62-6FF6-C1C51C129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13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82C743C-5E74-AC39-B690-CA68CC0597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96341"/>
              </p:ext>
            </p:extLst>
          </p:nvPr>
        </p:nvGraphicFramePr>
        <p:xfrm>
          <a:off x="150829" y="974720"/>
          <a:ext cx="8918102" cy="55641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71981">
                  <a:extLst>
                    <a:ext uri="{9D8B030D-6E8A-4147-A177-3AD203B41FA5}">
                      <a16:colId xmlns:a16="http://schemas.microsoft.com/office/drawing/2014/main" val="1157084815"/>
                    </a:ext>
                  </a:extLst>
                </a:gridCol>
                <a:gridCol w="669378">
                  <a:extLst>
                    <a:ext uri="{9D8B030D-6E8A-4147-A177-3AD203B41FA5}">
                      <a16:colId xmlns:a16="http://schemas.microsoft.com/office/drawing/2014/main" val="2646902419"/>
                    </a:ext>
                  </a:extLst>
                </a:gridCol>
                <a:gridCol w="1583337">
                  <a:extLst>
                    <a:ext uri="{9D8B030D-6E8A-4147-A177-3AD203B41FA5}">
                      <a16:colId xmlns:a16="http://schemas.microsoft.com/office/drawing/2014/main" val="3752537886"/>
                    </a:ext>
                  </a:extLst>
                </a:gridCol>
                <a:gridCol w="1390247">
                  <a:extLst>
                    <a:ext uri="{9D8B030D-6E8A-4147-A177-3AD203B41FA5}">
                      <a16:colId xmlns:a16="http://schemas.microsoft.com/office/drawing/2014/main" val="3040022485"/>
                    </a:ext>
                  </a:extLst>
                </a:gridCol>
                <a:gridCol w="955795">
                  <a:extLst>
                    <a:ext uri="{9D8B030D-6E8A-4147-A177-3AD203B41FA5}">
                      <a16:colId xmlns:a16="http://schemas.microsoft.com/office/drawing/2014/main" val="2984618035"/>
                    </a:ext>
                  </a:extLst>
                </a:gridCol>
                <a:gridCol w="2307423">
                  <a:extLst>
                    <a:ext uri="{9D8B030D-6E8A-4147-A177-3AD203B41FA5}">
                      <a16:colId xmlns:a16="http://schemas.microsoft.com/office/drawing/2014/main" val="4111091206"/>
                    </a:ext>
                  </a:extLst>
                </a:gridCol>
                <a:gridCol w="839941">
                  <a:extLst>
                    <a:ext uri="{9D8B030D-6E8A-4147-A177-3AD203B41FA5}">
                      <a16:colId xmlns:a16="http://schemas.microsoft.com/office/drawing/2014/main" val="2002948155"/>
                    </a:ext>
                  </a:extLst>
                </a:gridCol>
              </a:tblGrid>
              <a:tr h="244175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1" u="none" strike="noStrike" dirty="0">
                          <a:effectLst/>
                          <a:latin typeface="Rockwell" panose="02060603020205020403" pitchFamily="18" charset="0"/>
                        </a:rPr>
                        <a:t>Suino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effectLst/>
                          <a:latin typeface="Rockwell" panose="02060603020205020403" pitchFamily="18" charset="0"/>
                        </a:rPr>
                        <a:t>Età/Peso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effectLst/>
                          <a:latin typeface="Rockwell" panose="02060603020205020403" pitchFamily="18" charset="0"/>
                        </a:rPr>
                        <a:t>Tipologia di farina di insetto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effectLst/>
                          <a:latin typeface="Rockwell" panose="02060603020205020403" pitchFamily="18" charset="0"/>
                        </a:rPr>
                        <a:t>Target di sostituzione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effectLst/>
                          <a:latin typeface="Rockwell" panose="02060603020205020403" pitchFamily="18" charset="0"/>
                        </a:rPr>
                        <a:t>% di inclusione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>
                          <a:effectLst/>
                          <a:latin typeface="Rockwell" panose="02060603020205020403" pitchFamily="18" charset="0"/>
                        </a:rPr>
                        <a:t>Risultati delle performance</a:t>
                      </a:r>
                      <a:endParaRPr lang="it-IT" sz="1100" b="1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u="none" strike="noStrike" dirty="0">
                          <a:effectLst/>
                          <a:latin typeface="Rockwell" panose="02060603020205020403" pitchFamily="18" charset="0"/>
                        </a:rPr>
                        <a:t>Reference </a:t>
                      </a:r>
                      <a:endParaRPr lang="it-IT" sz="1100" b="1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559255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Lattonzolo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10-28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Larve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macinate e setacciate (3 mm).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pesce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0, 3.5 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Le performance di crescita non sono state influenzate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Driemeyer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(2016)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4553007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Suinetti in fase di svezzamento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21-36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integrale e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deoleata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Soia tostata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0, 4, 8 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Le performance di crescita non sono state influenzate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Spranghers et al. (2018)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563454"/>
                  </a:ext>
                </a:extLst>
              </a:tr>
              <a:tr h="483379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Suinetti in fase di svezzamento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21-56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essiccata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Ptecticus</a:t>
                      </a:r>
                      <a:r>
                        <a:rPr lang="it-IT" sz="1100" i="1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tenebrifer</a:t>
                      </a:r>
                      <a:r>
                        <a:rPr lang="it-IT" sz="1100" i="1" u="none" strike="noStrike" dirty="0">
                          <a:effectLst/>
                          <a:latin typeface="Rockwell" panose="02060603020205020403" pitchFamily="18" charset="0"/>
                        </a:rPr>
                        <a:t> </a:t>
                      </a:r>
                      <a:endParaRPr lang="it-IT" sz="1100" b="0" i="1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pesce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0, 1, 2 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Indice di conversione all'1 e 2% di inclusione peggiora per un BWG inferiore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Ao and Kim (2019)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547218"/>
                  </a:ext>
                </a:extLst>
              </a:tr>
              <a:tr h="433849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Suinetti in fase di svezzamento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21-61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parzialmente sgrassata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100" i="1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illucens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soia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0, 5, 10 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Ingestione di sostanza secca direttamente proporzionale alla percentuale di inclusione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Biasato et al. (2019)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8305172"/>
                  </a:ext>
                </a:extLst>
              </a:tr>
              <a:tr h="59517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Suinetti in fase di svezzamento</a:t>
                      </a: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21-61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Olio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endParaRPr lang="it-IT" sz="1100" b="0" i="1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Olio di mais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0, 2, 4, 6 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Aumento del peso corporeo e dell'incremento giornaliero proporzionale al livello di inclusione; peggioramento dell'indice di conversione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Van Heugten et al. (2019)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052935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Suinetti in fase di svezzamento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28-63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Larve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100" i="1" u="none" strike="noStrike" dirty="0">
                          <a:effectLst/>
                          <a:latin typeface="Rockwell" panose="02060603020205020403" pitchFamily="18" charset="0"/>
                        </a:rPr>
                        <a:t> molitor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essiccate all'aria e macinate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estrazione di soia e olio di soia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0, 1.5, 3.0, 4.5, 6.0 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FI, BW and BWG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increased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linearly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at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increasing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inclusion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levels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during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phase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I (28-42 d).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Jin et al. (2016)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334529"/>
                  </a:ext>
                </a:extLst>
              </a:tr>
              <a:tr h="502626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Suinetti in fase di svezzamento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35-63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Larve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Tenebrio</a:t>
                      </a:r>
                      <a:r>
                        <a:rPr lang="it-IT" sz="1100" i="1" u="none" strike="noStrike" dirty="0">
                          <a:effectLst/>
                          <a:latin typeface="Rockwell" panose="02060603020205020403" pitchFamily="18" charset="0"/>
                        </a:rPr>
                        <a:t> molitor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estrazione di soia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0, 5, 10 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Peggioramento dell'incremento medio giornaliero del peso BWG ad un livello di inclusione del 10%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Meyer et al. (2020)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5477894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Suino in accrescimento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11-29 kg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Larve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Musca</a:t>
                      </a:r>
                      <a:r>
                        <a:rPr lang="it-IT" sz="1100" i="1" u="none" strike="noStrike" dirty="0">
                          <a:effectLst/>
                          <a:latin typeface="Rockwell" panose="02060603020205020403" pitchFamily="18" charset="0"/>
                        </a:rPr>
                        <a:t> domestica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essiccate al sole e macinate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Farina di pesce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0, 10 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Miglioramento dell'incremento medio giornaliero 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>
                          <a:effectLst/>
                          <a:latin typeface="Rockwell" panose="02060603020205020403" pitchFamily="18" charset="0"/>
                        </a:rPr>
                        <a:t>Dankwa et al. (2000) </a:t>
                      </a:r>
                      <a:endParaRPr lang="it-IT" sz="1100" b="0" i="0" u="none" strike="noStrike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245610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Suino in accrescimento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18-53 kg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larve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essiccate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pesce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0, 9, 12, 14.5, 18.5 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Le performance di crescita non sono state influenzate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Chia et al. (2019)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3536132"/>
                  </a:ext>
                </a:extLst>
              </a:tr>
              <a:tr h="396783"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Suino in fase di finissaggio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76-115 kg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larve di </a:t>
                      </a:r>
                      <a:r>
                        <a:rPr lang="it-IT" sz="1100" i="1" u="none" strike="noStrike" dirty="0" err="1">
                          <a:effectLst/>
                          <a:latin typeface="Rockwell" panose="02060603020205020403" pitchFamily="18" charset="0"/>
                        </a:rPr>
                        <a:t>Hermetia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essiccate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Farina di estrazione di soia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0, 4, 8 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Incremento di peso corporeo e incremento medio giornaliero con inclusione al 4% 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u="none" strike="noStrike" dirty="0" err="1">
                          <a:effectLst/>
                          <a:latin typeface="Rockwell" panose="02060603020205020403" pitchFamily="18" charset="0"/>
                        </a:rPr>
                        <a:t>Yu</a:t>
                      </a:r>
                      <a:r>
                        <a:rPr lang="it-IT" sz="1100" u="none" strike="noStrike" dirty="0">
                          <a:effectLst/>
                          <a:latin typeface="Rockwell" panose="02060603020205020403" pitchFamily="18" charset="0"/>
                        </a:rPr>
                        <a:t> et al. (2019) </a:t>
                      </a:r>
                      <a:endParaRPr lang="it-IT" sz="1100" b="0" i="0" u="none" strike="noStrike" dirty="0">
                        <a:solidFill>
                          <a:srgbClr val="000000"/>
                        </a:solidFill>
                        <a:effectLst/>
                        <a:latin typeface="Rockwell" panose="02060603020205020403" pitchFamily="18" charset="0"/>
                      </a:endParaRPr>
                    </a:p>
                  </a:txBody>
                  <a:tcPr marL="8523" marR="8523" marT="852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764724"/>
                  </a:ext>
                </a:extLst>
              </a:tr>
            </a:tbl>
          </a:graphicData>
        </a:graphic>
      </p:graphicFrame>
      <p:sp>
        <p:nvSpPr>
          <p:cNvPr id="3" name="CasellaDiTesto 2">
            <a:extLst>
              <a:ext uri="{FF2B5EF4-FFF2-40B4-BE49-F238E27FC236}">
                <a16:creationId xmlns:a16="http://schemas.microsoft.com/office/drawing/2014/main" id="{E8E595A6-5397-BAE9-4E2E-CC8C3595C5E6}"/>
              </a:ext>
            </a:extLst>
          </p:cNvPr>
          <p:cNvSpPr txBox="1"/>
          <p:nvPr/>
        </p:nvSpPr>
        <p:spPr>
          <a:xfrm>
            <a:off x="92658" y="422825"/>
            <a:ext cx="7326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>
                <a:latin typeface="Rockwell" panose="02060603020205020403" pitchFamily="18" charset="0"/>
              </a:rPr>
              <a:t>Effetti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dell’uso</a:t>
            </a:r>
            <a:r>
              <a:rPr lang="en-GB" b="1" dirty="0">
                <a:latin typeface="Rockwell" panose="02060603020205020403" pitchFamily="18" charset="0"/>
              </a:rPr>
              <a:t> di farina di </a:t>
            </a:r>
            <a:r>
              <a:rPr lang="en-GB" b="1" dirty="0" err="1">
                <a:latin typeface="Rockwell" panose="02060603020205020403" pitchFamily="18" charset="0"/>
              </a:rPr>
              <a:t>insetti</a:t>
            </a:r>
            <a:r>
              <a:rPr lang="en-GB" b="1" dirty="0">
                <a:latin typeface="Rockwell" panose="02060603020205020403" pitchFamily="18" charset="0"/>
              </a:rPr>
              <a:t> </a:t>
            </a:r>
            <a:r>
              <a:rPr lang="en-GB" b="1" dirty="0" err="1">
                <a:latin typeface="Rockwell" panose="02060603020205020403" pitchFamily="18" charset="0"/>
              </a:rPr>
              <a:t>sulle</a:t>
            </a:r>
            <a:r>
              <a:rPr lang="en-GB" b="1" dirty="0">
                <a:latin typeface="Rockwell" panose="02060603020205020403" pitchFamily="18" charset="0"/>
              </a:rPr>
              <a:t> performance </a:t>
            </a:r>
            <a:r>
              <a:rPr lang="en-GB" b="1" dirty="0" err="1">
                <a:latin typeface="Rockwell" panose="02060603020205020403" pitchFamily="18" charset="0"/>
              </a:rPr>
              <a:t>produttive</a:t>
            </a:r>
            <a:endParaRPr lang="en-GB" b="1" dirty="0">
              <a:latin typeface="Rockwell" panose="02060603020205020403" pitchFamily="18" charset="0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F5F9217-40C0-0C08-DC01-EFF276D25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/>
          </a:p>
        </p:txBody>
      </p:sp>
      <p:pic>
        <p:nvPicPr>
          <p:cNvPr id="6" name="Elemento grafico 5" descr="Maiale contorno">
            <a:extLst>
              <a:ext uri="{FF2B5EF4-FFF2-40B4-BE49-F238E27FC236}">
                <a16:creationId xmlns:a16="http://schemas.microsoft.com/office/drawing/2014/main" id="{937C7E0F-6322-E397-C36F-D84C641DB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00680" y="603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626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>
            <a:extLst>
              <a:ext uri="{FF2B5EF4-FFF2-40B4-BE49-F238E27FC236}">
                <a16:creationId xmlns:a16="http://schemas.microsoft.com/office/drawing/2014/main" id="{57845966-6EFC-468A-9CC7-BAB4B9585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4000" cy="6858000"/>
          </a:xfrm>
          <a:prstGeom prst="rect">
            <a:avLst/>
          </a:prstGeom>
          <a:solidFill>
            <a:srgbClr val="A9A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057" name="Picture 2056">
            <a:extLst>
              <a:ext uri="{FF2B5EF4-FFF2-40B4-BE49-F238E27FC236}">
                <a16:creationId xmlns:a16="http://schemas.microsoft.com/office/drawing/2014/main" id="{75554383-98AF-4A47-BB65-705FAAA4B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Segnaposto numero diapositiva 1">
            <a:extLst>
              <a:ext uri="{FF2B5EF4-FFF2-40B4-BE49-F238E27FC236}">
                <a16:creationId xmlns:a16="http://schemas.microsoft.com/office/drawing/2014/main" id="{101F64EE-EEEF-6D61-A1E3-481EDB6D4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F142E898-69A2-443B-9F18-BD4ADA027F05}" type="slidenum">
              <a:rPr lang="it-IT" sz="1050"/>
              <a:pPr>
                <a:spcAft>
                  <a:spcPts val="600"/>
                </a:spcAft>
              </a:pPr>
              <a:t>7</a:t>
            </a:fld>
            <a:endParaRPr lang="it-IT" sz="1050"/>
          </a:p>
        </p:txBody>
      </p:sp>
      <p:sp>
        <p:nvSpPr>
          <p:cNvPr id="2059" name="Freeform: Shape 2058">
            <a:extLst>
              <a:ext uri="{FF2B5EF4-FFF2-40B4-BE49-F238E27FC236}">
                <a16:creationId xmlns:a16="http://schemas.microsoft.com/office/drawing/2014/main" id="{ADAD1991-FFD1-4E94-ABAB-7560D33008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5410" y="-3970"/>
            <a:ext cx="7748362" cy="6874811"/>
          </a:xfrm>
          <a:custGeom>
            <a:avLst/>
            <a:gdLst>
              <a:gd name="connsiteX0" fmla="*/ 2232159 w 7837716"/>
              <a:gd name="connsiteY0" fmla="*/ 0 h 6858000"/>
              <a:gd name="connsiteX1" fmla="*/ 5605557 w 7837716"/>
              <a:gd name="connsiteY1" fmla="*/ 0 h 6858000"/>
              <a:gd name="connsiteX2" fmla="*/ 5617845 w 7837716"/>
              <a:gd name="connsiteY2" fmla="*/ 5384 h 6858000"/>
              <a:gd name="connsiteX3" fmla="*/ 7837716 w 7837716"/>
              <a:gd name="connsiteY3" fmla="*/ 3429000 h 6858000"/>
              <a:gd name="connsiteX4" fmla="*/ 5617845 w 7837716"/>
              <a:gd name="connsiteY4" fmla="*/ 6852616 h 6858000"/>
              <a:gd name="connsiteX5" fmla="*/ 5605557 w 7837716"/>
              <a:gd name="connsiteY5" fmla="*/ 6858000 h 6858000"/>
              <a:gd name="connsiteX6" fmla="*/ 2232159 w 7837716"/>
              <a:gd name="connsiteY6" fmla="*/ 6858000 h 6858000"/>
              <a:gd name="connsiteX7" fmla="*/ 2219871 w 7837716"/>
              <a:gd name="connsiteY7" fmla="*/ 6852616 h 6858000"/>
              <a:gd name="connsiteX8" fmla="*/ 0 w 7837716"/>
              <a:gd name="connsiteY8" fmla="*/ 3429000 h 6858000"/>
              <a:gd name="connsiteX9" fmla="*/ 2219871 w 7837716"/>
              <a:gd name="connsiteY9" fmla="*/ 538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837716" h="6858000">
                <a:moveTo>
                  <a:pt x="2232159" y="0"/>
                </a:moveTo>
                <a:lnTo>
                  <a:pt x="5605557" y="0"/>
                </a:lnTo>
                <a:lnTo>
                  <a:pt x="5617845" y="5384"/>
                </a:lnTo>
                <a:cubicBezTo>
                  <a:pt x="6931322" y="618789"/>
                  <a:pt x="7837716" y="1921305"/>
                  <a:pt x="7837716" y="3429000"/>
                </a:cubicBezTo>
                <a:cubicBezTo>
                  <a:pt x="7837716" y="4936696"/>
                  <a:pt x="6931322" y="6239212"/>
                  <a:pt x="5617845" y="6852616"/>
                </a:cubicBezTo>
                <a:lnTo>
                  <a:pt x="5605557" y="6858000"/>
                </a:lnTo>
                <a:lnTo>
                  <a:pt x="2232159" y="6858000"/>
                </a:lnTo>
                <a:lnTo>
                  <a:pt x="2219871" y="6852616"/>
                </a:lnTo>
                <a:cubicBezTo>
                  <a:pt x="906394" y="6239212"/>
                  <a:pt x="0" y="4936696"/>
                  <a:pt x="0" y="3429000"/>
                </a:cubicBezTo>
                <a:cubicBezTo>
                  <a:pt x="0" y="1921305"/>
                  <a:pt x="906394" y="618789"/>
                  <a:pt x="2219871" y="5384"/>
                </a:cubicBezTo>
                <a:close/>
              </a:path>
            </a:pathLst>
          </a:custGeom>
          <a:solidFill>
            <a:schemeClr val="bg1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82000"/>
                  </a:schemeClr>
                </a:gs>
                <a:gs pos="100000">
                  <a:schemeClr val="bg2">
                    <a:lumMod val="87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2050" name="Picture 2" descr="Conceptual la scrittura a mano che mostra una seconda possibilità. Concetto  significato occasione per provare qualcosa di nuovo dopo aver fallito un  tempo Simbolo di contorno uomo Loudspeake Foto stock - Alamy">
            <a:extLst>
              <a:ext uri="{FF2B5EF4-FFF2-40B4-BE49-F238E27FC236}">
                <a16:creationId xmlns:a16="http://schemas.microsoft.com/office/drawing/2014/main" id="{9B8DFF5A-7A38-4543-5A07-5F95645EC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60042" y="1172029"/>
            <a:ext cx="4222092" cy="4513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2">
            <a:extLst>
              <a:ext uri="{FF2B5EF4-FFF2-40B4-BE49-F238E27FC236}">
                <a16:creationId xmlns:a16="http://schemas.microsoft.com/office/drawing/2014/main" id="{0E65C3BF-AB3E-3829-E53A-82EB455306A6}"/>
              </a:ext>
            </a:extLst>
          </p:cNvPr>
          <p:cNvSpPr/>
          <p:nvPr/>
        </p:nvSpPr>
        <p:spPr>
          <a:xfrm>
            <a:off x="2360042" y="5396039"/>
            <a:ext cx="4339095" cy="289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4A54E38B-9021-A8BB-BD34-3D083A03070C}"/>
              </a:ext>
            </a:extLst>
          </p:cNvPr>
          <p:cNvSpPr/>
          <p:nvPr/>
        </p:nvSpPr>
        <p:spPr>
          <a:xfrm>
            <a:off x="3008511" y="2408087"/>
            <a:ext cx="2747838" cy="45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err="1">
                <a:solidFill>
                  <a:schemeClr val="tx1"/>
                </a:solidFill>
                <a:latin typeface="Baloo Bhai 2" panose="03080502040302020200" pitchFamily="66" charset="77"/>
                <a:cs typeface="Baloo Bhai 2" panose="03080502040302020200" pitchFamily="66" charset="77"/>
              </a:rPr>
              <a:t>Seconda</a:t>
            </a:r>
            <a:r>
              <a:rPr lang="en-GB" sz="2400" dirty="0">
                <a:solidFill>
                  <a:schemeClr val="tx1"/>
                </a:solidFill>
                <a:latin typeface="Baloo Bhai 2" panose="03080502040302020200" pitchFamily="66" charset="77"/>
                <a:cs typeface="Baloo Bhai 2" panose="03080502040302020200" pitchFamily="66" charset="77"/>
              </a:rPr>
              <a:t> </a:t>
            </a:r>
            <a:r>
              <a:rPr lang="en-GB" sz="2400" dirty="0" err="1">
                <a:solidFill>
                  <a:schemeClr val="tx1"/>
                </a:solidFill>
                <a:latin typeface="Baloo Bhai 2" panose="03080502040302020200" pitchFamily="66" charset="77"/>
                <a:cs typeface="Baloo Bhai 2" panose="03080502040302020200" pitchFamily="66" charset="77"/>
              </a:rPr>
              <a:t>fase</a:t>
            </a:r>
            <a:endParaRPr lang="en-GB" sz="2400" dirty="0">
              <a:solidFill>
                <a:schemeClr val="tx1"/>
              </a:solidFill>
              <a:latin typeface="Baloo Bhai 2" panose="03080502040302020200" pitchFamily="66" charset="77"/>
              <a:cs typeface="Baloo Bhai 2" panose="03080502040302020200" pitchFamily="66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82415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99" name="Rectangle 8198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D1C89332-3556-0FD3-0636-44F2E1EFE3CB}"/>
              </a:ext>
            </a:extLst>
          </p:cNvPr>
          <p:cNvSpPr txBox="1"/>
          <p:nvPr/>
        </p:nvSpPr>
        <p:spPr>
          <a:xfrm>
            <a:off x="586228" y="125828"/>
            <a:ext cx="7645556" cy="947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 b="1" kern="1200" dirty="0" err="1">
                <a:solidFill>
                  <a:schemeClr val="tx1"/>
                </a:solidFill>
                <a:latin typeface="Rockwell" panose="02060603020205020403" pitchFamily="18" charset="0"/>
                <a:ea typeface="+mj-ea"/>
                <a:cs typeface="+mj-cs"/>
              </a:rPr>
              <a:t>Obiettivo</a:t>
            </a:r>
            <a:r>
              <a:rPr lang="en-US" sz="3200" b="1" kern="1200" dirty="0">
                <a:solidFill>
                  <a:schemeClr val="tx1"/>
                </a:solidFill>
                <a:latin typeface="Rockwell" panose="02060603020205020403" pitchFamily="18" charset="0"/>
                <a:ea typeface="+mj-ea"/>
                <a:cs typeface="+mj-cs"/>
              </a:rPr>
              <a:t> del </a:t>
            </a:r>
            <a:r>
              <a:rPr lang="en-US" sz="3200" b="1" kern="1200" dirty="0" err="1">
                <a:solidFill>
                  <a:schemeClr val="tx1"/>
                </a:solidFill>
                <a:latin typeface="Rockwell" panose="02060603020205020403" pitchFamily="18" charset="0"/>
                <a:ea typeface="+mj-ea"/>
                <a:cs typeface="+mj-cs"/>
              </a:rPr>
              <a:t>lavoro</a:t>
            </a:r>
            <a:r>
              <a:rPr lang="en-US" sz="3200" b="1" kern="1200" dirty="0">
                <a:solidFill>
                  <a:schemeClr val="tx1"/>
                </a:solidFill>
                <a:latin typeface="Rockwell" panose="02060603020205020403" pitchFamily="18" charset="0"/>
                <a:ea typeface="+mj-ea"/>
                <a:cs typeface="+mj-cs"/>
              </a:rPr>
              <a:t> …..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E5DAA9DB-D55A-7238-FDF9-48239E71E722}"/>
              </a:ext>
            </a:extLst>
          </p:cNvPr>
          <p:cNvSpPr txBox="1"/>
          <p:nvPr/>
        </p:nvSpPr>
        <p:spPr>
          <a:xfrm>
            <a:off x="203544" y="2110967"/>
            <a:ext cx="8292327" cy="12419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1700" dirty="0" err="1">
                <a:latin typeface="Rockwell" panose="02060603020205020403" pitchFamily="18" charset="0"/>
              </a:rPr>
              <a:t>Caratterizzare</a:t>
            </a:r>
            <a:r>
              <a:rPr lang="en-US" sz="1700" dirty="0">
                <a:latin typeface="Rockwell" panose="02060603020205020403" pitchFamily="18" charset="0"/>
              </a:rPr>
              <a:t> il </a:t>
            </a:r>
            <a:r>
              <a:rPr lang="en-US" sz="1700" dirty="0" err="1">
                <a:latin typeface="Rockwell" panose="02060603020205020403" pitchFamily="18" charset="0"/>
              </a:rPr>
              <a:t>profilo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nutrizionale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delle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farine</a:t>
            </a:r>
            <a:r>
              <a:rPr lang="en-US" sz="1700" dirty="0">
                <a:latin typeface="Rockwell" panose="02060603020205020403" pitchFamily="18" charset="0"/>
              </a:rPr>
              <a:t> di </a:t>
            </a:r>
            <a:r>
              <a:rPr lang="en-US" sz="1700" dirty="0" err="1">
                <a:latin typeface="Rockwell" panose="02060603020205020403" pitchFamily="18" charset="0"/>
              </a:rPr>
              <a:t>insetto</a:t>
            </a:r>
            <a:r>
              <a:rPr lang="en-US" sz="1700" dirty="0">
                <a:latin typeface="Rockwell" panose="02060603020205020403" pitchFamily="18" charset="0"/>
              </a:rPr>
              <a:t> e </a:t>
            </a:r>
            <a:r>
              <a:rPr lang="en-US" sz="1700" dirty="0" err="1">
                <a:latin typeface="Rockwell" panose="02060603020205020403" pitchFamily="18" charset="0"/>
              </a:rPr>
              <a:t>delle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diete</a:t>
            </a:r>
            <a:r>
              <a:rPr lang="en-US" sz="1700" dirty="0">
                <a:latin typeface="Rockwell" panose="02060603020205020403" pitchFamily="18" charset="0"/>
              </a:rPr>
              <a:t> da </a:t>
            </a:r>
            <a:r>
              <a:rPr lang="en-US" sz="1700" dirty="0" err="1">
                <a:latin typeface="Rockwell" panose="02060603020205020403" pitchFamily="18" charset="0"/>
              </a:rPr>
              <a:t>utilizzare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i="1" dirty="0">
                <a:latin typeface="Rockwell" panose="02060603020205020403" pitchFamily="18" charset="0"/>
              </a:rPr>
              <a:t>in vivo  </a:t>
            </a:r>
            <a:r>
              <a:rPr lang="en-US" sz="1700" dirty="0" err="1">
                <a:latin typeface="Rockwell" panose="02060603020205020403" pitchFamily="18" charset="0"/>
              </a:rPr>
              <a:t>mediante</a:t>
            </a:r>
            <a:r>
              <a:rPr lang="en-US" sz="1700" dirty="0">
                <a:latin typeface="Rockwell" panose="02060603020205020403" pitchFamily="18" charset="0"/>
              </a:rPr>
              <a:t> prove di </a:t>
            </a:r>
            <a:r>
              <a:rPr lang="en-US" sz="1700" dirty="0" err="1">
                <a:latin typeface="Rockwell" panose="02060603020205020403" pitchFamily="18" charset="0"/>
              </a:rPr>
              <a:t>digeribilità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i="1" dirty="0">
                <a:latin typeface="Rockwell" panose="02060603020205020403" pitchFamily="18" charset="0"/>
              </a:rPr>
              <a:t>in vitro </a:t>
            </a:r>
            <a:r>
              <a:rPr lang="en-US" sz="1700" dirty="0">
                <a:latin typeface="Rockwell" panose="02060603020205020403" pitchFamily="18" charset="0"/>
              </a:rPr>
              <a:t>in modo da </a:t>
            </a:r>
            <a:r>
              <a:rPr lang="en-US" sz="1700" dirty="0" err="1">
                <a:latin typeface="Rockwell" panose="02060603020205020403" pitchFamily="18" charset="0"/>
              </a:rPr>
              <a:t>scegliere</a:t>
            </a:r>
            <a:r>
              <a:rPr lang="en-US" sz="1700" dirty="0">
                <a:latin typeface="Rockwell" panose="02060603020205020403" pitchFamily="18" charset="0"/>
              </a:rPr>
              <a:t> la </a:t>
            </a:r>
            <a:r>
              <a:rPr lang="en-US" sz="1700" dirty="0" err="1">
                <a:latin typeface="Rockwell" panose="02060603020205020403" pitchFamily="18" charset="0"/>
              </a:rPr>
              <a:t>migliore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formulazione</a:t>
            </a:r>
            <a:r>
              <a:rPr lang="en-US" sz="1700" dirty="0">
                <a:latin typeface="Rockwell" panose="02060603020205020403" pitchFamily="18" charset="0"/>
              </a:rPr>
              <a:t> da </a:t>
            </a:r>
            <a:r>
              <a:rPr lang="en-US" sz="1700" dirty="0" err="1">
                <a:latin typeface="Rockwell" panose="02060603020205020403" pitchFamily="18" charset="0"/>
              </a:rPr>
              <a:t>destinare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agli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dirty="0" err="1">
                <a:latin typeface="Rockwell" panose="02060603020205020403" pitchFamily="18" charset="0"/>
              </a:rPr>
              <a:t>animali</a:t>
            </a:r>
            <a:r>
              <a:rPr lang="en-US" sz="1700" dirty="0">
                <a:latin typeface="Rockwell" panose="02060603020205020403" pitchFamily="18" charset="0"/>
              </a:rPr>
              <a:t> </a:t>
            </a:r>
            <a:r>
              <a:rPr lang="en-US" sz="1700" i="1" dirty="0">
                <a:latin typeface="Rockwell" panose="02060603020205020403" pitchFamily="18" charset="0"/>
              </a:rPr>
              <a:t>in vivo</a:t>
            </a:r>
          </a:p>
        </p:txBody>
      </p:sp>
      <p:pic>
        <p:nvPicPr>
          <p:cNvPr id="3074" name="Picture 2" descr="Porsi degli obiettivi, perché è utile?​ - Stefano Leone Coach &amp; Counselor">
            <a:extLst>
              <a:ext uri="{FF2B5EF4-FFF2-40B4-BE49-F238E27FC236}">
                <a16:creationId xmlns:a16="http://schemas.microsoft.com/office/drawing/2014/main" id="{DF59542F-C041-F639-F5CD-59451DAAD3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0" r="-2" b="4321"/>
          <a:stretch/>
        </p:blipFill>
        <p:spPr bwMode="auto">
          <a:xfrm>
            <a:off x="6212868" y="75452"/>
            <a:ext cx="2905625" cy="1963945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Un disegno di uno scaffale con provette sopra | Vettore Premium">
            <a:extLst>
              <a:ext uri="{FF2B5EF4-FFF2-40B4-BE49-F238E27FC236}">
                <a16:creationId xmlns:a16="http://schemas.microsoft.com/office/drawing/2014/main" id="{F026F69B-AB5A-B333-0F1A-9FCA0B9EFD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52" r="2" b="12637"/>
          <a:stretch/>
        </p:blipFill>
        <p:spPr bwMode="auto">
          <a:xfrm>
            <a:off x="372818" y="4732890"/>
            <a:ext cx="3068440" cy="1672687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ccia destra 3">
            <a:extLst>
              <a:ext uri="{FF2B5EF4-FFF2-40B4-BE49-F238E27FC236}">
                <a16:creationId xmlns:a16="http://schemas.microsoft.com/office/drawing/2014/main" id="{CB8DC004-2663-9587-E92A-C30F838B72C1}"/>
              </a:ext>
            </a:extLst>
          </p:cNvPr>
          <p:cNvSpPr/>
          <p:nvPr/>
        </p:nvSpPr>
        <p:spPr>
          <a:xfrm rot="19916084">
            <a:off x="3263360" y="4644457"/>
            <a:ext cx="991158" cy="20400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Freccia destra 5">
            <a:extLst>
              <a:ext uri="{FF2B5EF4-FFF2-40B4-BE49-F238E27FC236}">
                <a16:creationId xmlns:a16="http://schemas.microsoft.com/office/drawing/2014/main" id="{0587A1E9-4CB2-8D81-754B-0EA127F72B8A}"/>
              </a:ext>
            </a:extLst>
          </p:cNvPr>
          <p:cNvSpPr/>
          <p:nvPr/>
        </p:nvSpPr>
        <p:spPr>
          <a:xfrm rot="1409155">
            <a:off x="3244746" y="5629821"/>
            <a:ext cx="1583879" cy="18422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37CBA8E-D9C8-2507-A2A2-7B7124B27CF0}"/>
              </a:ext>
            </a:extLst>
          </p:cNvPr>
          <p:cNvSpPr txBox="1"/>
          <p:nvPr/>
        </p:nvSpPr>
        <p:spPr>
          <a:xfrm>
            <a:off x="4143783" y="4023112"/>
            <a:ext cx="4997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dirty="0" err="1">
                <a:latin typeface="Rockwell" panose="02060603020205020403" pitchFamily="18" charset="0"/>
              </a:rPr>
              <a:t>Digeribilità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apparente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della</a:t>
            </a:r>
            <a:r>
              <a:rPr lang="en-GB" dirty="0">
                <a:latin typeface="Rockwell" panose="02060603020205020403" pitchFamily="18" charset="0"/>
              </a:rPr>
              <a:t> farina di </a:t>
            </a:r>
            <a:r>
              <a:rPr lang="en-GB" dirty="0" err="1">
                <a:latin typeface="Rockwell" panose="02060603020205020403" pitchFamily="18" charset="0"/>
              </a:rPr>
              <a:t>insetto</a:t>
            </a:r>
            <a:endParaRPr lang="en-GB" dirty="0">
              <a:latin typeface="Rockwell" panose="02060603020205020403" pitchFamily="18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B3B98E4E-1AD7-2D44-C7F5-373846267E0F}"/>
              </a:ext>
            </a:extLst>
          </p:cNvPr>
          <p:cNvSpPr txBox="1"/>
          <p:nvPr/>
        </p:nvSpPr>
        <p:spPr>
          <a:xfrm>
            <a:off x="4732391" y="6101007"/>
            <a:ext cx="4647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>
                <a:latin typeface="Rockwell" panose="02060603020205020403" pitchFamily="18" charset="0"/>
              </a:rPr>
              <a:t>Effetti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associativi</a:t>
            </a:r>
            <a:r>
              <a:rPr lang="en-GB" dirty="0">
                <a:latin typeface="Rockwell" panose="02060603020205020403" pitchFamily="18" charset="0"/>
              </a:rPr>
              <a:t> con </a:t>
            </a:r>
            <a:r>
              <a:rPr lang="en-GB" dirty="0" err="1">
                <a:latin typeface="Rockwell" panose="02060603020205020403" pitchFamily="18" charset="0"/>
              </a:rPr>
              <a:t>gli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altri</a:t>
            </a:r>
            <a:r>
              <a:rPr lang="en-GB" dirty="0">
                <a:latin typeface="Rockwell" panose="02060603020205020403" pitchFamily="18" charset="0"/>
              </a:rPr>
              <a:t> </a:t>
            </a:r>
            <a:r>
              <a:rPr lang="en-GB" dirty="0" err="1">
                <a:latin typeface="Rockwell" panose="02060603020205020403" pitchFamily="18" charset="0"/>
              </a:rPr>
              <a:t>ingredienti</a:t>
            </a:r>
            <a:endParaRPr lang="en-GB" dirty="0">
              <a:latin typeface="Rockwell" panose="02060603020205020403" pitchFamily="18" charset="0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AF4A776C-C9C4-4CAA-88EE-B91C8496DB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995" t="7491" r="8489" b="7683"/>
          <a:stretch/>
        </p:blipFill>
        <p:spPr>
          <a:xfrm rot="4156733">
            <a:off x="6679332" y="2677302"/>
            <a:ext cx="1309382" cy="1296707"/>
          </a:xfrm>
          <a:prstGeom prst="ellipse">
            <a:avLst/>
          </a:prstGeom>
        </p:spPr>
      </p:pic>
      <p:sp>
        <p:nvSpPr>
          <p:cNvPr id="11" name="Segnaposto numero diapositiva 10">
            <a:extLst>
              <a:ext uri="{FF2B5EF4-FFF2-40B4-BE49-F238E27FC236}">
                <a16:creationId xmlns:a16="http://schemas.microsoft.com/office/drawing/2014/main" id="{4DA56365-541F-F72B-0846-F40751B8A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/>
          </a:p>
        </p:txBody>
      </p:sp>
      <p:pic>
        <p:nvPicPr>
          <p:cNvPr id="5" name="Picture 2" descr="Jigsaw Puzzle Illustrazioni, Vettoriali E Clipart Stock – (113,468  Illustrazioni Stock)">
            <a:extLst>
              <a:ext uri="{FF2B5EF4-FFF2-40B4-BE49-F238E27FC236}">
                <a16:creationId xmlns:a16="http://schemas.microsoft.com/office/drawing/2014/main" id="{642683BE-DDA8-20D7-0BC5-346950D8D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5089901"/>
            <a:ext cx="990583" cy="99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507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3" name="Rectangle 1032">
            <a:extLst>
              <a:ext uri="{FF2B5EF4-FFF2-40B4-BE49-F238E27FC236}">
                <a16:creationId xmlns:a16="http://schemas.microsoft.com/office/drawing/2014/main" id="{D2B783EE-0239-4717-BBEA-8C9EAC61C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1DCBBE77-FAF0-045D-445A-E40C23C65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826" y="136526"/>
            <a:ext cx="468413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b="1" kern="1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Digeribilità</a:t>
            </a:r>
            <a:r>
              <a:rPr lang="en-US" sz="44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in vitro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273A88D-B047-DA9E-1489-2100924AF98C}"/>
              </a:ext>
            </a:extLst>
          </p:cNvPr>
          <p:cNvSpPr txBox="1"/>
          <p:nvPr/>
        </p:nvSpPr>
        <p:spPr>
          <a:xfrm>
            <a:off x="250477" y="1469575"/>
            <a:ext cx="4236861" cy="488677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b="1" u="sng" dirty="0" err="1"/>
              <a:t>Metodo</a:t>
            </a:r>
            <a:r>
              <a:rPr lang="en-US" b="1" u="sng" dirty="0"/>
              <a:t> di </a:t>
            </a:r>
            <a:r>
              <a:rPr lang="en-US" b="1" u="sng" dirty="0" err="1"/>
              <a:t>fermentazione</a:t>
            </a:r>
            <a:r>
              <a:rPr lang="en-US" b="1" dirty="0"/>
              <a:t>: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Il </a:t>
            </a:r>
            <a:r>
              <a:rPr lang="en-US" dirty="0" err="1"/>
              <a:t>metodo</a:t>
            </a:r>
            <a:r>
              <a:rPr lang="en-US" dirty="0"/>
              <a:t> </a:t>
            </a:r>
            <a:r>
              <a:rPr lang="en-US" dirty="0" err="1"/>
              <a:t>scelto</a:t>
            </a:r>
            <a:r>
              <a:rPr lang="en-US" dirty="0"/>
              <a:t> </a:t>
            </a:r>
            <a:r>
              <a:rPr lang="en-US" dirty="0" err="1"/>
              <a:t>è</a:t>
            </a:r>
            <a:r>
              <a:rPr lang="en-US" dirty="0"/>
              <a:t> di Boisen e Fernández 1997 </a:t>
            </a:r>
            <a:r>
              <a:rPr lang="en-US" dirty="0" err="1"/>
              <a:t>che</a:t>
            </a:r>
            <a:r>
              <a:rPr lang="en-US" dirty="0"/>
              <a:t> </a:t>
            </a:r>
            <a:r>
              <a:rPr lang="en-US" dirty="0" err="1"/>
              <a:t>permette</a:t>
            </a:r>
            <a:r>
              <a:rPr lang="en-US" dirty="0"/>
              <a:t> la </a:t>
            </a:r>
            <a:r>
              <a:rPr lang="en-US" dirty="0" err="1"/>
              <a:t>valutazione</a:t>
            </a:r>
            <a:r>
              <a:rPr lang="en-US" dirty="0"/>
              <a:t> </a:t>
            </a:r>
            <a:r>
              <a:rPr lang="en-US" dirty="0" err="1"/>
              <a:t>della</a:t>
            </a:r>
            <a:r>
              <a:rPr lang="en-US" dirty="0"/>
              <a:t> </a:t>
            </a:r>
            <a:r>
              <a:rPr lang="en-US" dirty="0" err="1"/>
              <a:t>digeribilità</a:t>
            </a:r>
            <a:r>
              <a:rPr lang="en-US" dirty="0"/>
              <a:t> in vitro del </a:t>
            </a:r>
            <a:r>
              <a:rPr lang="en-US" dirty="0" err="1"/>
              <a:t>tratto</a:t>
            </a:r>
            <a:r>
              <a:rPr lang="en-US" dirty="0"/>
              <a:t> </a:t>
            </a:r>
            <a:r>
              <a:rPr lang="en-US" dirty="0" err="1"/>
              <a:t>stomaco-ileale</a:t>
            </a:r>
            <a:r>
              <a:rPr lang="en-US" dirty="0"/>
              <a:t> (IVITD).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b="1" dirty="0">
                <a:solidFill>
                  <a:srgbClr val="C00000"/>
                </a:solidFill>
              </a:rPr>
              <a:t>2 step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dirty="0"/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1° step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/>
              <a:t>simulazione</a:t>
            </a:r>
            <a:r>
              <a:rPr lang="en-US" dirty="0"/>
              <a:t> </a:t>
            </a:r>
            <a:r>
              <a:rPr lang="en-US" dirty="0" err="1"/>
              <a:t>digestione</a:t>
            </a:r>
            <a:r>
              <a:rPr lang="en-US" dirty="0"/>
              <a:t> </a:t>
            </a:r>
            <a:r>
              <a:rPr lang="en-US" dirty="0" err="1"/>
              <a:t>nello</a:t>
            </a:r>
            <a:r>
              <a:rPr lang="en-US" dirty="0"/>
              <a:t> </a:t>
            </a:r>
            <a:r>
              <a:rPr lang="en-US" dirty="0" err="1"/>
              <a:t>stomaco</a:t>
            </a:r>
            <a:r>
              <a:rPr lang="en-US" dirty="0"/>
              <a:t> </a:t>
            </a:r>
            <a:r>
              <a:rPr lang="en-US" dirty="0" err="1"/>
              <a:t>simulando</a:t>
            </a:r>
            <a:r>
              <a:rPr lang="en-US" dirty="0"/>
              <a:t> </a:t>
            </a:r>
            <a:r>
              <a:rPr lang="en-US" dirty="0" err="1"/>
              <a:t>l’ambiente</a:t>
            </a:r>
            <a:r>
              <a:rPr lang="en-US" dirty="0"/>
              <a:t> </a:t>
            </a:r>
            <a:r>
              <a:rPr lang="en-US" dirty="0" err="1"/>
              <a:t>acido</a:t>
            </a:r>
            <a:r>
              <a:rPr lang="en-US" dirty="0"/>
              <a:t> e </a:t>
            </a:r>
            <a:r>
              <a:rPr lang="en-US" dirty="0" err="1"/>
              <a:t>utilizzando</a:t>
            </a:r>
            <a:r>
              <a:rPr lang="en-US" dirty="0"/>
              <a:t> </a:t>
            </a:r>
            <a:r>
              <a:rPr lang="en-US" dirty="0" err="1"/>
              <a:t>l’enzima</a:t>
            </a:r>
            <a:r>
              <a:rPr lang="en-US" dirty="0"/>
              <a:t> </a:t>
            </a:r>
            <a:r>
              <a:rPr lang="en-US" dirty="0" err="1"/>
              <a:t>pepsinico</a:t>
            </a:r>
            <a:r>
              <a:rPr lang="en-US" dirty="0"/>
              <a:t> per </a:t>
            </a:r>
            <a:r>
              <a:rPr lang="en-US" dirty="0" err="1"/>
              <a:t>simulare</a:t>
            </a:r>
            <a:r>
              <a:rPr lang="en-US" dirty="0"/>
              <a:t> la </a:t>
            </a:r>
            <a:r>
              <a:rPr lang="en-US" dirty="0" err="1"/>
              <a:t>digestione</a:t>
            </a:r>
            <a:r>
              <a:rPr lang="en-US" dirty="0"/>
              <a:t> </a:t>
            </a:r>
            <a:r>
              <a:rPr lang="en-US" dirty="0" err="1"/>
              <a:t>gastrica</a:t>
            </a:r>
            <a:r>
              <a:rPr lang="en-US" dirty="0"/>
              <a:t>, </a:t>
            </a:r>
            <a:r>
              <a:rPr lang="en-US" dirty="0" err="1"/>
              <a:t>durante</a:t>
            </a:r>
            <a:r>
              <a:rPr lang="en-US" dirty="0"/>
              <a:t> </a:t>
            </a:r>
            <a:r>
              <a:rPr lang="en-US" dirty="0" err="1"/>
              <a:t>un’incubazione</a:t>
            </a:r>
            <a:r>
              <a:rPr lang="en-US" dirty="0"/>
              <a:t> di 6 h a 39°C.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/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/>
              <a:t>2° step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dirty="0" err="1"/>
              <a:t>simulazione</a:t>
            </a:r>
            <a:r>
              <a:rPr lang="en-US" dirty="0"/>
              <a:t> </a:t>
            </a:r>
            <a:r>
              <a:rPr lang="en-US" dirty="0" err="1"/>
              <a:t>digestione</a:t>
            </a:r>
            <a:r>
              <a:rPr lang="en-US" dirty="0"/>
              <a:t> </a:t>
            </a:r>
            <a:r>
              <a:rPr lang="en-US" dirty="0" err="1"/>
              <a:t>intestino</a:t>
            </a:r>
            <a:r>
              <a:rPr lang="en-US" dirty="0"/>
              <a:t> tenue </a:t>
            </a:r>
            <a:r>
              <a:rPr lang="en-US" dirty="0" err="1"/>
              <a:t>simulando</a:t>
            </a:r>
            <a:r>
              <a:rPr lang="en-US" dirty="0"/>
              <a:t> </a:t>
            </a:r>
            <a:r>
              <a:rPr lang="en-US" dirty="0" err="1"/>
              <a:t>l’ambiente</a:t>
            </a:r>
            <a:r>
              <a:rPr lang="en-US" dirty="0"/>
              <a:t> </a:t>
            </a:r>
            <a:r>
              <a:rPr lang="en-US" dirty="0" err="1"/>
              <a:t>neutro</a:t>
            </a:r>
            <a:r>
              <a:rPr lang="en-US" dirty="0"/>
              <a:t> e </a:t>
            </a:r>
            <a:r>
              <a:rPr lang="en-US" dirty="0" err="1"/>
              <a:t>utilizzando</a:t>
            </a:r>
            <a:r>
              <a:rPr lang="en-US" dirty="0"/>
              <a:t> </a:t>
            </a:r>
            <a:r>
              <a:rPr lang="en-US" dirty="0" err="1"/>
              <a:t>l’enzima</a:t>
            </a:r>
            <a:r>
              <a:rPr lang="en-US" dirty="0"/>
              <a:t> </a:t>
            </a:r>
            <a:r>
              <a:rPr lang="en-US" dirty="0" err="1"/>
              <a:t>pancreatico</a:t>
            </a:r>
            <a:r>
              <a:rPr lang="en-US" dirty="0"/>
              <a:t>, in cui </a:t>
            </a:r>
            <a:r>
              <a:rPr lang="en-US" dirty="0" err="1"/>
              <a:t>l’incubazione</a:t>
            </a:r>
            <a:r>
              <a:rPr lang="en-US" dirty="0"/>
              <a:t> </a:t>
            </a:r>
            <a:r>
              <a:rPr lang="en-US" dirty="0" err="1"/>
              <a:t>viene</a:t>
            </a:r>
            <a:r>
              <a:rPr lang="en-US" dirty="0"/>
              <a:t> </a:t>
            </a:r>
            <a:r>
              <a:rPr lang="en-US" dirty="0" err="1"/>
              <a:t>ripetuta</a:t>
            </a:r>
            <a:r>
              <a:rPr lang="en-US" dirty="0"/>
              <a:t> per 18 h. </a:t>
            </a:r>
          </a:p>
        </p:txBody>
      </p:sp>
      <p:sp>
        <p:nvSpPr>
          <p:cNvPr id="1035" name="Oval 1034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15426" y="1364732"/>
            <a:ext cx="710616" cy="9217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Metodi di digeribilità delle proteine ​​dei cereali">
            <a:extLst>
              <a:ext uri="{FF2B5EF4-FFF2-40B4-BE49-F238E27FC236}">
                <a16:creationId xmlns:a16="http://schemas.microsoft.com/office/drawing/2014/main" id="{38E2DEF3-8571-4141-8B95-5112C04B8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5" r="17938" b="1"/>
          <a:stretch/>
        </p:blipFill>
        <p:spPr bwMode="auto">
          <a:xfrm>
            <a:off x="5925944" y="2727729"/>
            <a:ext cx="3218056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" name="Arc 1036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4759070" flipV="1">
            <a:off x="4022954" y="-170491"/>
            <a:ext cx="4021193" cy="3015895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28" name="Picture 4" descr="Immagini di Maiale Disegno - Download gratuiti su Freepik">
            <a:extLst>
              <a:ext uri="{FF2B5EF4-FFF2-40B4-BE49-F238E27FC236}">
                <a16:creationId xmlns:a16="http://schemas.microsoft.com/office/drawing/2014/main" id="{7BA46B59-7222-6DDD-FA6A-6D3281BC1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54"/>
          <a:stretch/>
        </p:blipFill>
        <p:spPr bwMode="auto">
          <a:xfrm>
            <a:off x="4656664" y="135466"/>
            <a:ext cx="2639484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F8BF69C-CA14-A27C-1CE7-9FA5711FB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49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D57F1E4F-1CFF-5643-939E-02111984F565}" type="slidenum">
              <a:rPr lang="en-US" sz="12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9</a:t>
            </a:fld>
            <a:endParaRPr lang="en-US" sz="1200">
              <a:solidFill>
                <a:srgbClr val="FFFFFF"/>
              </a:solidFill>
            </a:endParaRPr>
          </a:p>
        </p:txBody>
      </p:sp>
      <p:pic>
        <p:nvPicPr>
          <p:cNvPr id="3" name="Immagine 2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75BE814E-19AF-BBA4-5162-DB60664C1F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834" y="1147224"/>
            <a:ext cx="1356799" cy="135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5339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30927</TotalTime>
  <Words>1393</Words>
  <Application>Microsoft Macintosh PowerPoint</Application>
  <PresentationFormat>Presentazione su schermo (4:3)</PresentationFormat>
  <Paragraphs>267</Paragraphs>
  <Slides>19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7" baseType="lpstr">
      <vt:lpstr>Aptos Narrow</vt:lpstr>
      <vt:lpstr>Arial</vt:lpstr>
      <vt:lpstr>Baloo Bhai 2</vt:lpstr>
      <vt:lpstr>Calibri</vt:lpstr>
      <vt:lpstr>Calibri Light</vt:lpstr>
      <vt:lpstr>Rockwell</vt:lpstr>
      <vt:lpstr>Segoe UI</vt:lpstr>
      <vt:lpstr>Tema di Office</vt:lpstr>
      <vt:lpstr>        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Digeribilità in vitro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Il gruppo di lavoro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Elisabetta Rossi</dc:creator>
  <cp:lastModifiedBy>arianna.buccioni</cp:lastModifiedBy>
  <cp:revision>103</cp:revision>
  <dcterms:created xsi:type="dcterms:W3CDTF">2022-02-03T16:58:13Z</dcterms:created>
  <dcterms:modified xsi:type="dcterms:W3CDTF">2025-05-27T05:38:08Z</dcterms:modified>
</cp:coreProperties>
</file>