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4.xml" ContentType="application/vnd.openxmlformats-officedocument.drawingml.chartshapes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5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64" r:id="rId2"/>
    <p:sldId id="274" r:id="rId3"/>
    <p:sldId id="268" r:id="rId4"/>
    <p:sldId id="263" r:id="rId5"/>
    <p:sldId id="265" r:id="rId6"/>
    <p:sldId id="266" r:id="rId7"/>
    <p:sldId id="267" r:id="rId8"/>
    <p:sldId id="272" r:id="rId9"/>
    <p:sldId id="278" r:id="rId10"/>
    <p:sldId id="276" r:id="rId11"/>
    <p:sldId id="277" r:id="rId12"/>
    <p:sldId id="270" r:id="rId13"/>
    <p:sldId id="269" r:id="rId14"/>
    <p:sldId id="275" r:id="rId15"/>
    <p:sldId id="424" r:id="rId16"/>
    <p:sldId id="428" r:id="rId17"/>
    <p:sldId id="430" r:id="rId18"/>
    <p:sldId id="429" r:id="rId19"/>
    <p:sldId id="431" r:id="rId20"/>
    <p:sldId id="432" r:id="rId21"/>
    <p:sldId id="433" r:id="rId22"/>
    <p:sldId id="434" r:id="rId23"/>
    <p:sldId id="427" r:id="rId24"/>
    <p:sldId id="426" r:id="rId25"/>
    <p:sldId id="435" r:id="rId26"/>
    <p:sldId id="436" r:id="rId27"/>
    <p:sldId id="437" r:id="rId28"/>
    <p:sldId id="438" r:id="rId29"/>
    <p:sldId id="439" r:id="rId30"/>
    <p:sldId id="440" r:id="rId31"/>
    <p:sldId id="425" r:id="rId32"/>
    <p:sldId id="441" r:id="rId33"/>
    <p:sldId id="442" r:id="rId34"/>
    <p:sldId id="443" r:id="rId35"/>
    <p:sldId id="271" r:id="rId36"/>
    <p:sldId id="444" r:id="rId37"/>
    <p:sldId id="422" r:id="rId38"/>
    <p:sldId id="402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9DC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615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Giuli\Progetto%202nd%20Life\Meeting%20finale_17.05.2025\TABELLA%20ACIDI%20GRASSI%20PROVA%202%20%20AGGIORNATO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712769599452241"/>
          <c:y val="5.5819483302325452E-2"/>
          <c:w val="0.80438890790825057"/>
          <c:h val="0.89814814814814814"/>
        </c:manualLayout>
      </c:layout>
      <c:barChart>
        <c:barDir val="col"/>
        <c:grouping val="clustered"/>
        <c:varyColors val="0"/>
        <c:ser>
          <c:idx val="0"/>
          <c:order val="0"/>
          <c:tx>
            <c:v>C_a*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'PROVA 1'!$D$128</c:f>
                <c:numCache>
                  <c:formatCode>General</c:formatCode>
                  <c:ptCount val="1"/>
                  <c:pt idx="0">
                    <c:v>0.81399999999999995</c:v>
                  </c:pt>
                </c:numCache>
              </c:numRef>
            </c:plus>
            <c:minus>
              <c:numRef>
                <c:f>'PROVA 1'!$D$128</c:f>
                <c:numCache>
                  <c:formatCode>General</c:formatCode>
                  <c:ptCount val="1"/>
                  <c:pt idx="0">
                    <c:v>0.81399999999999995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('PROVA 1'!$B$128,'PROVA 1'!$B$131,'PROVA 1'!$B$133)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7</c:v>
                </c:pt>
              </c:numCache>
            </c:numRef>
          </c:cat>
          <c:val>
            <c:numRef>
              <c:f>('PROVA 1'!$C$128,'PROVA 1'!$C$131,'PROVA 1'!$C$133)</c:f>
              <c:numCache>
                <c:formatCode>0.000</c:formatCode>
                <c:ptCount val="3"/>
                <c:pt idx="0">
                  <c:v>-0.48399999999999999</c:v>
                </c:pt>
                <c:pt idx="1">
                  <c:v>4.4669999999999996</c:v>
                </c:pt>
                <c:pt idx="2">
                  <c:v>5.0633999999999997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E8-4F92-8360-121656FA1924}"/>
            </c:ext>
          </c:extLst>
        </c:ser>
        <c:ser>
          <c:idx val="1"/>
          <c:order val="1"/>
          <c:tx>
            <c:v>H_a*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1748206131767773E-2"/>
                  <c:y val="-6.72268788942184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8E8-4F92-8360-121656FA1924}"/>
                </c:ext>
              </c:extLst>
            </c:dLbl>
            <c:dLbl>
              <c:idx val="1"/>
              <c:layout>
                <c:manualLayout>
                  <c:x val="-3.131115459882583E-2"/>
                  <c:y val="-6.72268788942184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p=0.057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18E8-4F92-8360-121656FA1924}"/>
                </c:ext>
              </c:extLst>
            </c:dLbl>
            <c:dLbl>
              <c:idx val="2"/>
              <c:layout>
                <c:manualLayout>
                  <c:x val="-2.3483365949119279E-2"/>
                  <c:y val="-0.1299719658621556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ns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8E8-4F92-8360-121656FA19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'PROVA 1'!$F$128</c:f>
                <c:numCache>
                  <c:formatCode>General</c:formatCode>
                  <c:ptCount val="1"/>
                  <c:pt idx="0">
                    <c:v>0.87</c:v>
                  </c:pt>
                </c:numCache>
              </c:numRef>
            </c:plus>
            <c:minus>
              <c:numRef>
                <c:f>'PROVA 1'!$F$128</c:f>
                <c:numCache>
                  <c:formatCode>General</c:formatCode>
                  <c:ptCount val="1"/>
                  <c:pt idx="0">
                    <c:v>0.87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('PROVA 1'!$B$128,'PROVA 1'!$B$131,'PROVA 1'!$B$133)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7</c:v>
                </c:pt>
              </c:numCache>
            </c:numRef>
          </c:cat>
          <c:val>
            <c:numRef>
              <c:f>('PROVA 1'!$E$128,'PROVA 1'!$E$131,'PROVA 1'!$E$133)</c:f>
              <c:numCache>
                <c:formatCode>0.000</c:formatCode>
                <c:ptCount val="3"/>
                <c:pt idx="0">
                  <c:v>2.266</c:v>
                </c:pt>
                <c:pt idx="1">
                  <c:v>5.4833369999999997</c:v>
                </c:pt>
                <c:pt idx="2">
                  <c:v>4.5902900000000004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8E8-4F92-8360-121656FA19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763959695"/>
        <c:axId val="1755288943"/>
      </c:barChart>
      <c:catAx>
        <c:axId val="17639596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100"/>
                  <a:t>Settimana di prova</a:t>
                </a:r>
              </a:p>
            </c:rich>
          </c:tx>
          <c:layout>
            <c:manualLayout>
              <c:xMode val="edge"/>
              <c:yMode val="edge"/>
              <c:x val="0.45629824557532594"/>
              <c:y val="0.8667643717276389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288943"/>
        <c:crosses val="autoZero"/>
        <c:auto val="1"/>
        <c:lblAlgn val="ctr"/>
        <c:lblOffset val="100"/>
        <c:noMultiLvlLbl val="0"/>
      </c:catAx>
      <c:valAx>
        <c:axId val="175528894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800"/>
                  <a:t>a*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959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918022747156605"/>
          <c:y val="5.5819483302325452E-2"/>
          <c:w val="0.76314085739282578"/>
          <c:h val="0.81457346000763986"/>
        </c:manualLayout>
      </c:layout>
      <c:barChart>
        <c:barDir val="col"/>
        <c:grouping val="clustered"/>
        <c:varyColors val="0"/>
        <c:ser>
          <c:idx val="0"/>
          <c:order val="0"/>
          <c:tx>
            <c:v>C_b*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errBars>
            <c:errBarType val="both"/>
            <c:errValType val="cust"/>
            <c:noEndCap val="0"/>
            <c:plus>
              <c:numRef>
                <c:f>'PROVA 1'!$D$134</c:f>
                <c:numCache>
                  <c:formatCode>General</c:formatCode>
                  <c:ptCount val="1"/>
                  <c:pt idx="0">
                    <c:v>2.0289999999999999</c:v>
                  </c:pt>
                </c:numCache>
              </c:numRef>
            </c:plus>
            <c:minus>
              <c:numRef>
                <c:f>'PROVA 1'!$D$134</c:f>
                <c:numCache>
                  <c:formatCode>General</c:formatCode>
                  <c:ptCount val="1"/>
                  <c:pt idx="0">
                    <c:v>2.0289999999999999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('PROVA 1'!$B$128,'PROVA 1'!$B$131,'PROVA 1'!$B$133)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7</c:v>
                </c:pt>
              </c:numCache>
            </c:numRef>
          </c:cat>
          <c:val>
            <c:numRef>
              <c:f>('PROVA 1'!$C$134,'PROVA 1'!$C$137,'PROVA 1'!$C$139)</c:f>
              <c:numCache>
                <c:formatCode>0.000</c:formatCode>
                <c:ptCount val="3"/>
                <c:pt idx="0">
                  <c:v>63.744</c:v>
                </c:pt>
                <c:pt idx="1">
                  <c:v>71.061880000000002</c:v>
                </c:pt>
                <c:pt idx="2">
                  <c:v>69.169200000000004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A22-4BBE-BC74-3057D233BFF6}"/>
            </c:ext>
          </c:extLst>
        </c:ser>
        <c:ser>
          <c:idx val="1"/>
          <c:order val="1"/>
          <c:tx>
            <c:v>H_b*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9138943248532287E-2"/>
                  <c:y val="-2.240895963140613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***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A22-4BBE-BC74-3057D233BFF6}"/>
                </c:ext>
              </c:extLst>
            </c:dLbl>
            <c:dLbl>
              <c:idx val="1"/>
              <c:layout>
                <c:manualLayout>
                  <c:x val="-3.131115459882583E-2"/>
                  <c:y val="-4.4817919262812485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2A22-4BBE-BC74-3057D233BFF6}"/>
                </c:ext>
              </c:extLst>
            </c:dLbl>
            <c:dLbl>
              <c:idx val="2"/>
              <c:layout>
                <c:manualLayout>
                  <c:x val="-2.6092628832354765E-2"/>
                  <c:y val="-5.3781503115374711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ns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2A22-4BBE-BC74-3057D233BF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cust"/>
            <c:noEndCap val="0"/>
            <c:plus>
              <c:numRef>
                <c:f>'PROVA 1'!$F$134</c:f>
                <c:numCache>
                  <c:formatCode>General</c:formatCode>
                  <c:ptCount val="1"/>
                  <c:pt idx="0">
                    <c:v>2.17</c:v>
                  </c:pt>
                </c:numCache>
              </c:numRef>
            </c:plus>
            <c:minus>
              <c:numRef>
                <c:f>'PROVA 1'!$F$134</c:f>
                <c:numCache>
                  <c:formatCode>General</c:formatCode>
                  <c:ptCount val="1"/>
                  <c:pt idx="0">
                    <c:v>2.17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('PROVA 1'!$B$128,'PROVA 1'!$B$131,'PROVA 1'!$B$133)</c:f>
              <c:numCache>
                <c:formatCode>General</c:formatCode>
                <c:ptCount val="3"/>
                <c:pt idx="0">
                  <c:v>1</c:v>
                </c:pt>
                <c:pt idx="1">
                  <c:v>5</c:v>
                </c:pt>
                <c:pt idx="2">
                  <c:v>7</c:v>
                </c:pt>
              </c:numCache>
            </c:numRef>
          </c:cat>
          <c:val>
            <c:numRef>
              <c:f>('PROVA 1'!$E$134,'PROVA 1'!$E$137,'PROVA 1'!$E$139)</c:f>
              <c:numCache>
                <c:formatCode>0.000</c:formatCode>
                <c:ptCount val="3"/>
                <c:pt idx="0">
                  <c:v>72.891000000000005</c:v>
                </c:pt>
                <c:pt idx="1">
                  <c:v>74.865099999999998</c:v>
                </c:pt>
                <c:pt idx="2">
                  <c:v>69.811999999999998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22-4BBE-BC74-3057D233BFF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763959695"/>
        <c:axId val="1755288943"/>
      </c:barChart>
      <c:catAx>
        <c:axId val="176395969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100"/>
                  <a:t>Settimana di prova</a:t>
                </a:r>
              </a:p>
            </c:rich>
          </c:tx>
          <c:layout>
            <c:manualLayout>
              <c:xMode val="edge"/>
              <c:yMode val="edge"/>
              <c:x val="0.40601499991927148"/>
              <c:y val="0.9199242064337159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55288943"/>
        <c:crosses val="autoZero"/>
        <c:auto val="1"/>
        <c:lblAlgn val="ctr"/>
        <c:lblOffset val="100"/>
        <c:noMultiLvlLbl val="0"/>
      </c:catAx>
      <c:valAx>
        <c:axId val="1755288943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800"/>
                  <a:t>b*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639596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Foglio1!$L$62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7.889546351084813E-3"/>
                  <c:y val="-7.917134145249737E-17"/>
                </c:manualLayout>
              </c:layout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29E-4FEB-9E55-6B371CDAB6C5}"/>
                </c:ext>
              </c:extLst>
            </c:dLbl>
            <c:dLbl>
              <c:idx val="1"/>
              <c:layout>
                <c:manualLayout>
                  <c:x val="-4.8213337403152633E-17"/>
                  <c:y val="4.31848669345035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29E-4FEB-9E55-6B371CDAB6C5}"/>
                </c:ext>
              </c:extLst>
            </c:dLbl>
            <c:dLbl>
              <c:idx val="2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329E-4FEB-9E55-6B371CDAB6C5}"/>
                </c:ext>
              </c:extLst>
            </c:dLbl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329E-4FEB-9E55-6B371CDAB6C5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Foglio1!$K$63:$K$68</c:f>
              <c:strCache>
                <c:ptCount val="6"/>
                <c:pt idx="0">
                  <c:v>C12:0</c:v>
                </c:pt>
                <c:pt idx="1">
                  <c:v>C16:0</c:v>
                </c:pt>
                <c:pt idx="2">
                  <c:v>C16:1-n7</c:v>
                </c:pt>
                <c:pt idx="3">
                  <c:v>C18:0</c:v>
                </c:pt>
                <c:pt idx="4">
                  <c:v>C18:1-n9</c:v>
                </c:pt>
                <c:pt idx="5">
                  <c:v>C18:2-n6</c:v>
                </c:pt>
              </c:strCache>
            </c:strRef>
          </c:cat>
          <c:val>
            <c:numRef>
              <c:f>Foglio1!$L$63:$L$68</c:f>
              <c:numCache>
                <c:formatCode>General</c:formatCode>
                <c:ptCount val="6"/>
                <c:pt idx="0">
                  <c:v>1.181915E-2</c:v>
                </c:pt>
                <c:pt idx="1">
                  <c:v>28.878284699999998</c:v>
                </c:pt>
                <c:pt idx="2">
                  <c:v>3.5001756199999998</c:v>
                </c:pt>
                <c:pt idx="3">
                  <c:v>9.1741188900000008</c:v>
                </c:pt>
                <c:pt idx="4">
                  <c:v>36.971191300000001</c:v>
                </c:pt>
                <c:pt idx="5">
                  <c:v>14.457932899999999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29E-4FEB-9E55-6B371CDAB6C5}"/>
            </c:ext>
          </c:extLst>
        </c:ser>
        <c:ser>
          <c:idx val="1"/>
          <c:order val="1"/>
          <c:tx>
            <c:strRef>
              <c:f>Foglio1!$M$62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3.0229406854152541E-2"/>
                </c:manualLayout>
              </c:layout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29E-4FEB-9E55-6B371CDAB6C5}"/>
                </c:ext>
              </c:extLst>
            </c:dLbl>
            <c:dLbl>
              <c:idx val="2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6-329E-4FEB-9E55-6B371CDAB6C5}"/>
                </c:ext>
              </c:extLst>
            </c:dLbl>
            <c:dLbl>
              <c:idx val="3"/>
              <c:layout>
                <c:manualLayout>
                  <c:x val="2.6298487836949377E-3"/>
                  <c:y val="-3.4547893547602813E-2"/>
                </c:manualLayout>
              </c:layout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29E-4FEB-9E55-6B371CDAB6C5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Foglio1!$K$63:$K$68</c:f>
              <c:strCache>
                <c:ptCount val="6"/>
                <c:pt idx="0">
                  <c:v>C12:0</c:v>
                </c:pt>
                <c:pt idx="1">
                  <c:v>C16:0</c:v>
                </c:pt>
                <c:pt idx="2">
                  <c:v>C16:1-n7</c:v>
                </c:pt>
                <c:pt idx="3">
                  <c:v>C18:0</c:v>
                </c:pt>
                <c:pt idx="4">
                  <c:v>C18:1-n9</c:v>
                </c:pt>
                <c:pt idx="5">
                  <c:v>C18:2-n6</c:v>
                </c:pt>
              </c:strCache>
            </c:strRef>
          </c:cat>
          <c:val>
            <c:numRef>
              <c:f>Foglio1!$M$63:$M$68</c:f>
              <c:numCache>
                <c:formatCode>General</c:formatCode>
                <c:ptCount val="6"/>
                <c:pt idx="0">
                  <c:v>0.29810825000000002</c:v>
                </c:pt>
                <c:pt idx="1">
                  <c:v>29.9162374</c:v>
                </c:pt>
                <c:pt idx="2">
                  <c:v>4.3014345</c:v>
                </c:pt>
                <c:pt idx="3">
                  <c:v>9.2159796699999994</c:v>
                </c:pt>
                <c:pt idx="4">
                  <c:v>36.334802500000002</c:v>
                </c:pt>
                <c:pt idx="5">
                  <c:v>11.283391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29E-4FEB-9E55-6B371CDAB6C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15394304"/>
        <c:axId val="1815388544"/>
      </c:barChart>
      <c:catAx>
        <c:axId val="181539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15388544"/>
        <c:crosses val="autoZero"/>
        <c:auto val="1"/>
        <c:lblAlgn val="ctr"/>
        <c:lblOffset val="100"/>
        <c:noMultiLvlLbl val="0"/>
      </c:catAx>
      <c:valAx>
        <c:axId val="1815388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1539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3841674363269202E-2"/>
          <c:y val="4.6650499548856507E-2"/>
          <c:w val="0.8969999426016082"/>
          <c:h val="0.721691088750483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Foglio1!$L$69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CF35-4C04-AAC5-00AD740A22F4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Foglio1!$K$70:$K$73</c:f>
              <c:strCache>
                <c:ptCount val="4"/>
                <c:pt idx="0">
                  <c:v>SFA</c:v>
                </c:pt>
                <c:pt idx="1">
                  <c:v>MUFA</c:v>
                </c:pt>
                <c:pt idx="2">
                  <c:v>PUFA6</c:v>
                </c:pt>
                <c:pt idx="3">
                  <c:v>PUFA3</c:v>
                </c:pt>
              </c:strCache>
            </c:strRef>
          </c:cat>
          <c:val>
            <c:numRef>
              <c:f>Foglio1!$L$70:$L$73</c:f>
              <c:numCache>
                <c:formatCode>General</c:formatCode>
                <c:ptCount val="4"/>
                <c:pt idx="0">
                  <c:v>38.701464700000002</c:v>
                </c:pt>
                <c:pt idx="1">
                  <c:v>43.098940800000001</c:v>
                </c:pt>
                <c:pt idx="2">
                  <c:v>17.4519409</c:v>
                </c:pt>
                <c:pt idx="3">
                  <c:v>0.74550870000000002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F35-4C04-AAC5-00AD740A22F4}"/>
            </c:ext>
          </c:extLst>
        </c:ser>
        <c:ser>
          <c:idx val="1"/>
          <c:order val="1"/>
          <c:tx>
            <c:strRef>
              <c:f>Foglio1!$M$69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CF35-4C04-AAC5-00AD740A22F4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Foglio1!$K$70:$K$73</c:f>
              <c:strCache>
                <c:ptCount val="4"/>
                <c:pt idx="0">
                  <c:v>SFA</c:v>
                </c:pt>
                <c:pt idx="1">
                  <c:v>MUFA</c:v>
                </c:pt>
                <c:pt idx="2">
                  <c:v>PUFA6</c:v>
                </c:pt>
                <c:pt idx="3">
                  <c:v>PUFA3</c:v>
                </c:pt>
              </c:strCache>
            </c:strRef>
          </c:cat>
          <c:val>
            <c:numRef>
              <c:f>Foglio1!$M$70:$M$73</c:f>
              <c:numCache>
                <c:formatCode>General</c:formatCode>
                <c:ptCount val="4"/>
                <c:pt idx="0">
                  <c:v>41.455673900000001</c:v>
                </c:pt>
                <c:pt idx="1">
                  <c:v>43.752986100000001</c:v>
                </c:pt>
                <c:pt idx="2">
                  <c:v>13.628061900000001</c:v>
                </c:pt>
                <c:pt idx="3">
                  <c:v>1.1515117500000001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F35-4C04-AAC5-00AD740A22F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535648"/>
        <c:axId val="18545728"/>
      </c:barChart>
      <c:catAx>
        <c:axId val="1853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45728"/>
        <c:crosses val="autoZero"/>
        <c:auto val="1"/>
        <c:lblAlgn val="ctr"/>
        <c:lblOffset val="100"/>
        <c:noMultiLvlLbl val="0"/>
      </c:catAx>
      <c:valAx>
        <c:axId val="18545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35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773479370994697E-2"/>
          <c:y val="4.7189803359925377E-2"/>
          <c:w val="0.88177371459654108"/>
          <c:h val="0.722555263299343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Foglio1!$L$74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accent1"/>
              </a:solidFill>
            </a:ln>
            <a:effectLst/>
          </c:spPr>
          <c:invertIfNegative val="0"/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Foglio1!$K$75</c:f>
              <c:strCache>
                <c:ptCount val="1"/>
                <c:pt idx="0">
                  <c:v>PUFA3/PUFA6</c:v>
                </c:pt>
              </c:strCache>
            </c:strRef>
          </c:cat>
          <c:val>
            <c:numRef>
              <c:f>Foglio1!$L$75</c:f>
              <c:numCache>
                <c:formatCode>General</c:formatCode>
                <c:ptCount val="1"/>
                <c:pt idx="0">
                  <c:v>4.2853820000000001E-2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E6-495F-B41C-D2CD43AAABC3}"/>
            </c:ext>
          </c:extLst>
        </c:ser>
        <c:ser>
          <c:idx val="1"/>
          <c:order val="1"/>
          <c:tx>
            <c:strRef>
              <c:f>Foglio1!$M$74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Foglio1!$K$75</c:f>
              <c:strCache>
                <c:ptCount val="1"/>
                <c:pt idx="0">
                  <c:v>PUFA3/PUFA6</c:v>
                </c:pt>
              </c:strCache>
            </c:strRef>
          </c:cat>
          <c:val>
            <c:numRef>
              <c:f>Foglio1!$M$75</c:f>
              <c:numCache>
                <c:formatCode>General</c:formatCode>
                <c:ptCount val="1"/>
                <c:pt idx="0">
                  <c:v>8.4973170000000001E-2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E6-495F-B41C-D2CD43AAA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538528"/>
        <c:axId val="18551008"/>
      </c:barChart>
      <c:catAx>
        <c:axId val="18538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51008"/>
        <c:crosses val="autoZero"/>
        <c:auto val="1"/>
        <c:lblAlgn val="ctr"/>
        <c:lblOffset val="100"/>
        <c:noMultiLvlLbl val="0"/>
      </c:catAx>
      <c:valAx>
        <c:axId val="1855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38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8023034417408028"/>
          <c:y val="0.8885960547145243"/>
          <c:w val="0.11940182359734731"/>
          <c:h val="8.49795141303085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9278391770535408E-2"/>
          <c:y val="4.4374850870913862E-2"/>
          <c:w val="0.90331752252941477"/>
          <c:h val="0.758230434263898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Foglio1!$C$89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0DA4-4A2A-9BE3-E27024E993DE}"/>
                </c:ext>
              </c:extLst>
            </c:dLbl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7720-46C5-8763-290F12D14E36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Foglio1!$A$91:$A$96</c:f>
              <c:strCache>
                <c:ptCount val="6"/>
                <c:pt idx="0">
                  <c:v>C12:0</c:v>
                </c:pt>
                <c:pt idx="1">
                  <c:v>C16:0</c:v>
                </c:pt>
                <c:pt idx="2">
                  <c:v>C16:1n7</c:v>
                </c:pt>
                <c:pt idx="3">
                  <c:v>C18:0</c:v>
                </c:pt>
                <c:pt idx="4">
                  <c:v>C18:1n9</c:v>
                </c:pt>
                <c:pt idx="5">
                  <c:v>C18:2n6cis</c:v>
                </c:pt>
              </c:strCache>
            </c:strRef>
          </c:cat>
          <c:val>
            <c:numRef>
              <c:f>Foglio1!$C$91:$C$96</c:f>
              <c:numCache>
                <c:formatCode>0.0000</c:formatCode>
                <c:ptCount val="6"/>
                <c:pt idx="0">
                  <c:v>1.146992E-2</c:v>
                </c:pt>
                <c:pt idx="1">
                  <c:v>28.204120400000001</c:v>
                </c:pt>
                <c:pt idx="2">
                  <c:v>3.4062401000000002</c:v>
                </c:pt>
                <c:pt idx="3">
                  <c:v>8.9540410500000007</c:v>
                </c:pt>
                <c:pt idx="4">
                  <c:v>37.898880599999998</c:v>
                </c:pt>
                <c:pt idx="5">
                  <c:v>14.6755488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A4-4A2A-9BE3-E27024E993DE}"/>
            </c:ext>
          </c:extLst>
        </c:ser>
        <c:ser>
          <c:idx val="2"/>
          <c:order val="2"/>
          <c:tx>
            <c:strRef>
              <c:f>Foglio1!$D$89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9825610363726956E-3"/>
                  <c:y val="-3.0303030303030443E-2"/>
                </c:manualLayout>
              </c:layout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A4-4A2A-9BE3-E27024E993DE}"/>
                </c:ext>
              </c:extLst>
            </c:dLbl>
            <c:dLbl>
              <c:idx val="1"/>
              <c:numFmt formatCode="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630792227204785"/>
                      <c:h val="6.804903593781545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0DA4-4A2A-9BE3-E27024E993DE}"/>
                </c:ext>
              </c:extLst>
            </c:dLbl>
            <c:dLbl>
              <c:idx val="3"/>
              <c:layout>
                <c:manualLayout>
                  <c:x val="1.2456402590931647E-2"/>
                  <c:y val="0"/>
                </c:manualLayout>
              </c:layout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20-46C5-8763-290F12D14E36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Foglio1!$A$91:$A$96</c:f>
              <c:strCache>
                <c:ptCount val="6"/>
                <c:pt idx="0">
                  <c:v>C12:0</c:v>
                </c:pt>
                <c:pt idx="1">
                  <c:v>C16:0</c:v>
                </c:pt>
                <c:pt idx="2">
                  <c:v>C16:1n7</c:v>
                </c:pt>
                <c:pt idx="3">
                  <c:v>C18:0</c:v>
                </c:pt>
                <c:pt idx="4">
                  <c:v>C18:1n9</c:v>
                </c:pt>
                <c:pt idx="5">
                  <c:v>C18:2n6cis</c:v>
                </c:pt>
              </c:strCache>
            </c:strRef>
          </c:cat>
          <c:val>
            <c:numRef>
              <c:f>Foglio1!$D$91:$D$96</c:f>
              <c:numCache>
                <c:formatCode>0.0000</c:formatCode>
                <c:ptCount val="6"/>
                <c:pt idx="0">
                  <c:v>7.4222969999999999E-2</c:v>
                </c:pt>
                <c:pt idx="1">
                  <c:v>28.938038899999999</c:v>
                </c:pt>
                <c:pt idx="2">
                  <c:v>4.4644243899999996</c:v>
                </c:pt>
                <c:pt idx="3">
                  <c:v>8.6187249099999992</c:v>
                </c:pt>
                <c:pt idx="4">
                  <c:v>40.030833800000003</c:v>
                </c:pt>
                <c:pt idx="5">
                  <c:v>10.2237817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DA4-4A2A-9BE3-E27024E993D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41618480"/>
        <c:axId val="174161992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it-IT"/>
                    </a:p>
                  </c:txPr>
                  <c:dLblPos val="ctr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Foglio1!$A$91:$A$96</c15:sqref>
                        </c15:formulaRef>
                      </c:ext>
                    </c:extLst>
                    <c:strCache>
                      <c:ptCount val="6"/>
                      <c:pt idx="0">
                        <c:v>C12:0</c:v>
                      </c:pt>
                      <c:pt idx="1">
                        <c:v>C16:0</c:v>
                      </c:pt>
                      <c:pt idx="2">
                        <c:v>C16:1n7</c:v>
                      </c:pt>
                      <c:pt idx="3">
                        <c:v>C18:0</c:v>
                      </c:pt>
                      <c:pt idx="4">
                        <c:v>C18:1n9</c:v>
                      </c:pt>
                      <c:pt idx="5">
                        <c:v>C18:2n6cis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Foglio1!$B$91:$B$96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5-0DA4-4A2A-9BE3-E27024E993DE}"/>
                  </c:ext>
                </c:extLst>
              </c15:ser>
            </c15:filteredBarSeries>
          </c:ext>
        </c:extLst>
      </c:barChart>
      <c:catAx>
        <c:axId val="174161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41619920"/>
        <c:crossesAt val="0"/>
        <c:auto val="1"/>
        <c:lblAlgn val="ctr"/>
        <c:lblOffset val="100"/>
        <c:noMultiLvlLbl val="0"/>
      </c:catAx>
      <c:valAx>
        <c:axId val="174161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41618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533464314265293E-2"/>
          <c:y val="4.2164441321152497E-2"/>
          <c:w val="0.89262191282693437"/>
          <c:h val="0.70432323858323054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Foglio1!$C$97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B3D-4B65-8851-F5EC1EF16F30}"/>
              </c:ext>
            </c:extLst>
          </c:dPt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Foglio1!$A$102</c:f>
              <c:strCache>
                <c:ptCount val="1"/>
                <c:pt idx="0">
                  <c:v>PUFA3/PUFA6</c:v>
                </c:pt>
              </c:strCache>
            </c:strRef>
          </c:cat>
          <c:val>
            <c:numRef>
              <c:f>Foglio1!$C$102</c:f>
              <c:numCache>
                <c:formatCode>0.0000</c:formatCode>
                <c:ptCount val="1"/>
                <c:pt idx="0">
                  <c:v>4.6407219999999999E-2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B3D-4B65-8851-F5EC1EF16F30}"/>
            </c:ext>
          </c:extLst>
        </c:ser>
        <c:ser>
          <c:idx val="2"/>
          <c:order val="2"/>
          <c:tx>
            <c:strRef>
              <c:f>Foglio1!$D$97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Foglio1!$A$102</c:f>
              <c:strCache>
                <c:ptCount val="1"/>
                <c:pt idx="0">
                  <c:v>PUFA3/PUFA6</c:v>
                </c:pt>
              </c:strCache>
            </c:strRef>
          </c:cat>
          <c:val>
            <c:numRef>
              <c:f>Foglio1!$D$102</c:f>
              <c:numCache>
                <c:formatCode>0.0000</c:formatCode>
                <c:ptCount val="1"/>
                <c:pt idx="0">
                  <c:v>7.3277460000000003E-2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B3D-4B65-8851-F5EC1EF16F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567808"/>
        <c:axId val="1856972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v>Serie1</c:v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it-IT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Foglio1!$A$102</c15:sqref>
                        </c15:formulaRef>
                      </c:ext>
                    </c:extLst>
                    <c:strCache>
                      <c:ptCount val="1"/>
                      <c:pt idx="0">
                        <c:v>PUFA3/PUFA6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Foglio1!$B$102</c15:sqref>
                        </c15:formulaRef>
                      </c:ext>
                    </c:extLst>
                    <c:numCache>
                      <c:formatCode>General</c:formatCode>
                      <c:ptCount val="1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0B3D-4B65-8851-F5EC1EF16F30}"/>
                  </c:ext>
                </c:extLst>
              </c15:ser>
            </c15:filteredBarSeries>
          </c:ext>
        </c:extLst>
      </c:barChart>
      <c:catAx>
        <c:axId val="1856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69728"/>
        <c:crosses val="autoZero"/>
        <c:auto val="1"/>
        <c:lblAlgn val="ctr"/>
        <c:lblOffset val="100"/>
        <c:noMultiLvlLbl val="0"/>
      </c:catAx>
      <c:valAx>
        <c:axId val="18569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856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6301169810752606E-2"/>
          <c:y val="4.8921503224371804E-2"/>
          <c:w val="0.91095185759523845"/>
          <c:h val="0.71931418846159911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Foglio1!$C$97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rgbClr val="0070C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685-4351-AFBC-28DB554B4514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rgbClr val="0070C0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Foglio1!$A$98:$A$101</c:f>
              <c:strCache>
                <c:ptCount val="4"/>
                <c:pt idx="0">
                  <c:v>SFA</c:v>
                </c:pt>
                <c:pt idx="1">
                  <c:v>MUFA</c:v>
                </c:pt>
                <c:pt idx="2">
                  <c:v>PUFA6</c:v>
                </c:pt>
                <c:pt idx="3">
                  <c:v>PUFA3</c:v>
                </c:pt>
              </c:strCache>
            </c:strRef>
          </c:cat>
          <c:val>
            <c:numRef>
              <c:f>Foglio1!$C$98:$C$101</c:f>
              <c:numCache>
                <c:formatCode>0.0000</c:formatCode>
                <c:ptCount val="4"/>
                <c:pt idx="0">
                  <c:v>37.767131999999997</c:v>
                </c:pt>
                <c:pt idx="1">
                  <c:v>43.866338800000001</c:v>
                </c:pt>
                <c:pt idx="2">
                  <c:v>17.555544300000001</c:v>
                </c:pt>
                <c:pt idx="3">
                  <c:v>0.81098981999999997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85-4351-AFBC-28DB554B4514}"/>
            </c:ext>
          </c:extLst>
        </c:ser>
        <c:ser>
          <c:idx val="2"/>
          <c:order val="2"/>
          <c:tx>
            <c:strRef>
              <c:f>Foglio1!$D$97</c:f>
              <c:strCache>
                <c:ptCount val="1"/>
                <c:pt idx="0">
                  <c:v>HI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3"/>
              <c:numFmt formatCode="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it-IT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685-4351-AFBC-28DB554B4514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it-IT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Foglio1!$A$98:$A$101</c:f>
              <c:strCache>
                <c:ptCount val="4"/>
                <c:pt idx="0">
                  <c:v>SFA</c:v>
                </c:pt>
                <c:pt idx="1">
                  <c:v>MUFA</c:v>
                </c:pt>
                <c:pt idx="2">
                  <c:v>PUFA6</c:v>
                </c:pt>
                <c:pt idx="3">
                  <c:v>PUFA3</c:v>
                </c:pt>
              </c:strCache>
            </c:strRef>
          </c:cat>
          <c:val>
            <c:numRef>
              <c:f>Foglio1!$D$98:$D$101</c:f>
              <c:numCache>
                <c:formatCode>0.0000</c:formatCode>
                <c:ptCount val="4"/>
                <c:pt idx="0">
                  <c:v>38.670364200000002</c:v>
                </c:pt>
                <c:pt idx="1">
                  <c:v>47.743309199999999</c:v>
                </c:pt>
                <c:pt idx="2">
                  <c:v>12.669204499999999</c:v>
                </c:pt>
                <c:pt idx="3">
                  <c:v>0.91712839999999995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685-4351-AFBC-28DB554B451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41594960"/>
        <c:axId val="174159592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Foglio1!$B$97</c15:sqref>
                        </c15:formulaRef>
                      </c:ext>
                    </c:extLst>
                    <c:strCache>
                      <c:ptCount val="1"/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it-IT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Foglio1!$A$98:$A$101</c15:sqref>
                        </c15:formulaRef>
                      </c:ext>
                    </c:extLst>
                    <c:strCache>
                      <c:ptCount val="4"/>
                      <c:pt idx="0">
                        <c:v>SFA</c:v>
                      </c:pt>
                      <c:pt idx="1">
                        <c:v>MUFA</c:v>
                      </c:pt>
                      <c:pt idx="2">
                        <c:v>PUFA6</c:v>
                      </c:pt>
                      <c:pt idx="3">
                        <c:v>PUFA3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Foglio1!$B$98:$B$101</c15:sqref>
                        </c15:formulaRef>
                      </c:ext>
                    </c:extLst>
                    <c:numCache>
                      <c:formatCode>General</c:formatCode>
                      <c:ptCount val="4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4-4685-4351-AFBC-28DB554B4514}"/>
                  </c:ext>
                </c:extLst>
              </c15:ser>
            </c15:filteredBarSeries>
          </c:ext>
        </c:extLst>
      </c:barChart>
      <c:catAx>
        <c:axId val="1741594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41595920"/>
        <c:crosses val="autoZero"/>
        <c:auto val="1"/>
        <c:lblAlgn val="ctr"/>
        <c:lblOffset val="100"/>
        <c:noMultiLvlLbl val="0"/>
      </c:catAx>
      <c:valAx>
        <c:axId val="1741595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17415949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0.0572</cdr:x>
      <cdr:y>0</cdr:y>
    </cdr:from>
    <cdr:to>
      <cdr:x>0.13018</cdr:x>
      <cdr:y>0.11336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394B1AA4-97ED-15A0-8D0D-427A5B48BA5B}"/>
            </a:ext>
          </a:extLst>
        </cdr:cNvPr>
        <cdr:cNvSpPr txBox="1"/>
      </cdr:nvSpPr>
      <cdr:spPr>
        <a:xfrm xmlns:a="http://schemas.openxmlformats.org/drawingml/2006/main">
          <a:off x="276227" y="0"/>
          <a:ext cx="352425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100" b="1" kern="1200"/>
            <a:t>%</a:t>
          </a:r>
        </a:p>
      </cdr:txBody>
    </cdr:sp>
  </cdr:relSizeAnchor>
  <cdr:relSizeAnchor xmlns:cdr="http://schemas.openxmlformats.org/drawingml/2006/chartDrawing">
    <cdr:from>
      <cdr:x>0.55819</cdr:x>
      <cdr:y>0.42672</cdr:y>
    </cdr:from>
    <cdr:to>
      <cdr:x>0.66075</cdr:x>
      <cdr:y>0.52065</cdr:y>
    </cdr:to>
    <cdr:sp macro="" textlink="">
      <cdr:nvSpPr>
        <cdr:cNvPr id="3" name="CasellaDiTesto 2">
          <a:extLst xmlns:a="http://schemas.openxmlformats.org/drawingml/2006/main">
            <a:ext uri="{FF2B5EF4-FFF2-40B4-BE49-F238E27FC236}">
              <a16:creationId xmlns:a16="http://schemas.microsoft.com/office/drawing/2014/main" id="{51D9D190-F8D8-E0E7-0D16-D182AAF5064C}"/>
            </a:ext>
          </a:extLst>
        </cdr:cNvPr>
        <cdr:cNvSpPr txBox="1"/>
      </cdr:nvSpPr>
      <cdr:spPr>
        <a:xfrm xmlns:a="http://schemas.openxmlformats.org/drawingml/2006/main">
          <a:off x="2695576" y="1254922"/>
          <a:ext cx="49530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200" b="1" kern="1200"/>
            <a:t>ns</a:t>
          </a:r>
        </a:p>
      </cdr:txBody>
    </cdr:sp>
  </cdr:relSizeAnchor>
  <cdr:relSizeAnchor xmlns:cdr="http://schemas.openxmlformats.org/drawingml/2006/chartDrawing">
    <cdr:from>
      <cdr:x>0.77065</cdr:x>
      <cdr:y>0</cdr:y>
    </cdr:from>
    <cdr:to>
      <cdr:x>0.87322</cdr:x>
      <cdr:y>0.09393</cdr:y>
    </cdr:to>
    <cdr:sp macro="" textlink="">
      <cdr:nvSpPr>
        <cdr:cNvPr id="4" name="CasellaDiTesto 1">
          <a:extLst xmlns:a="http://schemas.openxmlformats.org/drawingml/2006/main">
            <a:ext uri="{FF2B5EF4-FFF2-40B4-BE49-F238E27FC236}">
              <a16:creationId xmlns:a16="http://schemas.microsoft.com/office/drawing/2014/main" id="{46B52D33-018C-810B-6296-B1EF43450AB3}"/>
            </a:ext>
          </a:extLst>
        </cdr:cNvPr>
        <cdr:cNvSpPr txBox="1"/>
      </cdr:nvSpPr>
      <cdr:spPr>
        <a:xfrm xmlns:a="http://schemas.openxmlformats.org/drawingml/2006/main">
          <a:off x="3721582" y="0"/>
          <a:ext cx="495328" cy="2762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200" b="1" kern="1200" dirty="0"/>
            <a:t>ns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0.05136</cdr:x>
      <cdr:y>0.00925</cdr:y>
    </cdr:from>
    <cdr:to>
      <cdr:x>0.12492</cdr:x>
      <cdr:y>0.12354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FAB322AD-BC0A-4AAC-7B54-C506C344C59F}"/>
            </a:ext>
          </a:extLst>
        </cdr:cNvPr>
        <cdr:cNvSpPr txBox="1"/>
      </cdr:nvSpPr>
      <cdr:spPr>
        <a:xfrm xmlns:a="http://schemas.openxmlformats.org/drawingml/2006/main">
          <a:off x="246062" y="26988"/>
          <a:ext cx="352425" cy="3333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100" b="1" kern="1200"/>
            <a:t>%</a:t>
          </a:r>
        </a:p>
      </cdr:txBody>
    </cdr:sp>
  </cdr:relSizeAnchor>
  <cdr:relSizeAnchor xmlns:cdr="http://schemas.openxmlformats.org/drawingml/2006/chartDrawing">
    <cdr:from>
      <cdr:x>0.37144</cdr:x>
      <cdr:y>0</cdr:y>
    </cdr:from>
    <cdr:to>
      <cdr:x>0.47482</cdr:x>
      <cdr:y>0.09469</cdr:y>
    </cdr:to>
    <cdr:sp macro="" textlink="">
      <cdr:nvSpPr>
        <cdr:cNvPr id="3" name="CasellaDiTesto 1">
          <a:extLst xmlns:a="http://schemas.openxmlformats.org/drawingml/2006/main">
            <a:ext uri="{FF2B5EF4-FFF2-40B4-BE49-F238E27FC236}">
              <a16:creationId xmlns:a16="http://schemas.microsoft.com/office/drawing/2014/main" id="{46B52D33-018C-810B-6296-B1EF43450AB3}"/>
            </a:ext>
          </a:extLst>
        </cdr:cNvPr>
        <cdr:cNvSpPr txBox="1"/>
      </cdr:nvSpPr>
      <cdr:spPr>
        <a:xfrm xmlns:a="http://schemas.openxmlformats.org/drawingml/2006/main">
          <a:off x="1779587" y="0"/>
          <a:ext cx="495300" cy="2762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200" b="1" kern="1200"/>
            <a:t>ns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0.06894</cdr:x>
      <cdr:y>0.0011</cdr:y>
    </cdr:from>
    <cdr:to>
      <cdr:x>0.1708</cdr:x>
      <cdr:y>0.15277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FAB322AD-BC0A-4AAC-7B54-C506C344C59F}"/>
            </a:ext>
          </a:extLst>
        </cdr:cNvPr>
        <cdr:cNvSpPr txBox="1"/>
      </cdr:nvSpPr>
      <cdr:spPr>
        <a:xfrm xmlns:a="http://schemas.openxmlformats.org/drawingml/2006/main">
          <a:off x="350838" y="3175"/>
          <a:ext cx="518321" cy="437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t-IT" sz="1100" b="1" kern="12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0.03513</cdr:x>
      <cdr:y>0</cdr:y>
    </cdr:from>
    <cdr:to>
      <cdr:x>0.14723</cdr:x>
      <cdr:y>0.11023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010D734D-2703-49D2-C052-8054635408AE}"/>
            </a:ext>
          </a:extLst>
        </cdr:cNvPr>
        <cdr:cNvSpPr txBox="1"/>
      </cdr:nvSpPr>
      <cdr:spPr>
        <a:xfrm xmlns:a="http://schemas.openxmlformats.org/drawingml/2006/main">
          <a:off x="179070" y="0"/>
          <a:ext cx="571500" cy="369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100" b="1" kern="1200"/>
            <a:t>%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0.03467</cdr:x>
      <cdr:y>0.00578</cdr:y>
    </cdr:from>
    <cdr:to>
      <cdr:x>0.14939</cdr:x>
      <cdr:y>0.1352</cdr:y>
    </cdr:to>
    <cdr:sp macro="" textlink="">
      <cdr:nvSpPr>
        <cdr:cNvPr id="2" name="CasellaDiTesto 1">
          <a:extLst xmlns:a="http://schemas.openxmlformats.org/drawingml/2006/main">
            <a:ext uri="{FF2B5EF4-FFF2-40B4-BE49-F238E27FC236}">
              <a16:creationId xmlns:a16="http://schemas.microsoft.com/office/drawing/2014/main" id="{84B3C326-FA5F-7154-B3E6-AB5E4A58CFDE}"/>
            </a:ext>
          </a:extLst>
        </cdr:cNvPr>
        <cdr:cNvSpPr txBox="1"/>
      </cdr:nvSpPr>
      <cdr:spPr>
        <a:xfrm xmlns:a="http://schemas.openxmlformats.org/drawingml/2006/main">
          <a:off x="172720" y="16510"/>
          <a:ext cx="571500" cy="3695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100" b="1" kern="1200"/>
            <a:t>%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64C1E-EA95-48F8-B7DA-734AFB0E0E90}" type="datetimeFigureOut">
              <a:rPr lang="it-IT" smtClean="0"/>
              <a:t>26/05/2025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64510-DF57-4CA2-B74B-7858A17D626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66743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364510-DF57-4CA2-B74B-7858A17D626A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007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2DB9D-E70D-423F-AF46-E87631A51CBB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3009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EB0A7-0F80-44EA-B65F-D10EABAD5597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7347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B684-F1D0-46AD-87E3-E6481113792D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6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FA8EA-3F60-453E-ADA0-7F6FBF0FC1F8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34832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2FEBF-185B-4CFB-BDE6-7131F46BC721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1937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0A2E-2494-438A-B56E-563C14FDC091}" type="datetime1">
              <a:rPr lang="it-IT" smtClean="0"/>
              <a:t>26/05/2025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1154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70040-F364-41C0-A5DF-84AFF3C33254}" type="datetime1">
              <a:rPr lang="it-IT" smtClean="0"/>
              <a:t>26/05/2025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82262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27690-B4F2-4632-AF6A-D61C4FC5EF27}" type="datetime1">
              <a:rPr lang="it-IT" smtClean="0"/>
              <a:t>26/05/2025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562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69875-F734-4E40-A27E-2C7447EE900B}" type="datetime1">
              <a:rPr lang="it-IT" smtClean="0"/>
              <a:t>26/05/2025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8421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30680-567A-4699-B7FE-39AEF9ECDA4B}" type="datetime1">
              <a:rPr lang="it-IT" smtClean="0"/>
              <a:t>26/05/2025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18061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5F372-6809-45D8-B4B1-F1C954E9596E}" type="datetime1">
              <a:rPr lang="it-IT" smtClean="0"/>
              <a:t>26/05/2025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3883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3C41-074D-4096-95E4-D4F945DF64A8}" type="datetime1">
              <a:rPr lang="it-IT" smtClean="0"/>
              <a:t>26/05/2025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San Piero a Grado, 27/05/2025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80A65-D1D2-4BEB-BC47-5C04166AF01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4086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1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sv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1.jpeg"/><Relationship Id="rId4" Type="http://schemas.openxmlformats.org/officeDocument/2006/relationships/chart" Target="../charts/char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65.png"/><Relationship Id="rId4" Type="http://schemas.openxmlformats.org/officeDocument/2006/relationships/image" Target="../media/image64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chart" Target="../charts/chart6.xml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3.png"/><Relationship Id="rId11" Type="http://schemas.openxmlformats.org/officeDocument/2006/relationships/image" Target="../media/image78.jpeg"/><Relationship Id="rId5" Type="http://schemas.openxmlformats.org/officeDocument/2006/relationships/image" Target="../media/image72.png"/><Relationship Id="rId10" Type="http://schemas.openxmlformats.org/officeDocument/2006/relationships/image" Target="../media/image77.jpe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8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://www.google.it/url?sa=i&amp;rct=j&amp;q=&amp;esrc=s&amp;frm=1&amp;source=images&amp;cd=&amp;cad=rja&amp;docid=BCKYuMCt8rmvjM&amp;tbnid=hvEHh1lejDVVHM:&amp;ved=0CAUQjRw&amp;url=http://www.cesifinalbertopredieri.it/manifestazionecesifin.page?docId=4350&amp;ei=Gk2OUpbwHcaqtAaFooD4Ag&amp;bvm=bv.56988011,d.Yms&amp;psig=AFQjCNHyy1PYpELGZvJ90b0rI1ztuihzBQ&amp;ust=1385143925655539" TargetMode="External"/><Relationship Id="rId7" Type="http://schemas.openxmlformats.org/officeDocument/2006/relationships/image" Target="../media/image90.jpeg"/><Relationship Id="rId2" Type="http://schemas.openxmlformats.org/officeDocument/2006/relationships/hyperlink" Target="mailto:giuliana.parisi@unifi.it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1.png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5D99FAAF-D386-0CC0-7D91-B91204DA2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7725" y="-12577"/>
            <a:ext cx="1467059" cy="1467059"/>
          </a:xfrm>
          <a:prstGeom prst="rect">
            <a:avLst/>
          </a:prstGeom>
        </p:spPr>
      </p:pic>
      <p:sp>
        <p:nvSpPr>
          <p:cNvPr id="6" name="Titolo 5">
            <a:extLst>
              <a:ext uri="{FF2B5EF4-FFF2-40B4-BE49-F238E27FC236}">
                <a16:creationId xmlns:a16="http://schemas.microsoft.com/office/drawing/2014/main" id="{47F2790E-1EAB-3C91-659D-DA188CD3A4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1978087"/>
            <a:ext cx="7772400" cy="2387600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it-IT" sz="3600" dirty="0"/>
              <a:t>Farina e olio di </a:t>
            </a:r>
            <a:r>
              <a:rPr lang="it-IT" sz="3600" i="1" dirty="0"/>
              <a:t>Hermetia illucens </a:t>
            </a:r>
            <a:r>
              <a:rPr lang="it-IT" sz="3600" dirty="0"/>
              <a:t>nell'alimentazione di galline ovaiole: performance produttive e qualità delle uova</a:t>
            </a:r>
          </a:p>
        </p:txBody>
      </p:sp>
      <p:sp>
        <p:nvSpPr>
          <p:cNvPr id="10" name="Sottotitolo 9">
            <a:extLst>
              <a:ext uri="{FF2B5EF4-FFF2-40B4-BE49-F238E27FC236}">
                <a16:creationId xmlns:a16="http://schemas.microsoft.com/office/drawing/2014/main" id="{B5133DC2-71BA-5767-16F6-AC4D8392F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7541" y="4762622"/>
            <a:ext cx="6858000" cy="1655762"/>
          </a:xfrm>
        </p:spPr>
        <p:txBody>
          <a:bodyPr>
            <a:normAutofit lnSpcReduction="10000"/>
          </a:bodyPr>
          <a:lstStyle/>
          <a:p>
            <a:r>
              <a:rPr lang="it-IT" dirty="0"/>
              <a:t>Giuliana Parisi</a:t>
            </a:r>
          </a:p>
          <a:p>
            <a:r>
              <a:rPr lang="it-IT" dirty="0"/>
              <a:t>Dipartimento di Scienze e Tecnologie Agrarie, Alimentari, Ambientali e Forestali-DAGRI</a:t>
            </a:r>
          </a:p>
          <a:p>
            <a:r>
              <a:rPr lang="it-IT" dirty="0"/>
              <a:t>Università degli Studi di Firenze</a:t>
            </a:r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CFD0705-1D8E-6C42-C43E-30DDF798F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0A6DED2-5794-CC35-4C1D-DEF6A208F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</a:t>
            </a:fld>
            <a:endParaRPr lang="it-IT"/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E4490401-A762-1E70-4607-CE370480C6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347"/>
            <a:ext cx="2768320" cy="1178474"/>
          </a:xfrm>
          <a:prstGeom prst="rect">
            <a:avLst/>
          </a:prstGeom>
        </p:spPr>
      </p:pic>
      <p:pic>
        <p:nvPicPr>
          <p:cNvPr id="4" name="Picture 2" descr="Gallina Livornese Bianca - Avicola Ternana">
            <a:extLst>
              <a:ext uri="{FF2B5EF4-FFF2-40B4-BE49-F238E27FC236}">
                <a16:creationId xmlns:a16="http://schemas.microsoft.com/office/drawing/2014/main" id="{DE862BB3-5484-B883-3C30-F4CDECFDB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906" y="242456"/>
            <a:ext cx="1934730" cy="1934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8248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B2D6C9AD-EA68-B2E9-09FA-5F4E9AA9F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169" y="7639"/>
            <a:ext cx="9073662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Reclutamento borsisti di ricerca</a:t>
            </a:r>
          </a:p>
        </p:txBody>
      </p:sp>
      <p:sp>
        <p:nvSpPr>
          <p:cNvPr id="9" name="Segnaposto contenuto 8">
            <a:extLst>
              <a:ext uri="{FF2B5EF4-FFF2-40B4-BE49-F238E27FC236}">
                <a16:creationId xmlns:a16="http://schemas.microsoft.com/office/drawing/2014/main" id="{B6373D3D-B14A-8DB7-1BA6-00C37587E2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220686" y="1690688"/>
            <a:ext cx="6832880" cy="430817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b="1" dirty="0"/>
              <a:t>Approvazione Bando</a:t>
            </a:r>
            <a:r>
              <a:rPr lang="it-IT" dirty="0"/>
              <a:t>: Consiglio Dipartimento del 16/07/2024</a:t>
            </a:r>
          </a:p>
          <a:p>
            <a:pPr marL="0" indent="0">
              <a:buNone/>
            </a:pPr>
            <a:r>
              <a:rPr lang="it-IT" dirty="0"/>
              <a:t>Bando emanato con D.D. n. 9801 prot. N. 183942 del 2/08/2024</a:t>
            </a:r>
            <a:endParaRPr lang="it-IT" b="1" dirty="0"/>
          </a:p>
          <a:p>
            <a:pPr marL="0" indent="0">
              <a:buNone/>
            </a:pPr>
            <a:r>
              <a:rPr lang="it-IT" dirty="0"/>
              <a:t>Durata: 6 mesi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Data concorso: 09/10/2024</a:t>
            </a:r>
          </a:p>
          <a:p>
            <a:pPr marL="0" indent="0">
              <a:buNone/>
            </a:pPr>
            <a:r>
              <a:rPr lang="it-IT" dirty="0"/>
              <a:t>Numero partecipanti: 4</a:t>
            </a:r>
          </a:p>
          <a:p>
            <a:pPr marL="0" indent="0">
              <a:buNone/>
            </a:pPr>
            <a:r>
              <a:rPr lang="it-IT" dirty="0"/>
              <a:t>Vincitori: Noemi FARACE, Andrea CAROLI COSTANTINI</a:t>
            </a:r>
          </a:p>
          <a:p>
            <a:pPr marL="0" indent="0">
              <a:buNone/>
            </a:pPr>
            <a:r>
              <a:rPr lang="it-IT" dirty="0"/>
              <a:t>Inizio attività: 02/11/2024</a:t>
            </a:r>
          </a:p>
          <a:p>
            <a:pPr marL="0" indent="0">
              <a:buNone/>
            </a:pPr>
            <a:r>
              <a:rPr lang="it-IT" dirty="0"/>
              <a:t>Fine attività: 01/04/2025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918BD5CC-BAF9-ADAC-1365-D62424809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92F1B0DA-B053-3D32-AF86-F031F29B4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10</a:t>
            </a:fld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F5DF8A4C-E9C4-ECC4-3AD3-4A063183F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34" y="2401144"/>
            <a:ext cx="2051203" cy="2055711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E2B58F1A-C3E0-4630-B125-7C6F73A21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41" y="4598272"/>
            <a:ext cx="1853050" cy="185305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1592504-F3E4-86F7-D5D3-25D32152F1F6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3026763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>
            <a:extLst>
              <a:ext uri="{FF2B5EF4-FFF2-40B4-BE49-F238E27FC236}">
                <a16:creationId xmlns:a16="http://schemas.microsoft.com/office/drawing/2014/main" id="{01F45E4B-3861-772F-EF38-2D971F646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Preparazione richiesta Comitato Etico UNIFI</a:t>
            </a:r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DD47A790-2A7D-869B-E4E9-82D0C6E59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8B970642-657F-D67D-DF83-AAE7E2A76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11</a:t>
            </a:fld>
            <a:endParaRPr lang="it-IT"/>
          </a:p>
        </p:txBody>
      </p:sp>
      <p:pic>
        <p:nvPicPr>
          <p:cNvPr id="12" name="Immagine 11">
            <a:extLst>
              <a:ext uri="{FF2B5EF4-FFF2-40B4-BE49-F238E27FC236}">
                <a16:creationId xmlns:a16="http://schemas.microsoft.com/office/drawing/2014/main" id="{E88A8B98-F2F7-D7B0-97A1-46CD514D23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25" t="15470" r="33626" b="10195"/>
          <a:stretch/>
        </p:blipFill>
        <p:spPr>
          <a:xfrm>
            <a:off x="466611" y="1431968"/>
            <a:ext cx="3429000" cy="4312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A2C216D2-3C1C-D4C9-046C-CC23501328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4075" y="4532965"/>
            <a:ext cx="1686862" cy="168686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54F95E2B-C012-6A33-55B4-0CBCC91FD29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503" t="45147" r="13446" b="7445"/>
          <a:stretch/>
        </p:blipFill>
        <p:spPr>
          <a:xfrm>
            <a:off x="4871634" y="3341403"/>
            <a:ext cx="4073657" cy="2047674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F3E15D64-5C9A-0184-6BC2-E04E275640B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548" t="14669" r="10904" b="35111"/>
          <a:stretch/>
        </p:blipFill>
        <p:spPr>
          <a:xfrm>
            <a:off x="4339485" y="1299960"/>
            <a:ext cx="4303363" cy="204144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D333913-BBE2-CF3C-7717-EFDFA4DED5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511" y="4922876"/>
            <a:ext cx="1935124" cy="1935124"/>
          </a:xfrm>
          <a:prstGeom prst="rect">
            <a:avLst/>
          </a:prstGeom>
        </p:spPr>
      </p:pic>
      <p:pic>
        <p:nvPicPr>
          <p:cNvPr id="2050" name="Picture 2" descr="Arrow, scribble, doodle, up, loop, right, swirl icon - Download on ...">
            <a:extLst>
              <a:ext uri="{FF2B5EF4-FFF2-40B4-BE49-F238E27FC236}">
                <a16:creationId xmlns:a16="http://schemas.microsoft.com/office/drawing/2014/main" id="{01B14397-8A84-F337-D51D-79ECC58CF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634" y="3851266"/>
            <a:ext cx="2156142" cy="215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Vector Arrow Hand Draw Dynamic Style Black Color Stock Vector ...">
            <a:extLst>
              <a:ext uri="{FF2B5EF4-FFF2-40B4-BE49-F238E27FC236}">
                <a16:creationId xmlns:a16="http://schemas.microsoft.com/office/drawing/2014/main" id="{BAD7BA8B-9AC5-5FE0-8504-6D8777405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5CCCCE"/>
              </a:clrFrom>
              <a:clrTo>
                <a:srgbClr val="5CCCC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0669" y="1878318"/>
            <a:ext cx="272295" cy="272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emium Vector | Flat icon with approved stamp hand for paper design ...">
            <a:extLst>
              <a:ext uri="{FF2B5EF4-FFF2-40B4-BE49-F238E27FC236}">
                <a16:creationId xmlns:a16="http://schemas.microsoft.com/office/drawing/2014/main" id="{F8A92CA4-BC63-3336-4AAF-F7B0B1831E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5CCCCE"/>
              </a:clrFrom>
              <a:clrTo>
                <a:srgbClr val="5CCCC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040" y="5034613"/>
            <a:ext cx="1858555" cy="185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874C2839-44BC-E145-18EB-444AE943E34E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748162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7A617BCC-492F-CCEB-FF4E-D06ED9FDE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5515"/>
            <a:ext cx="9144000" cy="5190622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1A026A57-ACC6-71A8-D8A6-89610B7CD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Analisi sulle galline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3E7E7E6-C981-EDAB-9B8F-B8F27F9C63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3A03222-0700-AB81-6E8E-04D5B5EFF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12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5DFC0CC7-8144-AC4B-105D-1DFB3667CBE8}"/>
              </a:ext>
            </a:extLst>
          </p:cNvPr>
          <p:cNvSpPr txBox="1"/>
          <p:nvPr/>
        </p:nvSpPr>
        <p:spPr>
          <a:xfrm>
            <a:off x="1225899" y="1251020"/>
            <a:ext cx="7129305" cy="7636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F58D8D29-EB72-6AA9-6816-52F8170BA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0047" y="136524"/>
            <a:ext cx="1669701" cy="166970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A71644C-943E-5EC4-6E88-D7920655FC0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952540" y="705110"/>
            <a:ext cx="4876800" cy="1513954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85B9E113-98E6-45AC-BFD9-A02C278AB166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128250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5650EDF6-19F7-C277-9912-E059A1849D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1344"/>
            <a:ext cx="9144000" cy="5189034"/>
          </a:xfrm>
          <a:prstGeom prst="rect">
            <a:avLst/>
          </a:prstGeom>
        </p:spPr>
      </p:pic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AD91712-ECE1-381B-BC22-79F16F720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4CA79FC-F1FA-BD04-B25F-C28C5B456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13</a:t>
            </a:fld>
            <a:endParaRPr lang="it-IT"/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C749B41B-BF9C-5902-75F3-CFF0478A4162}"/>
              </a:ext>
            </a:extLst>
          </p:cNvPr>
          <p:cNvSpPr txBox="1">
            <a:spLocks/>
          </p:cNvSpPr>
          <p:nvPr/>
        </p:nvSpPr>
        <p:spPr>
          <a:xfrm>
            <a:off x="628650" y="0"/>
            <a:ext cx="7886700" cy="1325563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Analisi sulle uova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93CD4212-D1C0-2A82-E89A-33AACB8B8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351" y="1221344"/>
            <a:ext cx="5168485" cy="813447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E60DAB62-B448-99A0-A312-BC810AB50E5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7269507">
            <a:off x="4327885" y="-626988"/>
            <a:ext cx="1448930" cy="3905101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C17846BB-AB84-E873-B493-59343EDB5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836" y="-301450"/>
            <a:ext cx="2204776" cy="220477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30C8078-7B5E-7D80-E173-8C08883CB48B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5151472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32ABFE70-1D2B-87B9-A7F4-B7B52A46A9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9143999" cy="1325563"/>
          </a:xfrm>
        </p:spPr>
        <p:txBody>
          <a:bodyPr>
            <a:normAutofit/>
          </a:bodyPr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Maggiori dettagli sulle analisi condotte sulle uova</a:t>
            </a:r>
          </a:p>
        </p:txBody>
      </p:sp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E58A7FED-8D9E-E73D-676B-105C53C83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CD710C9-AC0E-7C88-32BF-9D7FE9344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14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5927146-6248-B4F3-C870-CDB4BC928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14" y="4136794"/>
            <a:ext cx="2726117" cy="2721206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B043A72-614C-345A-6180-8171E9707C29}"/>
              </a:ext>
            </a:extLst>
          </p:cNvPr>
          <p:cNvSpPr txBox="1"/>
          <p:nvPr/>
        </p:nvSpPr>
        <p:spPr>
          <a:xfrm>
            <a:off x="3168189" y="4245999"/>
            <a:ext cx="45720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 startAt="12"/>
            </a:pPr>
            <a:r>
              <a:rPr lang="it-IT" dirty="0"/>
              <a:t>Indice di </a:t>
            </a:r>
            <a:r>
              <a:rPr lang="it-IT" dirty="0" err="1"/>
              <a:t>Haugh</a:t>
            </a:r>
            <a:endParaRPr lang="it-IT" dirty="0"/>
          </a:p>
          <a:p>
            <a:r>
              <a:rPr lang="it-IT" b="1" i="1" dirty="0"/>
              <a:t>Colore tuorlo</a:t>
            </a:r>
          </a:p>
          <a:p>
            <a:r>
              <a:rPr lang="it-IT" dirty="0"/>
              <a:t>13.	</a:t>
            </a:r>
            <a:r>
              <a:rPr lang="it-IT" i="1" dirty="0"/>
              <a:t>L*</a:t>
            </a:r>
          </a:p>
          <a:p>
            <a:r>
              <a:rPr lang="it-IT" dirty="0"/>
              <a:t>14.	</a:t>
            </a:r>
            <a:r>
              <a:rPr lang="it-IT" i="1" dirty="0"/>
              <a:t>a*</a:t>
            </a:r>
          </a:p>
          <a:p>
            <a:r>
              <a:rPr lang="it-IT" dirty="0"/>
              <a:t>15.	</a:t>
            </a:r>
            <a:r>
              <a:rPr lang="it-IT" i="1" dirty="0"/>
              <a:t>b*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32C6256-CE3A-B9BE-F4FC-F59A84ADCE46}"/>
              </a:ext>
            </a:extLst>
          </p:cNvPr>
          <p:cNvSpPr txBox="1"/>
          <p:nvPr/>
        </p:nvSpPr>
        <p:spPr>
          <a:xfrm>
            <a:off x="5170974" y="1199011"/>
            <a:ext cx="4039438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16.   Peso del guscio  (g)</a:t>
            </a:r>
          </a:p>
          <a:p>
            <a:r>
              <a:rPr lang="it-IT" dirty="0"/>
              <a:t>17.	Spessore del guscio (mm)</a:t>
            </a:r>
          </a:p>
          <a:p>
            <a:pPr marL="342900" indent="-342900">
              <a:buAutoNum type="arabicPeriod" startAt="18"/>
            </a:pPr>
            <a:r>
              <a:rPr lang="it-IT" dirty="0"/>
              <a:t>  Sforzo di rottura dell’uovo (N)</a:t>
            </a:r>
          </a:p>
          <a:p>
            <a:r>
              <a:rPr lang="it-IT" b="1" i="1" dirty="0"/>
              <a:t>Colore guscio</a:t>
            </a:r>
          </a:p>
          <a:p>
            <a:r>
              <a:rPr lang="it-IT" dirty="0"/>
              <a:t>19.	</a:t>
            </a:r>
            <a:r>
              <a:rPr lang="it-IT" i="1" dirty="0"/>
              <a:t>L*</a:t>
            </a:r>
          </a:p>
          <a:p>
            <a:r>
              <a:rPr lang="it-IT" dirty="0"/>
              <a:t>20.	</a:t>
            </a:r>
            <a:r>
              <a:rPr lang="it-IT" i="1" dirty="0"/>
              <a:t>a*</a:t>
            </a:r>
          </a:p>
          <a:p>
            <a:r>
              <a:rPr lang="it-IT" dirty="0"/>
              <a:t>21.	</a:t>
            </a:r>
            <a:r>
              <a:rPr lang="it-IT" i="1" dirty="0"/>
              <a:t>b*</a:t>
            </a:r>
          </a:p>
          <a:p>
            <a:r>
              <a:rPr lang="it-IT" b="1" i="1" dirty="0"/>
              <a:t>Tuorlo: composizione chimica</a:t>
            </a:r>
          </a:p>
          <a:p>
            <a:r>
              <a:rPr lang="it-IT" dirty="0"/>
              <a:t> 22.  Sostanza secca (%)</a:t>
            </a:r>
          </a:p>
          <a:p>
            <a:r>
              <a:rPr lang="it-IT" dirty="0"/>
              <a:t> 23.  Ceneri  (% SS)</a:t>
            </a:r>
          </a:p>
          <a:p>
            <a:r>
              <a:rPr lang="it-IT" dirty="0"/>
              <a:t> 24.   Proteina  (% SS)</a:t>
            </a:r>
          </a:p>
          <a:p>
            <a:r>
              <a:rPr lang="it-IT" dirty="0"/>
              <a:t> 25.   Lipidi (% SS)</a:t>
            </a:r>
          </a:p>
          <a:p>
            <a:r>
              <a:rPr lang="it-IT" dirty="0"/>
              <a:t>26.    Profilo in acidi grassi</a:t>
            </a:r>
          </a:p>
          <a:p>
            <a:r>
              <a:rPr lang="it-IT" b="1" i="1" dirty="0"/>
              <a:t>Albume: composizione chimica</a:t>
            </a:r>
            <a:r>
              <a:rPr lang="it-IT" dirty="0"/>
              <a:t> </a:t>
            </a:r>
          </a:p>
          <a:p>
            <a:r>
              <a:rPr lang="it-IT" dirty="0"/>
              <a:t> 27.   Sostanza secca (%)</a:t>
            </a:r>
          </a:p>
          <a:p>
            <a:r>
              <a:rPr lang="it-IT" dirty="0"/>
              <a:t> 28.   Ceneri  (% SS)</a:t>
            </a:r>
          </a:p>
          <a:p>
            <a:r>
              <a:rPr lang="it-IT" dirty="0"/>
              <a:t>  29.  Proteina (% SS)</a:t>
            </a:r>
          </a:p>
          <a:p>
            <a:endParaRPr lang="it-IT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33C11A70-1A48-068E-D20F-E194B090F33D}"/>
              </a:ext>
            </a:extLst>
          </p:cNvPr>
          <p:cNvSpPr txBox="1"/>
          <p:nvPr/>
        </p:nvSpPr>
        <p:spPr>
          <a:xfrm>
            <a:off x="155750" y="1169174"/>
            <a:ext cx="4572000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dirty="0"/>
              <a:t>1.	Peso uovo intero (g)</a:t>
            </a:r>
          </a:p>
          <a:p>
            <a:r>
              <a:rPr lang="it-IT" dirty="0"/>
              <a:t>2.	Peso tuorlo (g)</a:t>
            </a:r>
          </a:p>
          <a:p>
            <a:r>
              <a:rPr lang="it-IT" dirty="0"/>
              <a:t>3.	Peso albume uovo (g)</a:t>
            </a:r>
          </a:p>
          <a:p>
            <a:r>
              <a:rPr lang="it-IT" dirty="0"/>
              <a:t>4.	Diametro equatoriale (lunghezza, mm)</a:t>
            </a:r>
          </a:p>
          <a:p>
            <a:r>
              <a:rPr lang="it-IT" dirty="0"/>
              <a:t>5.	Diametro longitudinale (larghezza, mm)</a:t>
            </a:r>
          </a:p>
          <a:p>
            <a:r>
              <a:rPr lang="it-IT" dirty="0"/>
              <a:t>6.	Spessore dell’altezza dell’albume  (mm)</a:t>
            </a:r>
          </a:p>
          <a:p>
            <a:r>
              <a:rPr lang="it-IT" dirty="0"/>
              <a:t>7.	Altezza del tuorlo (mm)</a:t>
            </a:r>
          </a:p>
          <a:p>
            <a:r>
              <a:rPr lang="it-IT" dirty="0"/>
              <a:t>8.	Diametro del tuorlo (mm)</a:t>
            </a:r>
          </a:p>
          <a:p>
            <a:r>
              <a:rPr lang="it-IT" dirty="0"/>
              <a:t>9.	Rapporto Altezza del tuorlo/diametro</a:t>
            </a:r>
          </a:p>
          <a:p>
            <a:r>
              <a:rPr lang="it-IT" dirty="0"/>
              <a:t>10.	Indice di forma</a:t>
            </a:r>
          </a:p>
          <a:p>
            <a:r>
              <a:rPr lang="it-IT" dirty="0"/>
              <a:t>11.	Superficie dell’uovo</a:t>
            </a:r>
          </a:p>
          <a:p>
            <a:endParaRPr lang="it-IT" dirty="0"/>
          </a:p>
          <a:p>
            <a:endParaRPr lang="it-IT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E8B98FF6-091C-C8C8-105B-476E611A22F9}"/>
              </a:ext>
            </a:extLst>
          </p:cNvPr>
          <p:cNvSpPr txBox="1"/>
          <p:nvPr/>
        </p:nvSpPr>
        <p:spPr>
          <a:xfrm rot="2066530">
            <a:off x="7095807" y="5957477"/>
            <a:ext cx="2175211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it-IT" b="1" i="1" dirty="0"/>
              <a:t>29 parametri diversi!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EB4F78A-3A74-E1B1-DB82-634DCF3CE751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1220331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78BF994-6941-C3CC-A3E3-800365318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Ink Free" panose="03080402000500000000" pitchFamily="66" charset="0"/>
              </a:rPr>
              <a:t>Prova n. 1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4DC7C892-3DC6-D07E-1F24-34696EAE7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8520112" cy="1500187"/>
          </a:xfrm>
        </p:spPr>
        <p:txBody>
          <a:bodyPr>
            <a:normAutofit/>
          </a:bodyPr>
          <a:lstStyle/>
          <a:p>
            <a:r>
              <a:rPr lang="it-IT" sz="3200" b="1" dirty="0">
                <a:latin typeface="Ink Free" panose="03080402000500000000" pitchFamily="66" charset="0"/>
              </a:rPr>
              <a:t>Confronto fra fonti proteiche</a:t>
            </a:r>
          </a:p>
          <a:p>
            <a:r>
              <a:rPr lang="it-IT" sz="3200" dirty="0">
                <a:latin typeface="Ink Free" panose="03080402000500000000" pitchFamily="66" charset="0"/>
              </a:rPr>
              <a:t>fonte proteica convenzionale </a:t>
            </a:r>
            <a:r>
              <a:rPr lang="it-IT" sz="3200" i="1" dirty="0">
                <a:latin typeface="Ink Free" panose="03080402000500000000" pitchFamily="66" charset="0"/>
              </a:rPr>
              <a:t>vs</a:t>
            </a:r>
            <a:r>
              <a:rPr lang="it-IT" sz="3200" dirty="0">
                <a:latin typeface="Ink Free" panose="03080402000500000000" pitchFamily="66" charset="0"/>
              </a:rPr>
              <a:t> farina di insetti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15094AC-9DF2-F9C6-4A51-160B4A446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8BF156-3922-87C5-ECD2-1BF681896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15</a:t>
            </a:fld>
            <a:endParaRPr lang="it-IT"/>
          </a:p>
        </p:txBody>
      </p:sp>
      <p:pic>
        <p:nvPicPr>
          <p:cNvPr id="4098" name="Picture 2" descr="Risultato immagine per plack soldier fly mealoil">
            <a:extLst>
              <a:ext uri="{FF2B5EF4-FFF2-40B4-BE49-F238E27FC236}">
                <a16:creationId xmlns:a16="http://schemas.microsoft.com/office/drawing/2014/main" id="{A1F81FC7-9E5A-7884-10A0-6BBF8B881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17" y="600076"/>
            <a:ext cx="4181475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Black soldier fly larvae meal: high nutrient protein - PLANET A PET FOOD">
            <a:extLst>
              <a:ext uri="{FF2B5EF4-FFF2-40B4-BE49-F238E27FC236}">
                <a16:creationId xmlns:a16="http://schemas.microsoft.com/office/drawing/2014/main" id="{340977F7-9044-03F4-0DC6-D5AACD9AD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451" y="253226"/>
            <a:ext cx="2708292" cy="270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isultato immagine per soybeans sketch">
            <a:extLst>
              <a:ext uri="{FF2B5EF4-FFF2-40B4-BE49-F238E27FC236}">
                <a16:creationId xmlns:a16="http://schemas.microsoft.com/office/drawing/2014/main" id="{86363E24-FFED-5A12-984D-A187F8054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05" y="580041"/>
            <a:ext cx="2352884" cy="2352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72FE67AF-D7CE-9063-4823-D69974FB3F9D}"/>
              </a:ext>
            </a:extLst>
          </p:cNvPr>
          <p:cNvSpPr txBox="1"/>
          <p:nvPr/>
        </p:nvSpPr>
        <p:spPr>
          <a:xfrm>
            <a:off x="0" y="6491120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1596197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>
            <a:extLst>
              <a:ext uri="{FF2B5EF4-FFF2-40B4-BE49-F238E27FC236}">
                <a16:creationId xmlns:a16="http://schemas.microsoft.com/office/drawing/2014/main" id="{6FC47F3B-FDEB-2377-FF66-7313A0717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Note relative alla formula della dieta</a:t>
            </a: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CE720521-97F1-C70C-C468-9BEDAE2060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863" y="1665288"/>
            <a:ext cx="8716944" cy="4351338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Scelta della percentuale di inclusione del 10%</a:t>
            </a:r>
          </a:p>
          <a:p>
            <a:pPr>
              <a:buFontTx/>
              <a:buChar char="-"/>
            </a:pPr>
            <a:r>
              <a:rPr lang="it-IT" dirty="0"/>
              <a:t>coerenza con l’obiettivo di tutelare la salute degli animali</a:t>
            </a:r>
          </a:p>
          <a:p>
            <a:pPr>
              <a:buFontTx/>
              <a:buChar char="-"/>
            </a:pPr>
            <a:r>
              <a:rPr lang="it-IT" dirty="0"/>
              <a:t>considerazioni di tipo economico:</a:t>
            </a:r>
          </a:p>
          <a:p>
            <a:r>
              <a:rPr lang="it-IT" dirty="0"/>
              <a:t>prezzo della farina di soia acquistata: </a:t>
            </a:r>
            <a:r>
              <a:rPr lang="it-IT" b="1" dirty="0"/>
              <a:t>100€/</a:t>
            </a:r>
            <a:r>
              <a:rPr lang="it-IT" b="1" dirty="0" err="1"/>
              <a:t>qle</a:t>
            </a:r>
            <a:r>
              <a:rPr lang="it-IT" b="1" dirty="0"/>
              <a:t> </a:t>
            </a:r>
          </a:p>
          <a:p>
            <a:r>
              <a:rPr lang="it-IT" dirty="0"/>
              <a:t>prezzo della farina di </a:t>
            </a:r>
            <a:r>
              <a:rPr lang="it-IT" i="1" dirty="0"/>
              <a:t>Hermetia illucens </a:t>
            </a:r>
            <a:r>
              <a:rPr lang="it-IT" dirty="0"/>
              <a:t>acquistata</a:t>
            </a:r>
            <a:r>
              <a:rPr lang="it-IT" i="1" dirty="0"/>
              <a:t>:</a:t>
            </a:r>
            <a:r>
              <a:rPr lang="it-IT" dirty="0"/>
              <a:t> </a:t>
            </a:r>
            <a:r>
              <a:rPr lang="it-IT" b="1" dirty="0"/>
              <a:t>500€/</a:t>
            </a:r>
            <a:r>
              <a:rPr lang="it-IT" b="1" dirty="0" err="1"/>
              <a:t>qle</a:t>
            </a:r>
            <a:r>
              <a:rPr lang="it-IT" dirty="0"/>
              <a:t>.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CE90DBE-0558-4BEA-117F-B1E66511D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88C999C-F58A-6684-60AE-393DBD869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16</a:t>
            </a:fld>
            <a:endParaRPr lang="it-IT"/>
          </a:p>
        </p:txBody>
      </p:sp>
      <p:pic>
        <p:nvPicPr>
          <p:cNvPr id="5122" name="Picture 2" descr="money bag EUR Sketch illustration hand drawn animation transparent ...">
            <a:extLst>
              <a:ext uri="{FF2B5EF4-FFF2-40B4-BE49-F238E27FC236}">
                <a16:creationId xmlns:a16="http://schemas.microsoft.com/office/drawing/2014/main" id="{0F78E868-A441-AE3C-4ED7-3E81E9732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025" y="4272976"/>
            <a:ext cx="3583807" cy="2011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97E46FA4-9A00-614D-463C-5CA7E6681AB5}"/>
              </a:ext>
            </a:extLst>
          </p:cNvPr>
          <p:cNvSpPr txBox="1"/>
          <p:nvPr/>
        </p:nvSpPr>
        <p:spPr>
          <a:xfrm>
            <a:off x="0" y="6491120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091796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EEC7032-51B5-3957-3DEF-C2CF37693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64" y="0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Dati di produttività/1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52D267-392A-04DD-E09C-97495E0B5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04E5116-09F6-8967-C103-65F1D7D09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17</a:t>
            </a:fld>
            <a:endParaRPr lang="it-IT"/>
          </a:p>
        </p:txBody>
      </p:sp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8848134F-D93A-FEF2-EC47-350AC4EFEB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322113"/>
              </p:ext>
            </p:extLst>
          </p:nvPr>
        </p:nvGraphicFramePr>
        <p:xfrm>
          <a:off x="658345" y="1029958"/>
          <a:ext cx="5260312" cy="5784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2281">
                  <a:extLst>
                    <a:ext uri="{9D8B030D-6E8A-4147-A177-3AD203B41FA5}">
                      <a16:colId xmlns:a16="http://schemas.microsoft.com/office/drawing/2014/main" val="1464781523"/>
                    </a:ext>
                  </a:extLst>
                </a:gridCol>
                <a:gridCol w="1060102">
                  <a:extLst>
                    <a:ext uri="{9D8B030D-6E8A-4147-A177-3AD203B41FA5}">
                      <a16:colId xmlns:a16="http://schemas.microsoft.com/office/drawing/2014/main" val="1536286067"/>
                    </a:ext>
                  </a:extLst>
                </a:gridCol>
                <a:gridCol w="793819">
                  <a:extLst>
                    <a:ext uri="{9D8B030D-6E8A-4147-A177-3AD203B41FA5}">
                      <a16:colId xmlns:a16="http://schemas.microsoft.com/office/drawing/2014/main" val="438400986"/>
                    </a:ext>
                  </a:extLst>
                </a:gridCol>
                <a:gridCol w="854110">
                  <a:extLst>
                    <a:ext uri="{9D8B030D-6E8A-4147-A177-3AD203B41FA5}">
                      <a16:colId xmlns:a16="http://schemas.microsoft.com/office/drawing/2014/main" val="852901820"/>
                    </a:ext>
                  </a:extLst>
                </a:gridCol>
              </a:tblGrid>
              <a:tr h="206025">
                <a:tc>
                  <a:txBody>
                    <a:bodyPr/>
                    <a:lstStyle/>
                    <a:p>
                      <a:endParaRPr lang="it-IT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Settimana di prova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C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HI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304585251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Ingestione settimanale media per box, kg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1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6.357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6.320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175849040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6.440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6.940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971566252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6.930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6.823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90903807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4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7.673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7.113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078284508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7.477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7.727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256333232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7.373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7.670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647746039"/>
                  </a:ext>
                </a:extLst>
              </a:tr>
              <a:tr h="28842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7.080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7.403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520521342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Ingestione media giornaliera per box, kg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0.151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0.150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646920402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0.153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0.165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9189698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0.165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0.163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35376145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0.183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0.169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45531722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0.170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0.183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166032330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0.174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0.191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354933617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0.169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0.176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633907869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dirty="0" err="1">
                          <a:effectLst/>
                        </a:rPr>
                        <a:t>Indice</a:t>
                      </a:r>
                      <a:r>
                        <a:rPr lang="en-GB" sz="1600" dirty="0">
                          <a:effectLst/>
                        </a:rPr>
                        <a:t> Conversione </a:t>
                      </a:r>
                      <a:r>
                        <a:rPr lang="en-GB" sz="1600" dirty="0" err="1">
                          <a:effectLst/>
                        </a:rPr>
                        <a:t>Alimentare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3.738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4.093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864674884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5.058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5.093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59751200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5.616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5.017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83422793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5.176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4.821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05455728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3.960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4.020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63325249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3.254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3.382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4270625120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3.135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3.285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725775432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4A9F3C7D-71C3-C255-7EEB-2198986D95EB}"/>
              </a:ext>
            </a:extLst>
          </p:cNvPr>
          <p:cNvSpPr txBox="1"/>
          <p:nvPr/>
        </p:nvSpPr>
        <p:spPr>
          <a:xfrm rot="1497358">
            <a:off x="5954262" y="1818294"/>
            <a:ext cx="27206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statisticamente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 significativa</a:t>
            </a:r>
          </a:p>
        </p:txBody>
      </p:sp>
      <p:pic>
        <p:nvPicPr>
          <p:cNvPr id="10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6CD7AC56-09B1-5206-9613-115768ABE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7996597" y="2324623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Gallina Gallinas Galline Dibujo Colorat Poules Colorir Huevos Galinha ...">
            <a:extLst>
              <a:ext uri="{FF2B5EF4-FFF2-40B4-BE49-F238E27FC236}">
                <a16:creationId xmlns:a16="http://schemas.microsoft.com/office/drawing/2014/main" id="{73757836-64AA-0E6B-4D46-CDE12E32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430" y="23480"/>
            <a:ext cx="1366413" cy="15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BDB49EFD-0EC4-8465-6B3D-96A63D9BA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843" y="3272463"/>
            <a:ext cx="3028950" cy="3750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3C9A30E5-2A8C-8C94-0FC7-0C5825EDA20F}"/>
              </a:ext>
            </a:extLst>
          </p:cNvPr>
          <p:cNvSpPr txBox="1"/>
          <p:nvPr/>
        </p:nvSpPr>
        <p:spPr>
          <a:xfrm rot="16200000">
            <a:off x="-341613" y="6136969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38468699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CD8D69-FD13-64AF-2E8D-60845A7D8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2083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Dati di produttività/2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7ABFC4C-AFA0-4E12-A491-FF62DA844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8B3F738-BA48-DC1D-E341-E9863FA68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18</a:t>
            </a:fld>
            <a:endParaRPr lang="it-IT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A9A08687-D079-1500-68CF-A09D2A5D1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9140439"/>
              </p:ext>
            </p:extLst>
          </p:nvPr>
        </p:nvGraphicFramePr>
        <p:xfrm>
          <a:off x="1367" y="1019909"/>
          <a:ext cx="4570633" cy="57455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6763">
                  <a:extLst>
                    <a:ext uri="{9D8B030D-6E8A-4147-A177-3AD203B41FA5}">
                      <a16:colId xmlns:a16="http://schemas.microsoft.com/office/drawing/2014/main" val="1464781523"/>
                    </a:ext>
                  </a:extLst>
                </a:gridCol>
                <a:gridCol w="967276">
                  <a:extLst>
                    <a:ext uri="{9D8B030D-6E8A-4147-A177-3AD203B41FA5}">
                      <a16:colId xmlns:a16="http://schemas.microsoft.com/office/drawing/2014/main" val="1536286067"/>
                    </a:ext>
                  </a:extLst>
                </a:gridCol>
                <a:gridCol w="678297">
                  <a:extLst>
                    <a:ext uri="{9D8B030D-6E8A-4147-A177-3AD203B41FA5}">
                      <a16:colId xmlns:a16="http://schemas.microsoft.com/office/drawing/2014/main" val="438400986"/>
                    </a:ext>
                  </a:extLst>
                </a:gridCol>
                <a:gridCol w="678297">
                  <a:extLst>
                    <a:ext uri="{9D8B030D-6E8A-4147-A177-3AD203B41FA5}">
                      <a16:colId xmlns:a16="http://schemas.microsoft.com/office/drawing/2014/main" val="852901820"/>
                    </a:ext>
                  </a:extLst>
                </a:gridCol>
              </a:tblGrid>
              <a:tr h="206025">
                <a:tc>
                  <a:txBody>
                    <a:bodyPr/>
                    <a:lstStyle/>
                    <a:p>
                      <a:endParaRPr lang="it-IT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Settimana di prova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C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HI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304585251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Numero medio di uova deposte per box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29.667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28.000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92268324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24.333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24.333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42432180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24.000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24.000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41046213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26.000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26.333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02913187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32.330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32.330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95508435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37.670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37.000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57782484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37.333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37.000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800190253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Peso medio uovo, g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59.016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56.141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11669624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59.480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56.623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063689557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58.831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56.952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45295710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60.467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58.031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464111057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60.833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59.768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460739728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60.870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61.000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46406258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60.879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61.000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211335537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Massa media totale prodotta per box, kg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1.756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1.577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434940671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1.419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1.361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671991891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1.423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1.374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4259165193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1.580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1.531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81315488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1.973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1.939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403974245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2.271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2.259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539507594"/>
                  </a:ext>
                </a:extLst>
              </a:tr>
              <a:tr h="23484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2.271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2.259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4033467270"/>
                  </a:ext>
                </a:extLst>
              </a:tr>
            </a:tbl>
          </a:graphicData>
        </a:graphic>
      </p:graphicFrame>
      <p:graphicFrame>
        <p:nvGraphicFramePr>
          <p:cNvPr id="8" name="Tabella 7">
            <a:extLst>
              <a:ext uri="{FF2B5EF4-FFF2-40B4-BE49-F238E27FC236}">
                <a16:creationId xmlns:a16="http://schemas.microsoft.com/office/drawing/2014/main" id="{EE191331-B5EF-15CF-23BF-399F83AEFC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416859"/>
              </p:ext>
            </p:extLst>
          </p:nvPr>
        </p:nvGraphicFramePr>
        <p:xfrm>
          <a:off x="4818184" y="1733342"/>
          <a:ext cx="4145254" cy="23151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1384">
                  <a:extLst>
                    <a:ext uri="{9D8B030D-6E8A-4147-A177-3AD203B41FA5}">
                      <a16:colId xmlns:a16="http://schemas.microsoft.com/office/drawing/2014/main" val="1464781523"/>
                    </a:ext>
                  </a:extLst>
                </a:gridCol>
                <a:gridCol w="967276">
                  <a:extLst>
                    <a:ext uri="{9D8B030D-6E8A-4147-A177-3AD203B41FA5}">
                      <a16:colId xmlns:a16="http://schemas.microsoft.com/office/drawing/2014/main" val="1536286067"/>
                    </a:ext>
                  </a:extLst>
                </a:gridCol>
                <a:gridCol w="678297">
                  <a:extLst>
                    <a:ext uri="{9D8B030D-6E8A-4147-A177-3AD203B41FA5}">
                      <a16:colId xmlns:a16="http://schemas.microsoft.com/office/drawing/2014/main" val="438400986"/>
                    </a:ext>
                  </a:extLst>
                </a:gridCol>
                <a:gridCol w="678297">
                  <a:extLst>
                    <a:ext uri="{9D8B030D-6E8A-4147-A177-3AD203B41FA5}">
                      <a16:colId xmlns:a16="http://schemas.microsoft.com/office/drawing/2014/main" val="852901820"/>
                    </a:ext>
                  </a:extLst>
                </a:gridCol>
              </a:tblGrid>
              <a:tr h="206025">
                <a:tc>
                  <a:txBody>
                    <a:bodyPr/>
                    <a:lstStyle/>
                    <a:p>
                      <a:endParaRPr lang="it-IT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Settimana di prova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C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HI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304585251"/>
                  </a:ext>
                </a:extLst>
              </a:tr>
              <a:tr h="107660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Produttività, % 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70.635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66.667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3039500316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57.937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57.937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439208454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57.143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57.143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330689613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61.905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62.698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2577540824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76.980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76.980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187971419"/>
                  </a:ext>
                </a:extLst>
              </a:tr>
              <a:tr h="1076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89.680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88.095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844439185"/>
                  </a:ext>
                </a:extLst>
              </a:tr>
              <a:tr h="309151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88.889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88.095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302" marR="29302" marT="0" marB="0" anchor="ctr"/>
                </a:tc>
                <a:extLst>
                  <a:ext uri="{0D108BD9-81ED-4DB2-BD59-A6C34878D82A}">
                    <a16:rowId xmlns:a16="http://schemas.microsoft.com/office/drawing/2014/main" val="60198631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40755330-82AA-D0A5-267F-78C8257F1716}"/>
              </a:ext>
            </a:extLst>
          </p:cNvPr>
          <p:cNvSpPr txBox="1"/>
          <p:nvPr/>
        </p:nvSpPr>
        <p:spPr>
          <a:xfrm rot="1497358">
            <a:off x="5909045" y="4858205"/>
            <a:ext cx="27206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statisticamente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 significativa</a:t>
            </a:r>
          </a:p>
        </p:txBody>
      </p:sp>
      <p:pic>
        <p:nvPicPr>
          <p:cNvPr id="6146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6B4AEF48-CED3-EEA6-4928-D64E36400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7916567" y="5329146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allina Gallinas Galline Dibujo Colorat Poules Colorir Huevos Galinha ...">
            <a:extLst>
              <a:ext uri="{FF2B5EF4-FFF2-40B4-BE49-F238E27FC236}">
                <a16:creationId xmlns:a16="http://schemas.microsoft.com/office/drawing/2014/main" id="{90BB5294-D251-DD0D-DE40-FBAF60AEB7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430" y="23480"/>
            <a:ext cx="1366413" cy="15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2AA304C9-0EF1-C959-C0B7-6142178A5B24}"/>
              </a:ext>
            </a:extLst>
          </p:cNvPr>
          <p:cNvSpPr txBox="1"/>
          <p:nvPr/>
        </p:nvSpPr>
        <p:spPr>
          <a:xfrm rot="5400000">
            <a:off x="8427072" y="6127708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4385026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BECF6A9-B7AC-4AB7-3C84-24BCB7CBA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91440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Caratteristiche delle uova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25C616D-5316-7550-082A-653318991F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457" y="1579440"/>
            <a:ext cx="7886700" cy="4705804"/>
          </a:xfrm>
        </p:spPr>
        <p:txBody>
          <a:bodyPr>
            <a:normAutofit lnSpcReduction="10000"/>
          </a:bodyPr>
          <a:lstStyle/>
          <a:p>
            <a:r>
              <a:rPr lang="it-IT" dirty="0"/>
              <a:t>Peso uovo, g:</a:t>
            </a:r>
          </a:p>
          <a:p>
            <a:pPr marL="0" indent="0">
              <a:buNone/>
            </a:pPr>
            <a:r>
              <a:rPr lang="it-IT" dirty="0"/>
              <a:t>C = 60.04</a:t>
            </a:r>
            <a:r>
              <a:rPr lang="it-IT" dirty="0">
                <a:sym typeface="Wingdings" panose="05000000000000000000" pitchFamily="2" charset="2"/>
              </a:rPr>
              <a:t>62.33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HI= 57.76</a:t>
            </a:r>
            <a:r>
              <a:rPr lang="it-IT" dirty="0">
                <a:sym typeface="Wingdings" panose="05000000000000000000" pitchFamily="2" charset="2"/>
              </a:rPr>
              <a:t>59.18</a:t>
            </a:r>
          </a:p>
          <a:p>
            <a:pPr marL="0" indent="0">
              <a:buNone/>
            </a:pPr>
            <a:endParaRPr lang="it-IT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Alcune differenze, sporadiche e non sistematiche, per</a:t>
            </a:r>
          </a:p>
          <a:p>
            <a:r>
              <a:rPr lang="it-IT" dirty="0">
                <a:sym typeface="Wingdings" panose="05000000000000000000" pitchFamily="2" charset="2"/>
              </a:rPr>
              <a:t>Altezza</a:t>
            </a:r>
          </a:p>
          <a:p>
            <a:r>
              <a:rPr lang="it-IT" dirty="0" err="1">
                <a:sym typeface="Wingdings" panose="05000000000000000000" pitchFamily="2" charset="2"/>
              </a:rPr>
              <a:t>Shape</a:t>
            </a:r>
            <a:r>
              <a:rPr lang="it-IT" dirty="0">
                <a:sym typeface="Wingdings" panose="05000000000000000000" pitchFamily="2" charset="2"/>
              </a:rPr>
              <a:t> Index, SI</a:t>
            </a:r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SI &gt; per le uova HI</a:t>
            </a:r>
          </a:p>
          <a:p>
            <a:pPr marL="0" indent="0">
              <a:buNone/>
            </a:pPr>
            <a:r>
              <a:rPr lang="it-IT" sz="1800" kern="0" dirty="0">
                <a:latin typeface="Calibri" panose="020F0502020204030204" pitchFamily="34" charset="0"/>
                <a:ea typeface="Calibri" panose="020F0502020204030204" pitchFamily="34" charset="0"/>
              </a:rPr>
              <a:t>Comunque sempre uova «</a:t>
            </a:r>
            <a:r>
              <a:rPr lang="it-IT" sz="1800" kern="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Normali»: SI compreso tra 72 e 76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4DA9835-2537-15DF-B345-CD7826DD0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BEA5704-4A8B-42A6-C7A5-1D000CEB0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19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6B385F67-7960-BBDD-3F4F-7ED14993B5B8}"/>
              </a:ext>
            </a:extLst>
          </p:cNvPr>
          <p:cNvSpPr txBox="1"/>
          <p:nvPr/>
        </p:nvSpPr>
        <p:spPr>
          <a:xfrm>
            <a:off x="4451420" y="1934308"/>
            <a:ext cx="35750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Differenze significative </a:t>
            </a:r>
          </a:p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solo nella </a:t>
            </a:r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  <a:t>settimana 1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0AC050F-3C54-6404-F945-CDB7A195D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2119" y="3857250"/>
            <a:ext cx="2121592" cy="1560711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EEAC266-3E8F-72A2-56D3-978CB4B77C3B}"/>
              </a:ext>
            </a:extLst>
          </p:cNvPr>
          <p:cNvSpPr txBox="1"/>
          <p:nvPr/>
        </p:nvSpPr>
        <p:spPr>
          <a:xfrm>
            <a:off x="668843" y="6052018"/>
            <a:ext cx="36657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i="1" kern="0" dirty="0" err="1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shape</a:t>
            </a:r>
            <a:r>
              <a:rPr lang="it-IT" sz="1800" i="1" kern="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 index </a:t>
            </a:r>
            <a:r>
              <a:rPr lang="it-IT" sz="1800" kern="0" dirty="0">
                <a:effectLst/>
                <a:latin typeface="Calibri" panose="020F0502020204030204" pitchFamily="34" charset="0"/>
                <a:ea typeface="Arial" panose="020B0604020202020204" pitchFamily="34" charset="0"/>
              </a:rPr>
              <a:t>(diametro×100/altezza)</a:t>
            </a:r>
            <a:endParaRPr lang="it-IT" dirty="0"/>
          </a:p>
        </p:txBody>
      </p:sp>
      <p:pic>
        <p:nvPicPr>
          <p:cNvPr id="3074" name="Picture 2" descr="Abstract sketch of the arrow 22494313 Vector Art at Vecteezy">
            <a:extLst>
              <a:ext uri="{FF2B5EF4-FFF2-40B4-BE49-F238E27FC236}">
                <a16:creationId xmlns:a16="http://schemas.microsoft.com/office/drawing/2014/main" id="{74FFE46F-5BC7-361B-30A3-65311625A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4" y="6053502"/>
            <a:ext cx="804498" cy="80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o perform calculation of shape and size index of egg">
            <a:extLst>
              <a:ext uri="{FF2B5EF4-FFF2-40B4-BE49-F238E27FC236}">
                <a16:creationId xmlns:a16="http://schemas.microsoft.com/office/drawing/2014/main" id="{A976650D-71C3-6DB1-97AC-DFA03DC7E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815" y="5168041"/>
            <a:ext cx="1408609" cy="156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3DF6117E-4CEA-A660-0C68-77121F80CEDC}"/>
              </a:ext>
            </a:extLst>
          </p:cNvPr>
          <p:cNvSpPr txBox="1"/>
          <p:nvPr/>
        </p:nvSpPr>
        <p:spPr>
          <a:xfrm rot="16200000">
            <a:off x="-341613" y="6136969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  <p:pic>
        <p:nvPicPr>
          <p:cNvPr id="24578" name="Picture 2" descr="Le Naturelle guscio bianco da galline di razza livornese da allevamento ...">
            <a:extLst>
              <a:ext uri="{FF2B5EF4-FFF2-40B4-BE49-F238E27FC236}">
                <a16:creationId xmlns:a16="http://schemas.microsoft.com/office/drawing/2014/main" id="{0331F46F-EFA9-052B-8FC3-6BB405115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119" y="734837"/>
            <a:ext cx="2241881" cy="135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377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CF1A272D-C9BB-9511-C0C9-D234C502D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2014694"/>
            <a:ext cx="7772400" cy="3390351"/>
          </a:xfr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it-IT" sz="4000" dirty="0"/>
              <a:t>Valutazione della digeribilità </a:t>
            </a:r>
            <a:r>
              <a:rPr lang="it-IT" sz="4000" i="1" dirty="0"/>
              <a:t>in vitro </a:t>
            </a:r>
            <a:r>
              <a:rPr lang="it-IT" sz="4000" dirty="0"/>
              <a:t>delle farine intere e disoleate e degli oli derivanti dagli insetti </a:t>
            </a:r>
            <a:br>
              <a:rPr lang="it-IT" sz="4000" dirty="0"/>
            </a:br>
            <a:r>
              <a:rPr lang="it-IT" sz="4000" dirty="0"/>
              <a:t>e </a:t>
            </a:r>
            <a:br>
              <a:rPr lang="it-IT" sz="4000" dirty="0"/>
            </a:br>
            <a:r>
              <a:rPr lang="it-IT" sz="4000" b="1" dirty="0">
                <a:highlight>
                  <a:srgbClr val="FFFF00"/>
                </a:highlight>
              </a:rPr>
              <a:t>prova </a:t>
            </a:r>
            <a:r>
              <a:rPr lang="it-IT" sz="4000" b="1" i="1" dirty="0">
                <a:highlight>
                  <a:srgbClr val="FFFF00"/>
                </a:highlight>
              </a:rPr>
              <a:t>in vivo</a:t>
            </a:r>
            <a:r>
              <a:rPr lang="it-IT" sz="4000" b="1" dirty="0">
                <a:highlight>
                  <a:srgbClr val="FFFF00"/>
                </a:highlight>
              </a:rPr>
              <a:t> su galline ovaiole</a:t>
            </a:r>
            <a:br>
              <a:rPr lang="it-IT" sz="4000" dirty="0"/>
            </a:br>
            <a:endParaRPr lang="it-IT" sz="40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DE0D89D-3F50-6A90-8753-1CC2D4425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87D13D7-3CBB-902E-0E82-720AF050A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</a:t>
            </a:fld>
            <a:endParaRPr lang="it-IT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F506D825-4ABE-2FD4-38EA-96E131359937}"/>
              </a:ext>
            </a:extLst>
          </p:cNvPr>
          <p:cNvSpPr txBox="1">
            <a:spLocks/>
          </p:cNvSpPr>
          <p:nvPr/>
        </p:nvSpPr>
        <p:spPr>
          <a:xfrm>
            <a:off x="40193" y="18255"/>
            <a:ext cx="9103807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Compiti di UNIFI in 2</a:t>
            </a:r>
            <a:r>
              <a:rPr lang="it-IT" baseline="30000" dirty="0">
                <a:latin typeface="Cavolini" panose="03000502040302020204" pitchFamily="66" charset="0"/>
                <a:cs typeface="Cavolini" panose="03000502040302020204" pitchFamily="66" charset="0"/>
              </a:rPr>
              <a:t>nd</a:t>
            </a:r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 LIFE  </a:t>
            </a:r>
          </a:p>
        </p:txBody>
      </p:sp>
    </p:spTree>
    <p:extLst>
      <p:ext uri="{BB962C8B-B14F-4D97-AF65-F5344CB8AC3E}">
        <p14:creationId xmlns:p14="http://schemas.microsoft.com/office/powerpoint/2010/main" val="12519794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464D483-3354-D5F9-63FD-627B99596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5"/>
            <a:ext cx="9103807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Incidenza singole componenti dell’uovo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DFE9BA-A5E9-FB01-6E5B-F42C8FD7E5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679" y="1699556"/>
            <a:ext cx="7886700" cy="4351338"/>
          </a:xfrm>
        </p:spPr>
        <p:txBody>
          <a:bodyPr/>
          <a:lstStyle/>
          <a:p>
            <a:r>
              <a:rPr lang="it-IT" dirty="0"/>
              <a:t>Peso tuorlo</a:t>
            </a:r>
          </a:p>
          <a:p>
            <a:pPr marL="0" indent="0">
              <a:buNone/>
            </a:pPr>
            <a:r>
              <a:rPr lang="it-IT" i="1" dirty="0"/>
              <a:t>quando le differenze sono significative: C&gt;HI</a:t>
            </a:r>
          </a:p>
          <a:p>
            <a:r>
              <a:rPr lang="it-IT" dirty="0"/>
              <a:t>Peso albume</a:t>
            </a:r>
          </a:p>
          <a:p>
            <a:pPr marL="0" indent="0">
              <a:buNone/>
            </a:pPr>
            <a:r>
              <a:rPr lang="it-IT" i="1" dirty="0"/>
              <a:t>nessuna differenza</a:t>
            </a:r>
          </a:p>
          <a:p>
            <a:r>
              <a:rPr lang="it-IT" dirty="0"/>
              <a:t>Peso guscio</a:t>
            </a:r>
          </a:p>
          <a:p>
            <a:pPr marL="0" indent="0">
              <a:buNone/>
            </a:pPr>
            <a:r>
              <a:rPr lang="it-IT" i="1" dirty="0"/>
              <a:t>quando le differenze sono significative: C&gt;HI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039FC4C-7B01-C162-A8C9-A3AFC6650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BD20906-5768-5F1D-4809-0238C381B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20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4712350-E03B-CE2A-D94A-9D83E662906D}"/>
              </a:ext>
            </a:extLst>
          </p:cNvPr>
          <p:cNvSpPr txBox="1"/>
          <p:nvPr/>
        </p:nvSpPr>
        <p:spPr>
          <a:xfrm>
            <a:off x="-21565" y="5158444"/>
            <a:ext cx="9187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in termini di </a:t>
            </a:r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incidenza (%)</a:t>
            </a:r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, durante le 7 settimane</a:t>
            </a:r>
          </a:p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quando vengono considerati </a:t>
            </a:r>
          </a:p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	i valori medi relativi all’intero periodo (7 settimane)</a:t>
            </a:r>
          </a:p>
        </p:txBody>
      </p:sp>
      <p:pic>
        <p:nvPicPr>
          <p:cNvPr id="7" name="Picture 2" descr="illustrazioni stock, clip art, cartoni animati e icone di tendenza di guscio d'uovo rotto con tuorlo intero - tuorlo uovo">
            <a:extLst>
              <a:ext uri="{FF2B5EF4-FFF2-40B4-BE49-F238E27FC236}">
                <a16:creationId xmlns:a16="http://schemas.microsoft.com/office/drawing/2014/main" id="{9C284CBE-7E43-29E3-9C6D-CB699C4627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811" y="37187"/>
            <a:ext cx="1915189" cy="15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1C801A2C-BF2C-E6F1-7D01-E467ACEFD579}"/>
              </a:ext>
            </a:extLst>
          </p:cNvPr>
          <p:cNvSpPr txBox="1"/>
          <p:nvPr/>
        </p:nvSpPr>
        <p:spPr>
          <a:xfrm rot="16200000">
            <a:off x="-341613" y="6136969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080134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41F4E69-B8C3-71E6-D35C-7D5429014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33" y="18255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Colore del tuorlo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D9E734B-B433-81A1-62F5-E1848CC6B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DFEB1798-C4F4-1244-CFA3-B7717A30E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12733" y="6356351"/>
            <a:ext cx="2057400" cy="365125"/>
          </a:xfrm>
        </p:spPr>
        <p:txBody>
          <a:bodyPr/>
          <a:lstStyle/>
          <a:p>
            <a:fld id="{5E880A65-D1D2-4BEB-BC47-5C04166AF011}" type="slidenum">
              <a:rPr lang="it-IT" smtClean="0"/>
              <a:t>21</a:t>
            </a:fld>
            <a:endParaRPr lang="it-IT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1054F915-3171-B7A7-7917-9B74611E92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093874"/>
              </p:ext>
            </p:extLst>
          </p:nvPr>
        </p:nvGraphicFramePr>
        <p:xfrm>
          <a:off x="1795745" y="1402847"/>
          <a:ext cx="3089309" cy="17555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2909">
                  <a:extLst>
                    <a:ext uri="{9D8B030D-6E8A-4147-A177-3AD203B41FA5}">
                      <a16:colId xmlns:a16="http://schemas.microsoft.com/office/drawing/2014/main" val="7700029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77514988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864351625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Settimana di prova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C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HI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82326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1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89.229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solidFill>
                            <a:srgbClr val="FF0000"/>
                          </a:solidFill>
                          <a:effectLst/>
                        </a:rPr>
                        <a:t>86.894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313032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2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59.552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59.782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325535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4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84.998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84.958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15595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5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85.431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84.608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10477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6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85.534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solidFill>
                            <a:srgbClr val="FF0000"/>
                          </a:solidFill>
                          <a:effectLst/>
                        </a:rPr>
                        <a:t>84.004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36330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7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85.190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84.963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18969623"/>
                  </a:ext>
                </a:extLst>
              </a:tr>
            </a:tbl>
          </a:graphicData>
        </a:graphic>
      </p:graphicFrame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83D18DE-4344-2A6B-135C-37589C67B9BB}"/>
              </a:ext>
            </a:extLst>
          </p:cNvPr>
          <p:cNvSpPr txBox="1"/>
          <p:nvPr/>
        </p:nvSpPr>
        <p:spPr>
          <a:xfrm>
            <a:off x="2154018" y="994582"/>
            <a:ext cx="2372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Luminosità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L*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6BD33A9A-CECD-C470-31E8-244D4E3235E4}"/>
              </a:ext>
            </a:extLst>
          </p:cNvPr>
          <p:cNvSpPr txBox="1"/>
          <p:nvPr/>
        </p:nvSpPr>
        <p:spPr>
          <a:xfrm>
            <a:off x="5370844" y="1848897"/>
            <a:ext cx="95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C&gt;HI</a:t>
            </a:r>
          </a:p>
        </p:txBody>
      </p:sp>
      <p:graphicFrame>
        <p:nvGraphicFramePr>
          <p:cNvPr id="13" name="Grafico 12">
            <a:extLst>
              <a:ext uri="{FF2B5EF4-FFF2-40B4-BE49-F238E27FC236}">
                <a16:creationId xmlns:a16="http://schemas.microsoft.com/office/drawing/2014/main" id="{13B45C90-9048-4E7F-B184-12D266853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5198360"/>
              </p:ext>
            </p:extLst>
          </p:nvPr>
        </p:nvGraphicFramePr>
        <p:xfrm>
          <a:off x="583433" y="3591490"/>
          <a:ext cx="4400549" cy="2907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335C82A8-87B4-C19A-C247-65A7C7D8283B}"/>
              </a:ext>
            </a:extLst>
          </p:cNvPr>
          <p:cNvSpPr txBox="1"/>
          <p:nvPr/>
        </p:nvSpPr>
        <p:spPr>
          <a:xfrm>
            <a:off x="1436914" y="3209306"/>
            <a:ext cx="2965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Indice del rosso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a*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A33CD0BB-A794-EF68-C39B-8E54449CC471}"/>
              </a:ext>
            </a:extLst>
          </p:cNvPr>
          <p:cNvSpPr txBox="1"/>
          <p:nvPr/>
        </p:nvSpPr>
        <p:spPr>
          <a:xfrm>
            <a:off x="5530237" y="3191380"/>
            <a:ext cx="2985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Indice del giallo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b*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7C3C9268-56A0-4DB3-A69E-C5A52294B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2661522"/>
              </p:ext>
            </p:extLst>
          </p:nvPr>
        </p:nvGraphicFramePr>
        <p:xfrm>
          <a:off x="5124659" y="3448849"/>
          <a:ext cx="3592286" cy="2746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8" name="Immagine 17">
            <a:extLst>
              <a:ext uri="{FF2B5EF4-FFF2-40B4-BE49-F238E27FC236}">
                <a16:creationId xmlns:a16="http://schemas.microsoft.com/office/drawing/2014/main" id="{687728E6-4D32-F8AE-8503-0A22E7C52D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698" y="1074681"/>
            <a:ext cx="1268038" cy="22542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2" descr="Il tuorlo dell'uovo è il sole. Com'è nato il mondo secondo il Kalevala ...">
            <a:extLst>
              <a:ext uri="{FF2B5EF4-FFF2-40B4-BE49-F238E27FC236}">
                <a16:creationId xmlns:a16="http://schemas.microsoft.com/office/drawing/2014/main" id="{1C4391AF-1986-387C-E5D6-1A29EE533A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r="15690"/>
          <a:stretch/>
        </p:blipFill>
        <p:spPr bwMode="auto">
          <a:xfrm>
            <a:off x="7204217" y="30575"/>
            <a:ext cx="1939783" cy="136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1735E00E-0D15-C0DD-E7E3-3A13106F1DB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226" t="87052" r="1797" b="5222"/>
          <a:stretch/>
        </p:blipFill>
        <p:spPr>
          <a:xfrm>
            <a:off x="3557742" y="6321576"/>
            <a:ext cx="3228363" cy="27410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1C6A9CF-D985-FB83-2422-CED72BB3C3FF}"/>
              </a:ext>
            </a:extLst>
          </p:cNvPr>
          <p:cNvSpPr txBox="1"/>
          <p:nvPr/>
        </p:nvSpPr>
        <p:spPr>
          <a:xfrm rot="16200000">
            <a:off x="-341613" y="6136969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17461786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E4B62F5-2243-929E-86DA-33CFD7A77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721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Composizione chimica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B634DCF-591E-EDC7-74DF-C4A5D8E76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4018" y="6356350"/>
            <a:ext cx="3086100" cy="365125"/>
          </a:xfrm>
        </p:spPr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9D203F6-A23E-94A0-3D42-04ABF2910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22</a:t>
            </a:fld>
            <a:endParaRPr lang="it-IT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6CBDA3FE-ADE6-40F7-D02E-A38ED18530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407200"/>
              </p:ext>
            </p:extLst>
          </p:nvPr>
        </p:nvGraphicFramePr>
        <p:xfrm>
          <a:off x="844062" y="2133522"/>
          <a:ext cx="7184451" cy="23569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84254">
                  <a:extLst>
                    <a:ext uri="{9D8B030D-6E8A-4147-A177-3AD203B41FA5}">
                      <a16:colId xmlns:a16="http://schemas.microsoft.com/office/drawing/2014/main" val="153125606"/>
                    </a:ext>
                  </a:extLst>
                </a:gridCol>
                <a:gridCol w="1752327">
                  <a:extLst>
                    <a:ext uri="{9D8B030D-6E8A-4147-A177-3AD203B41FA5}">
                      <a16:colId xmlns:a16="http://schemas.microsoft.com/office/drawing/2014/main" val="485606491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1223506134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630855008"/>
                    </a:ext>
                  </a:extLst>
                </a:gridCol>
                <a:gridCol w="810260">
                  <a:extLst>
                    <a:ext uri="{9D8B030D-6E8A-4147-A177-3AD203B41FA5}">
                      <a16:colId xmlns:a16="http://schemas.microsoft.com/office/drawing/2014/main" val="540457110"/>
                    </a:ext>
                  </a:extLst>
                </a:gridCol>
                <a:gridCol w="1058545">
                  <a:extLst>
                    <a:ext uri="{9D8B030D-6E8A-4147-A177-3AD203B41FA5}">
                      <a16:colId xmlns:a16="http://schemas.microsoft.com/office/drawing/2014/main" val="1069991052"/>
                    </a:ext>
                  </a:extLst>
                </a:gridCol>
                <a:gridCol w="1058545">
                  <a:extLst>
                    <a:ext uri="{9D8B030D-6E8A-4147-A177-3AD203B41FA5}">
                      <a16:colId xmlns:a16="http://schemas.microsoft.com/office/drawing/2014/main" val="815539258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 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endParaRPr lang="it-IT" sz="16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C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HI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p-value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22012990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it-IT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media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dev.st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media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dev.st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83028"/>
                  </a:ext>
                </a:extLst>
              </a:tr>
              <a:tr h="245589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Albume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Umidità,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86.63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0.147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86.79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0.103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0.247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4209972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Proteine grezze,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11.71</a:t>
                      </a:r>
                      <a:endParaRPr lang="it-IT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0.169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solidFill>
                            <a:srgbClr val="FF0000"/>
                          </a:solidFill>
                          <a:effectLst/>
                        </a:rPr>
                        <a:t>11.46</a:t>
                      </a:r>
                      <a:endParaRPr lang="it-IT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0.194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0.048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233816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Ceneri,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0.77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0.044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0.77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0.029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0.913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35457445"/>
                  </a:ext>
                </a:extLst>
              </a:tr>
              <a:tr h="161925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Tuorlo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Umidità,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49.25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0.309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48.99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0.337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0.103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160547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Proteine grezze,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17.24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0.240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17.02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0.308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0.219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9107722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Lipidi totali,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27.96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1.382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28.71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1.452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0.323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8666828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dirty="0">
                          <a:effectLst/>
                        </a:rPr>
                        <a:t>Ceneri, %</a:t>
                      </a:r>
                      <a:endParaRPr lang="it-IT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1.93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0.213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2.04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>
                          <a:effectLst/>
                        </a:rPr>
                        <a:t>0.259</a:t>
                      </a:r>
                      <a:endParaRPr lang="it-IT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dirty="0">
                          <a:effectLst/>
                        </a:rPr>
                        <a:t>0.347</a:t>
                      </a:r>
                      <a:endParaRPr lang="it-IT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1835889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5DF59A45-A816-4017-2CC4-9765743021B8}"/>
              </a:ext>
            </a:extLst>
          </p:cNvPr>
          <p:cNvSpPr txBox="1"/>
          <p:nvPr/>
        </p:nvSpPr>
        <p:spPr>
          <a:xfrm>
            <a:off x="469306" y="1660399"/>
            <a:ext cx="88184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Valori medi del periodo di deposizione preso in esame (7 settimane)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34C798C-99B6-2224-68E8-87AD8B3838DC}"/>
              </a:ext>
            </a:extLst>
          </p:cNvPr>
          <p:cNvSpPr txBox="1"/>
          <p:nvPr/>
        </p:nvSpPr>
        <p:spPr>
          <a:xfrm>
            <a:off x="800050" y="4778909"/>
            <a:ext cx="73148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Proteine grezze: C &gt; HI</a:t>
            </a:r>
          </a:p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Differenza significativa ma di lieve entità</a:t>
            </a:r>
          </a:p>
        </p:txBody>
      </p:sp>
      <p:pic>
        <p:nvPicPr>
          <p:cNvPr id="9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4D1070CF-B86F-9DF3-9D77-209A232EA9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7895415" y="4590798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llustrazioni stock, clip art, cartoni animati e icone di tendenza di guscio d'uovo rotto con tuorlo intero - tuorlo uovo">
            <a:extLst>
              <a:ext uri="{FF2B5EF4-FFF2-40B4-BE49-F238E27FC236}">
                <a16:creationId xmlns:a16="http://schemas.microsoft.com/office/drawing/2014/main" id="{7ED8E853-095B-AF00-3AD2-3725094183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811" y="89833"/>
            <a:ext cx="1915189" cy="15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Elemento grafico 10" descr="Coppa con riempimento a tinta unita">
            <a:extLst>
              <a:ext uri="{FF2B5EF4-FFF2-40B4-BE49-F238E27FC236}">
                <a16:creationId xmlns:a16="http://schemas.microsoft.com/office/drawing/2014/main" id="{FA012299-3E23-4354-B750-DD71459176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55921" y="5534543"/>
            <a:ext cx="1232373" cy="123237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50B3AAF3-FF72-D23C-A5FB-AE4EA51DE8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5625" y="5737894"/>
            <a:ext cx="983581" cy="983581"/>
          </a:xfrm>
          <a:prstGeom prst="rect">
            <a:avLst/>
          </a:prstGeom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8DBAB644-396B-6C0A-25FB-B9FE1A5037A7}"/>
              </a:ext>
            </a:extLst>
          </p:cNvPr>
          <p:cNvSpPr txBox="1"/>
          <p:nvPr/>
        </p:nvSpPr>
        <p:spPr>
          <a:xfrm rot="16200000">
            <a:off x="-341613" y="6136969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30323515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63BB5A98-BABB-CB00-6E8F-FA17F33E6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8554"/>
            <a:ext cx="8465108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Profilo in acidi grassi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0732374-9219-F9A2-C0EB-D095357713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E5C1F5E-1C02-F84C-2E11-2E6EAAF8D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23</a:t>
            </a:fld>
            <a:endParaRPr lang="it-IT"/>
          </a:p>
        </p:txBody>
      </p:sp>
      <p:graphicFrame>
        <p:nvGraphicFramePr>
          <p:cNvPr id="7" name="Grafico 6">
            <a:extLst>
              <a:ext uri="{FF2B5EF4-FFF2-40B4-BE49-F238E27FC236}">
                <a16:creationId xmlns:a16="http://schemas.microsoft.com/office/drawing/2014/main" id="{2E8BD745-48B2-E96C-8A3F-AB9C8D9282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6128561"/>
              </p:ext>
            </p:extLst>
          </p:nvPr>
        </p:nvGraphicFramePr>
        <p:xfrm>
          <a:off x="1996638" y="896936"/>
          <a:ext cx="4829175" cy="2940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Grafico 7">
            <a:extLst>
              <a:ext uri="{FF2B5EF4-FFF2-40B4-BE49-F238E27FC236}">
                <a16:creationId xmlns:a16="http://schemas.microsoft.com/office/drawing/2014/main" id="{4EB66AAD-D662-759F-3C93-E376F58E00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5218041"/>
              </p:ext>
            </p:extLst>
          </p:nvPr>
        </p:nvGraphicFramePr>
        <p:xfrm>
          <a:off x="4352925" y="3815143"/>
          <a:ext cx="4791075" cy="2917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Grafico 8">
            <a:extLst>
              <a:ext uri="{FF2B5EF4-FFF2-40B4-BE49-F238E27FC236}">
                <a16:creationId xmlns:a16="http://schemas.microsoft.com/office/drawing/2014/main" id="{66F6F290-1F22-2D87-055A-90D6683ABD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6624082"/>
              </p:ext>
            </p:extLst>
          </p:nvPr>
        </p:nvGraphicFramePr>
        <p:xfrm>
          <a:off x="42506" y="3949002"/>
          <a:ext cx="4449107" cy="2681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1" name="Picture 2" descr="Il tuorlo dell'uovo è il sole. Com'è nato il mondo secondo il Kalevala ...">
            <a:extLst>
              <a:ext uri="{FF2B5EF4-FFF2-40B4-BE49-F238E27FC236}">
                <a16:creationId xmlns:a16="http://schemas.microsoft.com/office/drawing/2014/main" id="{680C8E84-32C8-40A1-AAC0-188F5A94732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r="15690"/>
          <a:stretch/>
        </p:blipFill>
        <p:spPr bwMode="auto">
          <a:xfrm>
            <a:off x="7204217" y="0"/>
            <a:ext cx="1939783" cy="136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Right orange curved arrow flat design long shadow Vector Image">
            <a:extLst>
              <a:ext uri="{FF2B5EF4-FFF2-40B4-BE49-F238E27FC236}">
                <a16:creationId xmlns:a16="http://schemas.microsoft.com/office/drawing/2014/main" id="{D3583F2F-7561-9AB1-0051-1CB251758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2"/>
          <a:stretch/>
        </p:blipFill>
        <p:spPr bwMode="auto">
          <a:xfrm>
            <a:off x="1516276" y="3305908"/>
            <a:ext cx="1036923" cy="90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E23A1367-02D1-B9B0-0C0B-4EA71DA35F10}"/>
              </a:ext>
            </a:extLst>
          </p:cNvPr>
          <p:cNvSpPr/>
          <p:nvPr/>
        </p:nvSpPr>
        <p:spPr>
          <a:xfrm>
            <a:off x="6988629" y="4692580"/>
            <a:ext cx="1869621" cy="1723293"/>
          </a:xfrm>
          <a:prstGeom prst="roundRect">
            <a:avLst/>
          </a:prstGeom>
          <a:noFill/>
          <a:ln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2B8A93E-D67D-9D88-6AA1-A65C9F67E6F7}"/>
              </a:ext>
            </a:extLst>
          </p:cNvPr>
          <p:cNvSpPr txBox="1"/>
          <p:nvPr/>
        </p:nvSpPr>
        <p:spPr>
          <a:xfrm>
            <a:off x="0" y="6491120"/>
            <a:ext cx="1072731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3394925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7BFF2-A42B-A2D4-05E9-1E3F585D1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3ACC1917-E458-3022-172E-E5A67360A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Ink Free" panose="03080402000500000000" pitchFamily="66" charset="0"/>
              </a:rPr>
              <a:t>Prova n. 2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DCEE632C-B813-90B2-0B6D-6FAB005651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8520112" cy="1500187"/>
          </a:xfrm>
        </p:spPr>
        <p:txBody>
          <a:bodyPr>
            <a:normAutofit/>
          </a:bodyPr>
          <a:lstStyle/>
          <a:p>
            <a:r>
              <a:rPr lang="it-IT" sz="3200" b="1" dirty="0">
                <a:latin typeface="Ink Free" panose="03080402000500000000" pitchFamily="66" charset="0"/>
              </a:rPr>
              <a:t>Confronto fra fonti lipidiche</a:t>
            </a:r>
          </a:p>
          <a:p>
            <a:r>
              <a:rPr lang="it-IT" sz="3200" dirty="0">
                <a:latin typeface="Ink Free" panose="03080402000500000000" pitchFamily="66" charset="0"/>
              </a:rPr>
              <a:t>fonte lipidica convenzionale </a:t>
            </a:r>
            <a:r>
              <a:rPr lang="it-IT" sz="3200" i="1" dirty="0">
                <a:latin typeface="Ink Free" panose="03080402000500000000" pitchFamily="66" charset="0"/>
              </a:rPr>
              <a:t>vs</a:t>
            </a:r>
            <a:r>
              <a:rPr lang="it-IT" sz="3200" dirty="0">
                <a:latin typeface="Ink Free" panose="03080402000500000000" pitchFamily="66" charset="0"/>
              </a:rPr>
              <a:t> olio di insetti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FEAD7FB4-216C-450B-DDAD-9D85E9AD7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06AA9209-F04F-2147-44B1-E649B7034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24</a:t>
            </a:fld>
            <a:endParaRPr lang="it-IT"/>
          </a:p>
        </p:txBody>
      </p:sp>
      <p:pic>
        <p:nvPicPr>
          <p:cNvPr id="3076" name="Picture 4" descr="Risultato immagine per plack soldier fly mealoil">
            <a:extLst>
              <a:ext uri="{FF2B5EF4-FFF2-40B4-BE49-F238E27FC236}">
                <a16:creationId xmlns:a16="http://schemas.microsoft.com/office/drawing/2014/main" id="{D36C74B6-F727-36B9-347F-2A740A9AE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9804" y="600076"/>
            <a:ext cx="4181475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Refined sunflower oil for sale - Buy Refined sunflower oil in South Africa">
            <a:extLst>
              <a:ext uri="{FF2B5EF4-FFF2-40B4-BE49-F238E27FC236}">
                <a16:creationId xmlns:a16="http://schemas.microsoft.com/office/drawing/2014/main" id="{B8297C6B-5F59-D963-D453-6572D3D5D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849" y="58790"/>
            <a:ext cx="3548567" cy="354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Risultato immagine per insect oil">
            <a:extLst>
              <a:ext uri="{FF2B5EF4-FFF2-40B4-BE49-F238E27FC236}">
                <a16:creationId xmlns:a16="http://schemas.microsoft.com/office/drawing/2014/main" id="{5C24C279-D18C-EE51-E117-13EB934A0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9EDF8"/>
              </a:clrFrom>
              <a:clrTo>
                <a:srgbClr val="E9ED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123" y="28786"/>
            <a:ext cx="3095207" cy="309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E7309CF9-0898-EE41-F34D-8C388CF9AAB4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391273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A3DB38-10B4-9C78-C24F-D7B12FAF8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F350491-EF8F-177D-74A3-3461F765E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877" y="-108772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Dati di produttività/1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048CF0E-D24F-C374-1DAA-5B12CDCC9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8BAE9C83-EDC0-D137-CFDC-8F02667DB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25</a:t>
            </a:fld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D1898223-B234-A1BF-0C0D-294699D4F710}"/>
              </a:ext>
            </a:extLst>
          </p:cNvPr>
          <p:cNvSpPr txBox="1"/>
          <p:nvPr/>
        </p:nvSpPr>
        <p:spPr>
          <a:xfrm rot="1497358">
            <a:off x="5954262" y="1818294"/>
            <a:ext cx="27206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statisticamente</a:t>
            </a:r>
          </a:p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 significativa</a:t>
            </a:r>
          </a:p>
        </p:txBody>
      </p:sp>
      <p:pic>
        <p:nvPicPr>
          <p:cNvPr id="10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5F06002A-A81F-250C-94A4-3CA01E3F05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7996597" y="2324623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Gallina Gallinas Galline Dibujo Colorat Poules Colorir Huevos Galinha ...">
            <a:extLst>
              <a:ext uri="{FF2B5EF4-FFF2-40B4-BE49-F238E27FC236}">
                <a16:creationId xmlns:a16="http://schemas.microsoft.com/office/drawing/2014/main" id="{87A421CE-F134-5BC6-EF88-0ACF4128E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430" y="23480"/>
            <a:ext cx="1366413" cy="15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AF810D79-070F-8623-21C3-DB8057AF7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837" y="1739671"/>
            <a:ext cx="3028950" cy="3750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9EE0EA19-4A4A-4DA9-377A-B3B6CA77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594088"/>
              </p:ext>
            </p:extLst>
          </p:nvPr>
        </p:nvGraphicFramePr>
        <p:xfrm>
          <a:off x="119728" y="853284"/>
          <a:ext cx="3903099" cy="60047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318">
                  <a:extLst>
                    <a:ext uri="{9D8B030D-6E8A-4147-A177-3AD203B41FA5}">
                      <a16:colId xmlns:a16="http://schemas.microsoft.com/office/drawing/2014/main" val="265951165"/>
                    </a:ext>
                  </a:extLst>
                </a:gridCol>
                <a:gridCol w="849657">
                  <a:extLst>
                    <a:ext uri="{9D8B030D-6E8A-4147-A177-3AD203B41FA5}">
                      <a16:colId xmlns:a16="http://schemas.microsoft.com/office/drawing/2014/main" val="2230773317"/>
                    </a:ext>
                  </a:extLst>
                </a:gridCol>
                <a:gridCol w="717562">
                  <a:extLst>
                    <a:ext uri="{9D8B030D-6E8A-4147-A177-3AD203B41FA5}">
                      <a16:colId xmlns:a16="http://schemas.microsoft.com/office/drawing/2014/main" val="2807577099"/>
                    </a:ext>
                  </a:extLst>
                </a:gridCol>
                <a:gridCol w="717562">
                  <a:extLst>
                    <a:ext uri="{9D8B030D-6E8A-4147-A177-3AD203B41FA5}">
                      <a16:colId xmlns:a16="http://schemas.microsoft.com/office/drawing/2014/main" val="841422373"/>
                    </a:ext>
                  </a:extLst>
                </a:gridCol>
              </a:tblGrid>
              <a:tr h="211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it-IT" sz="12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Settimana di </a:t>
                      </a:r>
                      <a:r>
                        <a:rPr lang="en-GB" sz="1200" kern="100" dirty="0" err="1">
                          <a:effectLst/>
                        </a:rPr>
                        <a:t>prova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C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HI-oil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760150024"/>
                  </a:ext>
                </a:extLst>
              </a:tr>
              <a:tr h="17582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Uova deposte</a:t>
                      </a:r>
                      <a:r>
                        <a:rPr lang="en-GB" sz="1200" kern="100" baseline="300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40.00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40.33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1941347886"/>
                  </a:ext>
                </a:extLst>
              </a:tr>
              <a:tr h="196879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38.33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39.67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1191159989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40.67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40.33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884972538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40.00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39.33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10828869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39.00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39.67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031323002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38.67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38.67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820607134"/>
                  </a:ext>
                </a:extLst>
              </a:tr>
              <a:tr h="17582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Peso medio uova</a:t>
                      </a:r>
                      <a:r>
                        <a:rPr lang="en-GB" sz="1200" kern="100" baseline="30000">
                          <a:effectLst/>
                        </a:rPr>
                        <a:t>2</a:t>
                      </a:r>
                      <a:r>
                        <a:rPr lang="en-GB" sz="1200" kern="100">
                          <a:effectLst/>
                        </a:rPr>
                        <a:t>, g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64.56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62.43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53622643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64.20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63.61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1808188238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63.19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62.00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603910284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63.91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62.49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620229914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64.00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62.72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831261525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64.40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62.36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934252821"/>
                  </a:ext>
                </a:extLst>
              </a:tr>
              <a:tr h="17582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 err="1">
                          <a:effectLst/>
                        </a:rPr>
                        <a:t>Ingestione</a:t>
                      </a:r>
                      <a:r>
                        <a:rPr lang="en-GB" sz="1200" kern="100" dirty="0">
                          <a:effectLst/>
                        </a:rPr>
                        <a:t> </a:t>
                      </a:r>
                      <a:r>
                        <a:rPr lang="en-GB" sz="1200" kern="100" dirty="0" err="1">
                          <a:effectLst/>
                        </a:rPr>
                        <a:t>giornaliera</a:t>
                      </a:r>
                      <a:r>
                        <a:rPr lang="en-GB" sz="1200" kern="100" dirty="0">
                          <a:effectLst/>
                        </a:rPr>
                        <a:t> </a:t>
                      </a:r>
                      <a:r>
                        <a:rPr lang="en-GB" sz="1200" kern="100" dirty="0" err="1">
                          <a:effectLst/>
                        </a:rPr>
                        <a:t>individuale</a:t>
                      </a:r>
                      <a:r>
                        <a:rPr lang="en-GB" sz="1200" kern="100" dirty="0">
                          <a:effectLst/>
                        </a:rPr>
                        <a:t>, kg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4104038117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623103219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929714984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0.19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531270439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0.18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425790319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1" kern="100" dirty="0">
                          <a:effectLst/>
                        </a:rPr>
                        <a:t>6</a:t>
                      </a:r>
                      <a:endParaRPr lang="it-IT" sz="12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1" kern="100" dirty="0">
                          <a:solidFill>
                            <a:srgbClr val="FF0000"/>
                          </a:solidFill>
                          <a:effectLst/>
                        </a:rPr>
                        <a:t>0.17</a:t>
                      </a:r>
                      <a:endParaRPr lang="it-IT" sz="12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1" kern="100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</a:rPr>
                        <a:t>0.20</a:t>
                      </a:r>
                      <a:endParaRPr lang="it-IT" sz="1200" b="1" kern="100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753227808"/>
                  </a:ext>
                </a:extLst>
              </a:tr>
              <a:tr h="17582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Indice Conversione Alimentare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2.50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2.88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644264690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3.01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2.80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31333610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2.76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3.11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673352477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2.87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3.28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847743427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2.72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3.08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037875931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2.93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3.50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147129665"/>
                  </a:ext>
                </a:extLst>
              </a:tr>
              <a:tr h="17582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Produttività % 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95.24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96.03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283402901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2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91.27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94.44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133139935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96.83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96.03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715541871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95.24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93.65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836577507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5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92.86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94.44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402653584"/>
                  </a:ext>
                </a:extLst>
              </a:tr>
              <a:tr h="17582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>
                          <a:effectLst/>
                        </a:rPr>
                        <a:t>92.06</a:t>
                      </a:r>
                      <a:endParaRPr lang="it-IT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100" dirty="0">
                          <a:effectLst/>
                        </a:rPr>
                        <a:t>92.06</a:t>
                      </a:r>
                      <a:endParaRPr lang="it-IT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983" marR="46983" marT="0" marB="0" anchor="ctr"/>
                </a:tc>
                <a:extLst>
                  <a:ext uri="{0D108BD9-81ED-4DB2-BD59-A6C34878D82A}">
                    <a16:rowId xmlns:a16="http://schemas.microsoft.com/office/drawing/2014/main" val="3381749767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9B5E0FCE-D15F-B011-A638-6710B491BCA8}"/>
              </a:ext>
            </a:extLst>
          </p:cNvPr>
          <p:cNvSpPr txBox="1"/>
          <p:nvPr/>
        </p:nvSpPr>
        <p:spPr>
          <a:xfrm>
            <a:off x="4329180" y="5576797"/>
            <a:ext cx="4695092" cy="731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it-IT" sz="1100" baseline="30000" dirty="0">
                <a:effectLst/>
                <a:latin typeface="Cavolini" panose="03000502040302020204" pitchFamily="66" charset="0"/>
                <a:ea typeface="Calibri" panose="020F0502020204030204" pitchFamily="34" charset="0"/>
                <a:cs typeface="Cavolini" panose="03000502040302020204" pitchFamily="66" charset="0"/>
              </a:rPr>
              <a:t>1</a:t>
            </a:r>
            <a:r>
              <a:rPr lang="it-IT" sz="1100" dirty="0">
                <a:effectLst/>
                <a:latin typeface="Cavolini" panose="03000502040302020204" pitchFamily="66" charset="0"/>
                <a:ea typeface="Calibri" panose="020F0502020204030204" pitchFamily="34" charset="0"/>
                <a:cs typeface="Cavolini" panose="03000502040302020204" pitchFamily="66" charset="0"/>
              </a:rPr>
              <a:t> Numero medio di uova prodotte da ciascun box.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sz="1100" baseline="30000" dirty="0">
                <a:effectLst/>
                <a:latin typeface="Cavolini" panose="03000502040302020204" pitchFamily="66" charset="0"/>
                <a:ea typeface="Calibri" panose="020F0502020204030204" pitchFamily="34" charset="0"/>
                <a:cs typeface="Cavolini" panose="03000502040302020204" pitchFamily="66" charset="0"/>
              </a:rPr>
              <a:t>2</a:t>
            </a:r>
            <a:r>
              <a:rPr lang="it-IT" sz="1100" dirty="0">
                <a:effectLst/>
                <a:latin typeface="Cavolini" panose="03000502040302020204" pitchFamily="66" charset="0"/>
                <a:ea typeface="Calibri" panose="020F0502020204030204" pitchFamily="34" charset="0"/>
                <a:cs typeface="Cavolini" panose="03000502040302020204" pitchFamily="66" charset="0"/>
              </a:rPr>
              <a:t> Peso medio ottenuto pesando tutte le uova deposte quotidianamente dalle galline di ciascun box.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BD442FC-8696-D54A-499F-51945EB26F2E}"/>
              </a:ext>
            </a:extLst>
          </p:cNvPr>
          <p:cNvSpPr txBox="1"/>
          <p:nvPr/>
        </p:nvSpPr>
        <p:spPr>
          <a:xfrm rot="5400000">
            <a:off x="8442691" y="6122754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11562590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46699-AB21-81E2-60FB-A0E207C63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F4947F8-73E6-7145-94F8-59D969C4C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52083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Dati di produttività/2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D56FB61-4F86-B105-888A-0BEC23CA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049C7C-CC6F-E56F-87DF-D58DD3A6B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26</a:t>
            </a:fld>
            <a:endParaRPr lang="it-IT"/>
          </a:p>
        </p:txBody>
      </p:sp>
      <p:pic>
        <p:nvPicPr>
          <p:cNvPr id="6146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A5C56947-6931-CFA9-DC61-CCE4C0DA8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6785305" y="4363201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Gallina Gallinas Galline Dibujo Colorat Poules Colorir Huevos Galinha ...">
            <a:extLst>
              <a:ext uri="{FF2B5EF4-FFF2-40B4-BE49-F238E27FC236}">
                <a16:creationId xmlns:a16="http://schemas.microsoft.com/office/drawing/2014/main" id="{EEB4ED0D-8066-D0C6-5A2F-846618FB0E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430" y="23480"/>
            <a:ext cx="1366413" cy="1557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Tabella 10">
            <a:extLst>
              <a:ext uri="{FF2B5EF4-FFF2-40B4-BE49-F238E27FC236}">
                <a16:creationId xmlns:a16="http://schemas.microsoft.com/office/drawing/2014/main" id="{5288A3DD-CCD3-D128-776F-A7CD5D4D18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92497"/>
              </p:ext>
            </p:extLst>
          </p:nvPr>
        </p:nvGraphicFramePr>
        <p:xfrm>
          <a:off x="0" y="1104211"/>
          <a:ext cx="6541120" cy="5203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6335">
                  <a:extLst>
                    <a:ext uri="{9D8B030D-6E8A-4147-A177-3AD203B41FA5}">
                      <a16:colId xmlns:a16="http://schemas.microsoft.com/office/drawing/2014/main" val="3642333709"/>
                    </a:ext>
                  </a:extLst>
                </a:gridCol>
                <a:gridCol w="920681">
                  <a:extLst>
                    <a:ext uri="{9D8B030D-6E8A-4147-A177-3AD203B41FA5}">
                      <a16:colId xmlns:a16="http://schemas.microsoft.com/office/drawing/2014/main" val="4289108326"/>
                    </a:ext>
                  </a:extLst>
                </a:gridCol>
                <a:gridCol w="633935">
                  <a:extLst>
                    <a:ext uri="{9D8B030D-6E8A-4147-A177-3AD203B41FA5}">
                      <a16:colId xmlns:a16="http://schemas.microsoft.com/office/drawing/2014/main" val="290136229"/>
                    </a:ext>
                  </a:extLst>
                </a:gridCol>
                <a:gridCol w="895129">
                  <a:extLst>
                    <a:ext uri="{9D8B030D-6E8A-4147-A177-3AD203B41FA5}">
                      <a16:colId xmlns:a16="http://schemas.microsoft.com/office/drawing/2014/main" val="1295515125"/>
                    </a:ext>
                  </a:extLst>
                </a:gridCol>
                <a:gridCol w="956247">
                  <a:extLst>
                    <a:ext uri="{9D8B030D-6E8A-4147-A177-3AD203B41FA5}">
                      <a16:colId xmlns:a16="http://schemas.microsoft.com/office/drawing/2014/main" val="1049570876"/>
                    </a:ext>
                  </a:extLst>
                </a:gridCol>
                <a:gridCol w="1068793">
                  <a:extLst>
                    <a:ext uri="{9D8B030D-6E8A-4147-A177-3AD203B41FA5}">
                      <a16:colId xmlns:a16="http://schemas.microsoft.com/office/drawing/2014/main" val="1817223138"/>
                    </a:ext>
                  </a:extLst>
                </a:gridCol>
              </a:tblGrid>
              <a:tr h="2370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 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C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HI-oil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p-value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0234251"/>
                  </a:ext>
                </a:extLst>
              </a:tr>
              <a:tr h="6324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it-IT" sz="14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media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dev.st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media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dev.st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477863"/>
                  </a:ext>
                </a:extLst>
              </a:tr>
              <a:tr h="7331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Ingestione settimanale media di alimento per box, kg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</a:rPr>
                        <a:t>7.05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0.362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7.71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0.508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0.021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1754450"/>
                  </a:ext>
                </a:extLst>
              </a:tr>
              <a:tr h="632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Numero medio uova per box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39.44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0.911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39.67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</a:rPr>
                        <a:t>0.632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0.752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2726492"/>
                  </a:ext>
                </a:extLst>
              </a:tr>
              <a:tr h="632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Peso medio uova, g 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64.04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0.482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</a:rPr>
                        <a:t>62.60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0.545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0.005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48572897"/>
                  </a:ext>
                </a:extLst>
              </a:tr>
              <a:tr h="7331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Massa media settimanale prodotta per box, kg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2.52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0.050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2.48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</a:rPr>
                        <a:t>0.041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0.384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30243624"/>
                  </a:ext>
                </a:extLst>
              </a:tr>
              <a:tr h="4851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>
                          <a:effectLst/>
                        </a:rPr>
                        <a:t>Ingestione media giornaliera per capo, kg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</a:rPr>
                        <a:t>0.17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0.009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0.18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0.012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0.021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70908563"/>
                  </a:ext>
                </a:extLst>
              </a:tr>
              <a:tr h="4851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Indice Conversione Alimentare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</a:rPr>
                        <a:t>2.80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>
                          <a:effectLst/>
                        </a:rPr>
                        <a:t>0.180</a:t>
                      </a:r>
                      <a:endParaRPr lang="it-IT" sz="14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3.11</a:t>
                      </a:r>
                      <a:endParaRPr lang="it-IT" sz="14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1" kern="100" dirty="0">
                          <a:effectLst/>
                        </a:rPr>
                        <a:t>0.257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b="1" kern="100" dirty="0">
                          <a:effectLst/>
                        </a:rPr>
                        <a:t>0.013</a:t>
                      </a:r>
                      <a:endParaRPr lang="it-IT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68901882"/>
                  </a:ext>
                </a:extLst>
              </a:tr>
              <a:tr h="632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Produttività media, %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93.92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2.169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94.44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>
                          <a:effectLst/>
                        </a:rPr>
                        <a:t>1.506</a:t>
                      </a:r>
                      <a:endParaRPr lang="it-IT" sz="1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400" kern="100" dirty="0">
                          <a:effectLst/>
                        </a:rPr>
                        <a:t>0.752</a:t>
                      </a:r>
                      <a:endParaRPr lang="it-IT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9957205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9C3CA444-2BAD-0D3F-348E-71458FF3E487}"/>
              </a:ext>
            </a:extLst>
          </p:cNvPr>
          <p:cNvSpPr txBox="1"/>
          <p:nvPr/>
        </p:nvSpPr>
        <p:spPr>
          <a:xfrm rot="1497358">
            <a:off x="6113827" y="3331980"/>
            <a:ext cx="32159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latin typeface="Cavolini" panose="03000502040302020204" pitchFamily="66" charset="0"/>
                <a:cs typeface="Cavolini" panose="03000502040302020204" pitchFamily="66" charset="0"/>
              </a:rPr>
              <a:t>HI-oil</a:t>
            </a:r>
          </a:p>
          <a:p>
            <a:pPr algn="ctr"/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&gt; Ingestione alimentare</a:t>
            </a:r>
          </a:p>
          <a:p>
            <a:pPr algn="ctr"/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&lt; peso medio dell’uovo</a:t>
            </a:r>
          </a:p>
          <a:p>
            <a:pPr algn="ctr"/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&gt; ICA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BBDC8A17-F372-B6D6-54F4-DB32AA517FA0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5035452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19B79-AC0A-F48A-8D01-0EBA12D89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3342B1D-E02E-A038-1140-9F5AFA9A9E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91440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Caratteristiche delle uova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91C1443-303A-EFA2-89F4-4D28A5788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8457" y="1579440"/>
            <a:ext cx="7886700" cy="4705804"/>
          </a:xfrm>
        </p:spPr>
        <p:txBody>
          <a:bodyPr>
            <a:normAutofit/>
          </a:bodyPr>
          <a:lstStyle/>
          <a:p>
            <a:r>
              <a:rPr lang="it-IT" dirty="0"/>
              <a:t>Peso totale, g:</a:t>
            </a:r>
          </a:p>
          <a:p>
            <a:pPr marL="0" indent="0">
              <a:buNone/>
            </a:pPr>
            <a:r>
              <a:rPr lang="it-IT" dirty="0"/>
              <a:t>C = 64.56</a:t>
            </a:r>
            <a:r>
              <a:rPr lang="it-IT" dirty="0">
                <a:sym typeface="Wingdings" panose="05000000000000000000" pitchFamily="2" charset="2"/>
              </a:rPr>
              <a:t>64.40</a:t>
            </a:r>
            <a:endParaRPr lang="it-IT" dirty="0"/>
          </a:p>
          <a:p>
            <a:pPr marL="0" indent="0">
              <a:buNone/>
            </a:pPr>
            <a:r>
              <a:rPr lang="it-IT" dirty="0"/>
              <a:t>HI= 62.43</a:t>
            </a:r>
            <a:r>
              <a:rPr lang="it-IT" dirty="0">
                <a:sym typeface="Wingdings" panose="05000000000000000000" pitchFamily="2" charset="2"/>
              </a:rPr>
              <a:t>62.36</a:t>
            </a:r>
          </a:p>
          <a:p>
            <a:pPr marL="0" indent="0">
              <a:buNone/>
            </a:pPr>
            <a:endParaRPr lang="it-IT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Nessuna differenza per</a:t>
            </a:r>
          </a:p>
          <a:p>
            <a:r>
              <a:rPr lang="it-IT" dirty="0">
                <a:sym typeface="Wingdings" panose="05000000000000000000" pitchFamily="2" charset="2"/>
              </a:rPr>
              <a:t>Altezza, Diametro, Circonferenza</a:t>
            </a:r>
          </a:p>
          <a:p>
            <a:r>
              <a:rPr lang="it-IT" dirty="0" err="1">
                <a:sym typeface="Wingdings" panose="05000000000000000000" pitchFamily="2" charset="2"/>
              </a:rPr>
              <a:t>Shape</a:t>
            </a:r>
            <a:r>
              <a:rPr lang="it-IT" dirty="0">
                <a:sym typeface="Wingdings" panose="05000000000000000000" pitchFamily="2" charset="2"/>
              </a:rPr>
              <a:t> Index</a:t>
            </a:r>
          </a:p>
          <a:p>
            <a:r>
              <a:rPr lang="it-IT" dirty="0">
                <a:sym typeface="Wingdings" panose="05000000000000000000" pitchFamily="2" charset="2"/>
              </a:rPr>
              <a:t>Spessore del guscio</a:t>
            </a:r>
          </a:p>
          <a:p>
            <a:pPr marL="0" indent="0">
              <a:buNone/>
            </a:pPr>
            <a:r>
              <a:rPr lang="it-IT" dirty="0">
                <a:sym typeface="Wingdings" panose="05000000000000000000" pitchFamily="2" charset="2"/>
              </a:rPr>
              <a:t> </a:t>
            </a:r>
            <a:r>
              <a:rPr lang="it-IT" i="1" dirty="0">
                <a:sym typeface="Wingdings" panose="05000000000000000000" pitchFamily="2" charset="2"/>
              </a:rPr>
              <a:t>alla 6° settimana: 0.258 vs 0.237 mm  &gt; in C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0454FFD-1BC3-0618-DF1E-402EAAF1D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736CEE4-8076-6AE2-5FB5-8C3BD82DF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27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C8C1B36F-491A-2861-AC57-50F65E621E32}"/>
              </a:ext>
            </a:extLst>
          </p:cNvPr>
          <p:cNvSpPr txBox="1"/>
          <p:nvPr/>
        </p:nvSpPr>
        <p:spPr>
          <a:xfrm>
            <a:off x="4451420" y="1934308"/>
            <a:ext cx="44855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Dall’inizio alla fine della prova</a:t>
            </a:r>
          </a:p>
          <a:p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 6 settimane</a:t>
            </a:r>
            <a:endParaRPr lang="it-IT" sz="2000" b="1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F4001B48-E142-A63E-D540-254B46E87F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3565" y="3793252"/>
            <a:ext cx="2121592" cy="1560711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9A9CBD4D-30AC-2FF4-EE0B-D79566656822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  <p:pic>
        <p:nvPicPr>
          <p:cNvPr id="9" name="Picture 2" descr="Le Naturelle guscio bianco da galline di razza livornese da allevamento ...">
            <a:extLst>
              <a:ext uri="{FF2B5EF4-FFF2-40B4-BE49-F238E27FC236}">
                <a16:creationId xmlns:a16="http://schemas.microsoft.com/office/drawing/2014/main" id="{9F37CF99-E42C-4540-0753-38AE28ECC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119" y="734837"/>
            <a:ext cx="2241881" cy="135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4227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284A4-AE92-AD5C-7B9C-97A2E5CD4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F3D1E79-A090-072C-FD62-D0B760CE1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5"/>
            <a:ext cx="9103807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Incidenza singole componenti dell’uovo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E13EBD90-3CC4-479F-A21B-98898FBD6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Peso tuorlo</a:t>
            </a:r>
          </a:p>
          <a:p>
            <a:pPr marL="0" indent="0">
              <a:buNone/>
            </a:pPr>
            <a:r>
              <a:rPr lang="it-IT" i="1" dirty="0"/>
              <a:t>nessuna differenza</a:t>
            </a:r>
          </a:p>
          <a:p>
            <a:r>
              <a:rPr lang="it-IT" dirty="0"/>
              <a:t>Peso albume</a:t>
            </a:r>
          </a:p>
          <a:p>
            <a:pPr marL="0" indent="0">
              <a:buNone/>
            </a:pPr>
            <a:r>
              <a:rPr lang="it-IT" i="1" dirty="0"/>
              <a:t>nessuna differenza</a:t>
            </a:r>
          </a:p>
          <a:p>
            <a:r>
              <a:rPr lang="it-IT" dirty="0"/>
              <a:t>Peso guscio</a:t>
            </a:r>
          </a:p>
          <a:p>
            <a:pPr marL="0" indent="0">
              <a:buNone/>
            </a:pPr>
            <a:r>
              <a:rPr lang="it-IT" i="1" dirty="0"/>
              <a:t>nessuna differenza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3E1040D-596F-C542-0AEB-381AE80F7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8C2EAAB-A744-985D-228D-DA5FF68C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28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086CDEB-71B4-A46E-23AE-A987886EC0FD}"/>
              </a:ext>
            </a:extLst>
          </p:cNvPr>
          <p:cNvSpPr txBox="1"/>
          <p:nvPr/>
        </p:nvSpPr>
        <p:spPr>
          <a:xfrm>
            <a:off x="-1" y="5344737"/>
            <a:ext cx="92111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 in termini di incidenza (%), durante le 6 settimane</a:t>
            </a:r>
          </a:p>
          <a:p>
            <a:endParaRPr lang="it-IT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7" name="Picture 2" descr="illustrazioni stock, clip art, cartoni animati e icone di tendenza di guscio d'uovo rotto con tuorlo intero - tuorlo uovo">
            <a:extLst>
              <a:ext uri="{FF2B5EF4-FFF2-40B4-BE49-F238E27FC236}">
                <a16:creationId xmlns:a16="http://schemas.microsoft.com/office/drawing/2014/main" id="{1C42D694-0AB7-735E-9131-0726C9764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8811" y="37187"/>
            <a:ext cx="1915189" cy="157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268C42BF-52E2-C83F-363B-D2E1CD364838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3736814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8380C7-E60D-6AC9-F140-8595062F2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C7F58D-CE6B-9C98-4B41-32229702C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433" y="18255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Colore del tuorlo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5108D55-E04B-3771-D1E2-FB40C2840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7F88A95-8ABB-6FAF-AD68-C5EE95651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29</a:t>
            </a:fld>
            <a:endParaRPr lang="it-IT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782B73D-2A1B-101C-6353-94613DF338A4}"/>
              </a:ext>
            </a:extLst>
          </p:cNvPr>
          <p:cNvSpPr txBox="1"/>
          <p:nvPr/>
        </p:nvSpPr>
        <p:spPr>
          <a:xfrm>
            <a:off x="3340400" y="1103644"/>
            <a:ext cx="23727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Luminosità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L*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81F07FCB-98B3-BC16-11C5-F081D9BCF8FB}"/>
              </a:ext>
            </a:extLst>
          </p:cNvPr>
          <p:cNvSpPr txBox="1"/>
          <p:nvPr/>
        </p:nvSpPr>
        <p:spPr>
          <a:xfrm>
            <a:off x="2960852" y="1852728"/>
            <a:ext cx="3453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Nessuna differenza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1EB8C52B-0046-9131-BBE9-464525DE5FD1}"/>
              </a:ext>
            </a:extLst>
          </p:cNvPr>
          <p:cNvSpPr txBox="1"/>
          <p:nvPr/>
        </p:nvSpPr>
        <p:spPr>
          <a:xfrm>
            <a:off x="1266534" y="3382372"/>
            <a:ext cx="29658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Indice del rosso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a*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5CFFF899-97F9-7E35-2720-AD20609F4355}"/>
              </a:ext>
            </a:extLst>
          </p:cNvPr>
          <p:cNvSpPr txBox="1"/>
          <p:nvPr/>
        </p:nvSpPr>
        <p:spPr>
          <a:xfrm>
            <a:off x="5530237" y="3382372"/>
            <a:ext cx="29851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Indice del giallo (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b*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)</a:t>
            </a:r>
          </a:p>
        </p:txBody>
      </p:sp>
      <p:pic>
        <p:nvPicPr>
          <p:cNvPr id="18" name="Immagine 17">
            <a:extLst>
              <a:ext uri="{FF2B5EF4-FFF2-40B4-BE49-F238E27FC236}">
                <a16:creationId xmlns:a16="http://schemas.microsoft.com/office/drawing/2014/main" id="{5519EF68-AAC1-ECB5-BD44-81C30D8B1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98" y="1074681"/>
            <a:ext cx="1268038" cy="22542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2" descr="Il tuorlo dell'uovo è il sole. Com'è nato il mondo secondo il Kalevala ...">
            <a:extLst>
              <a:ext uri="{FF2B5EF4-FFF2-40B4-BE49-F238E27FC236}">
                <a16:creationId xmlns:a16="http://schemas.microsoft.com/office/drawing/2014/main" id="{A765FC2A-F1E6-9D72-1F39-A17095B0C2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r="15690"/>
          <a:stretch/>
        </p:blipFill>
        <p:spPr bwMode="auto">
          <a:xfrm>
            <a:off x="7204217" y="30575"/>
            <a:ext cx="1939783" cy="136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29E2AE90-9B55-C527-D43C-D7BB02B34E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897102"/>
              </p:ext>
            </p:extLst>
          </p:nvPr>
        </p:nvGraphicFramePr>
        <p:xfrm>
          <a:off x="1338656" y="3913069"/>
          <a:ext cx="2549346" cy="212341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1513">
                  <a:extLst>
                    <a:ext uri="{9D8B030D-6E8A-4147-A177-3AD203B41FA5}">
                      <a16:colId xmlns:a16="http://schemas.microsoft.com/office/drawing/2014/main" val="2475443142"/>
                    </a:ext>
                  </a:extLst>
                </a:gridCol>
                <a:gridCol w="733530">
                  <a:extLst>
                    <a:ext uri="{9D8B030D-6E8A-4147-A177-3AD203B41FA5}">
                      <a16:colId xmlns:a16="http://schemas.microsoft.com/office/drawing/2014/main" val="468182090"/>
                    </a:ext>
                  </a:extLst>
                </a:gridCol>
                <a:gridCol w="894303">
                  <a:extLst>
                    <a:ext uri="{9D8B030D-6E8A-4147-A177-3AD203B41FA5}">
                      <a16:colId xmlns:a16="http://schemas.microsoft.com/office/drawing/2014/main" val="339072803"/>
                    </a:ext>
                  </a:extLst>
                </a:gridCol>
              </a:tblGrid>
              <a:tr h="627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Settimana di prova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C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HI-oil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654554"/>
                  </a:ext>
                </a:extLst>
              </a:tr>
              <a:tr h="154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1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4.347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3.420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870203851"/>
                  </a:ext>
                </a:extLst>
              </a:tr>
              <a:tr h="154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3.402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3.275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1532394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3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4.064</a:t>
                      </a:r>
                      <a:endParaRPr lang="it-IT" sz="16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rgbClr val="FF0000"/>
                          </a:solidFill>
                          <a:effectLst/>
                        </a:rPr>
                        <a:t>2.860</a:t>
                      </a:r>
                      <a:endParaRPr lang="it-IT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376150181"/>
                  </a:ext>
                </a:extLst>
              </a:tr>
              <a:tr h="154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4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3.406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3.396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1109507873"/>
                  </a:ext>
                </a:extLst>
              </a:tr>
              <a:tr h="154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4.681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4.304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248798364"/>
                  </a:ext>
                </a:extLst>
              </a:tr>
              <a:tr h="1542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1.971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1.995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117175485"/>
                  </a:ext>
                </a:extLst>
              </a:tr>
            </a:tbl>
          </a:graphicData>
        </a:graphic>
      </p:graphicFrame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B45077D2-92D6-318C-8D65-5F50CF5D2D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551041"/>
              </p:ext>
            </p:extLst>
          </p:nvPr>
        </p:nvGraphicFramePr>
        <p:xfrm>
          <a:off x="5653076" y="3913069"/>
          <a:ext cx="2549346" cy="212341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21513">
                  <a:extLst>
                    <a:ext uri="{9D8B030D-6E8A-4147-A177-3AD203B41FA5}">
                      <a16:colId xmlns:a16="http://schemas.microsoft.com/office/drawing/2014/main" val="2475443142"/>
                    </a:ext>
                  </a:extLst>
                </a:gridCol>
                <a:gridCol w="733530">
                  <a:extLst>
                    <a:ext uri="{9D8B030D-6E8A-4147-A177-3AD203B41FA5}">
                      <a16:colId xmlns:a16="http://schemas.microsoft.com/office/drawing/2014/main" val="468182090"/>
                    </a:ext>
                  </a:extLst>
                </a:gridCol>
                <a:gridCol w="894303">
                  <a:extLst>
                    <a:ext uri="{9D8B030D-6E8A-4147-A177-3AD203B41FA5}">
                      <a16:colId xmlns:a16="http://schemas.microsoft.com/office/drawing/2014/main" val="339072803"/>
                    </a:ext>
                  </a:extLst>
                </a:gridCol>
              </a:tblGrid>
              <a:tr h="6276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Settimana di prova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C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HI-oil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6654554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77.306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75.350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978705574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70.726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70.966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2266769699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3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74.466</a:t>
                      </a:r>
                      <a:endParaRPr lang="it-IT" sz="16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rgbClr val="FF0000"/>
                          </a:solidFill>
                          <a:effectLst/>
                        </a:rPr>
                        <a:t>69.790</a:t>
                      </a:r>
                      <a:endParaRPr lang="it-IT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759021806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4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70.806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72.292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2471982256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75.029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74.413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3852009835"/>
                  </a:ext>
                </a:extLst>
              </a:tr>
              <a:tr h="2331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71.198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71.736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0158" marR="30158" marT="0" marB="0" anchor="ctr"/>
                </a:tc>
                <a:extLst>
                  <a:ext uri="{0D108BD9-81ED-4DB2-BD59-A6C34878D82A}">
                    <a16:rowId xmlns:a16="http://schemas.microsoft.com/office/drawing/2014/main" val="2299006977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C3B89223-FC38-09AB-4E00-DE206D91F058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820314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CD4985A-B847-89CB-2E7F-1A68994DF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254" y="18255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Obiettivi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016899-AE49-95A0-2009-51019D91A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03111"/>
            <a:ext cx="7886700" cy="47409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b="1" dirty="0">
                <a:solidFill>
                  <a:schemeClr val="bg1">
                    <a:lumMod val="65000"/>
                  </a:schemeClr>
                </a:solidFill>
              </a:rPr>
              <a:t>Obiettivo n. 1.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</a:rPr>
              <a:t> Valutazione della digeribilità </a:t>
            </a:r>
            <a:r>
              <a:rPr lang="it-IT" i="1" dirty="0">
                <a:solidFill>
                  <a:schemeClr val="bg1">
                    <a:lumMod val="65000"/>
                  </a:schemeClr>
                </a:solidFill>
              </a:rPr>
              <a:t>in vitro </a:t>
            </a:r>
            <a:r>
              <a:rPr lang="it-IT" dirty="0">
                <a:solidFill>
                  <a:schemeClr val="bg1">
                    <a:lumMod val="65000"/>
                  </a:schemeClr>
                </a:solidFill>
              </a:rPr>
              <a:t>delle farine intere e disoleate e degli oli derivanti dagli insetti </a:t>
            </a:r>
          </a:p>
          <a:p>
            <a:r>
              <a:rPr lang="it-IT" dirty="0">
                <a:solidFill>
                  <a:schemeClr val="bg1">
                    <a:lumMod val="65000"/>
                  </a:schemeClr>
                </a:solidFill>
              </a:rPr>
              <a:t>Arianna BUCCIONI</a:t>
            </a:r>
          </a:p>
          <a:p>
            <a:endParaRPr lang="it-IT" dirty="0"/>
          </a:p>
          <a:p>
            <a:endParaRPr lang="it-IT" dirty="0"/>
          </a:p>
          <a:p>
            <a:pPr marL="0" indent="0">
              <a:buNone/>
            </a:pPr>
            <a:r>
              <a:rPr lang="it-IT" b="1" dirty="0"/>
              <a:t>Obiettivo n. 2.</a:t>
            </a:r>
            <a:r>
              <a:rPr lang="it-IT" dirty="0"/>
              <a:t> </a:t>
            </a:r>
            <a:r>
              <a:rPr lang="it-IT" sz="3200" dirty="0"/>
              <a:t>Prova </a:t>
            </a:r>
            <a:r>
              <a:rPr lang="it-IT" sz="3200" i="1" dirty="0"/>
              <a:t>in vivo </a:t>
            </a:r>
            <a:r>
              <a:rPr lang="it-IT" sz="3200" dirty="0"/>
              <a:t>su galline ovaiole alimentate con farine intere e disoleate e con oli derivanti dagli insetti</a:t>
            </a:r>
          </a:p>
          <a:p>
            <a:r>
              <a:rPr lang="it-IT" sz="3200" dirty="0"/>
              <a:t>Giuliana PARISI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DB15401-B043-4DAB-F81B-C7500AC6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7EC9B2C-338E-61DC-6698-52BF79BF1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C1E57B7-4A77-732B-E96F-E0882DC58703}"/>
              </a:ext>
            </a:extLst>
          </p:cNvPr>
          <p:cNvSpPr txBox="1"/>
          <p:nvPr/>
        </p:nvSpPr>
        <p:spPr>
          <a:xfrm>
            <a:off x="0" y="6488668"/>
            <a:ext cx="1106200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Obiettivo </a:t>
            </a: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EB22A5D9-36CB-7335-12AB-63EC35702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2003" y="4452962"/>
            <a:ext cx="2797260" cy="249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014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9D9DB-AA39-7F7E-21F4-C773371EBC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1C2545-6C7F-72DC-598A-E47F752AE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5721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Composizione chimica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524E1A2E-C8D4-C6F1-3F8A-67A4037CA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8445FC7-1CA9-1F11-BDE3-92B92EEED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30</a:t>
            </a:fld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A63548D-72F1-95C1-D158-F78190801D0F}"/>
              </a:ext>
            </a:extLst>
          </p:cNvPr>
          <p:cNvSpPr txBox="1"/>
          <p:nvPr/>
        </p:nvSpPr>
        <p:spPr>
          <a:xfrm>
            <a:off x="1213209" y="1626222"/>
            <a:ext cx="6566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Valori medi del periodo di deposizione preso in esame (7 settimane)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E150C049-4879-4159-F876-551ED84B233C}"/>
              </a:ext>
            </a:extLst>
          </p:cNvPr>
          <p:cNvSpPr txBox="1"/>
          <p:nvPr/>
        </p:nvSpPr>
        <p:spPr>
          <a:xfrm>
            <a:off x="1321359" y="5665319"/>
            <a:ext cx="73148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Umidità: C &gt; HI-oil</a:t>
            </a:r>
          </a:p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Differenza significativa ma di lieve entità</a:t>
            </a:r>
          </a:p>
        </p:txBody>
      </p:sp>
      <p:pic>
        <p:nvPicPr>
          <p:cNvPr id="9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B3E294BF-3F0B-0040-9F0D-8CCF67931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8158086" y="5707478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Elemento grafico 10" descr="Coppa con riempimento a tinta unita">
            <a:extLst>
              <a:ext uri="{FF2B5EF4-FFF2-40B4-BE49-F238E27FC236}">
                <a16:creationId xmlns:a16="http://schemas.microsoft.com/office/drawing/2014/main" id="{07A2C243-7520-A64D-ACDC-EC8D69AD2B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5847" y="3153084"/>
            <a:ext cx="1232373" cy="1232373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269BC16E-5931-4376-8986-83AEC90B47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50" y="4529130"/>
            <a:ext cx="983581" cy="983581"/>
          </a:xfrm>
          <a:prstGeom prst="rect">
            <a:avLst/>
          </a:prstGeom>
        </p:spPr>
      </p:pic>
      <p:graphicFrame>
        <p:nvGraphicFramePr>
          <p:cNvPr id="3" name="Tabella 2">
            <a:extLst>
              <a:ext uri="{FF2B5EF4-FFF2-40B4-BE49-F238E27FC236}">
                <a16:creationId xmlns:a16="http://schemas.microsoft.com/office/drawing/2014/main" id="{563AE597-7C5E-EC25-90DA-8316987E2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722018"/>
              </p:ext>
            </p:extLst>
          </p:nvPr>
        </p:nvGraphicFramePr>
        <p:xfrm>
          <a:off x="1146239" y="1250610"/>
          <a:ext cx="6620565" cy="444997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98844">
                  <a:extLst>
                    <a:ext uri="{9D8B030D-6E8A-4147-A177-3AD203B41FA5}">
                      <a16:colId xmlns:a16="http://schemas.microsoft.com/office/drawing/2014/main" val="2745536221"/>
                    </a:ext>
                  </a:extLst>
                </a:gridCol>
                <a:gridCol w="1713244">
                  <a:extLst>
                    <a:ext uri="{9D8B030D-6E8A-4147-A177-3AD203B41FA5}">
                      <a16:colId xmlns:a16="http://schemas.microsoft.com/office/drawing/2014/main" val="883018409"/>
                    </a:ext>
                  </a:extLst>
                </a:gridCol>
                <a:gridCol w="692038">
                  <a:extLst>
                    <a:ext uri="{9D8B030D-6E8A-4147-A177-3AD203B41FA5}">
                      <a16:colId xmlns:a16="http://schemas.microsoft.com/office/drawing/2014/main" val="3444922088"/>
                    </a:ext>
                  </a:extLst>
                </a:gridCol>
                <a:gridCol w="664489">
                  <a:extLst>
                    <a:ext uri="{9D8B030D-6E8A-4147-A177-3AD203B41FA5}">
                      <a16:colId xmlns:a16="http://schemas.microsoft.com/office/drawing/2014/main" val="3003241596"/>
                    </a:ext>
                  </a:extLst>
                </a:gridCol>
                <a:gridCol w="692038">
                  <a:extLst>
                    <a:ext uri="{9D8B030D-6E8A-4147-A177-3AD203B41FA5}">
                      <a16:colId xmlns:a16="http://schemas.microsoft.com/office/drawing/2014/main" val="4142295810"/>
                    </a:ext>
                  </a:extLst>
                </a:gridCol>
                <a:gridCol w="830287">
                  <a:extLst>
                    <a:ext uri="{9D8B030D-6E8A-4147-A177-3AD203B41FA5}">
                      <a16:colId xmlns:a16="http://schemas.microsoft.com/office/drawing/2014/main" val="2609243434"/>
                    </a:ext>
                  </a:extLst>
                </a:gridCol>
                <a:gridCol w="1229625">
                  <a:extLst>
                    <a:ext uri="{9D8B030D-6E8A-4147-A177-3AD203B41FA5}">
                      <a16:colId xmlns:a16="http://schemas.microsoft.com/office/drawing/2014/main" val="1433981128"/>
                    </a:ext>
                  </a:extLst>
                </a:gridCol>
              </a:tblGrid>
              <a:tr h="150671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>
                          <a:solidFill>
                            <a:schemeClr val="bg1"/>
                          </a:solidFill>
                          <a:effectLst/>
                        </a:rPr>
                        <a:t>C</a:t>
                      </a:r>
                      <a:endParaRPr lang="it-IT" sz="16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>
                          <a:solidFill>
                            <a:schemeClr val="bg1"/>
                          </a:solidFill>
                          <a:effectLst/>
                        </a:rPr>
                        <a:t>HI-oil</a:t>
                      </a:r>
                      <a:endParaRPr lang="it-IT" sz="16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>
                          <a:solidFill>
                            <a:schemeClr val="bg1"/>
                          </a:solidFill>
                          <a:effectLst/>
                        </a:rPr>
                        <a:t>p-value</a:t>
                      </a:r>
                      <a:endParaRPr lang="it-IT" sz="1600" b="1" kern="10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6266712"/>
                  </a:ext>
                </a:extLst>
              </a:tr>
              <a:tr h="465966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0269" marR="60269" marT="0" marB="0"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60269" marR="60269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tx1"/>
                          </a:solidFill>
                          <a:effectLst/>
                        </a:rPr>
                        <a:t>media</a:t>
                      </a:r>
                      <a:endParaRPr lang="it-IT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tx1"/>
                          </a:solidFill>
                          <a:effectLst/>
                        </a:rPr>
                        <a:t>dev.st</a:t>
                      </a:r>
                      <a:endParaRPr lang="it-IT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tx1"/>
                          </a:solidFill>
                          <a:effectLst/>
                        </a:rPr>
                        <a:t>media</a:t>
                      </a:r>
                      <a:endParaRPr lang="it-IT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tx1"/>
                          </a:solidFill>
                          <a:effectLst/>
                        </a:rPr>
                        <a:t>dev.st</a:t>
                      </a:r>
                      <a:endParaRPr lang="it-IT" sz="16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9296311"/>
                  </a:ext>
                </a:extLst>
              </a:tr>
              <a:tr h="465966">
                <a:tc row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Albume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Umidità,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90.43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1.386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90.41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1.176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0.916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3913018622"/>
                  </a:ext>
                </a:extLst>
              </a:tr>
              <a:tr h="62361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Proteine grezze,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7.54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0.593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7.55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0.585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0.999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2567538473"/>
                  </a:ext>
                </a:extLst>
              </a:tr>
              <a:tr h="465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Ceneri,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0.52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0.049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0.53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0.056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0.483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215712657"/>
                  </a:ext>
                </a:extLst>
              </a:tr>
              <a:tr h="465966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>
                          <a:effectLst/>
                        </a:rPr>
                        <a:t>Tuorlo</a:t>
                      </a:r>
                      <a:endParaRPr lang="it-IT" sz="1600" b="1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Umidità,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48.73</a:t>
                      </a:r>
                      <a:endParaRPr lang="it-IT" sz="1600" b="1" kern="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0.656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rgbClr val="FF0000"/>
                          </a:solidFill>
                          <a:effectLst/>
                        </a:rPr>
                        <a:t>48.38</a:t>
                      </a:r>
                      <a:endParaRPr lang="it-IT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0.500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0.037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3764796885"/>
                  </a:ext>
                </a:extLst>
              </a:tr>
              <a:tr h="62361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Proteine grezze,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15.84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0.797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16.04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0.450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0.338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3977645925"/>
                  </a:ext>
                </a:extLst>
              </a:tr>
              <a:tr h="623613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Lipidi totali,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28.31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0.968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28.65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1.292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0.259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3800287692"/>
                  </a:ext>
                </a:extLst>
              </a:tr>
              <a:tr h="465966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effectLst/>
                        </a:rPr>
                        <a:t>Ceneri, %</a:t>
                      </a:r>
                      <a:endParaRPr lang="it-IT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2.04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0.183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2.00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0.229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0.569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269" marR="60269" marT="0" marB="0" anchor="ctr"/>
                </a:tc>
                <a:extLst>
                  <a:ext uri="{0D108BD9-81ED-4DB2-BD59-A6C34878D82A}">
                    <a16:rowId xmlns:a16="http://schemas.microsoft.com/office/drawing/2014/main" val="1667324944"/>
                  </a:ext>
                </a:extLst>
              </a:tr>
            </a:tbl>
          </a:graphicData>
        </a:graphic>
      </p:graphicFrame>
      <p:pic>
        <p:nvPicPr>
          <p:cNvPr id="10" name="Picture 2" descr="illustrazioni stock, clip art, cartoni animati e icone di tendenza di guscio d'uovo rotto con tuorlo intero - tuorlo uovo">
            <a:extLst>
              <a:ext uri="{FF2B5EF4-FFF2-40B4-BE49-F238E27FC236}">
                <a16:creationId xmlns:a16="http://schemas.microsoft.com/office/drawing/2014/main" id="{FEAEEDAF-D5DD-23A1-6CA5-328007708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902" y="89833"/>
            <a:ext cx="1587098" cy="130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3658F34-2E73-7FD7-AD2B-7B0A304268D2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6383216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8B787C-29DB-D0C0-8EEE-6DAC72B73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119" y="0"/>
            <a:ext cx="78867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Profilo in acidi grassi</a:t>
            </a:r>
            <a:endParaRPr lang="it-IT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5B22B1E-D776-9896-AA92-F50A63158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034F5DF-E2CC-398D-C497-B8A2C2DD5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31</a:t>
            </a:fld>
            <a:endParaRPr lang="it-IT"/>
          </a:p>
        </p:txBody>
      </p:sp>
      <p:graphicFrame>
        <p:nvGraphicFramePr>
          <p:cNvPr id="10" name="Grafico 9">
            <a:extLst>
              <a:ext uri="{FF2B5EF4-FFF2-40B4-BE49-F238E27FC236}">
                <a16:creationId xmlns:a16="http://schemas.microsoft.com/office/drawing/2014/main" id="{4875A6E2-61F1-67B3-A700-2BEEAFD2422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2177682"/>
              </p:ext>
            </p:extLst>
          </p:nvPr>
        </p:nvGraphicFramePr>
        <p:xfrm>
          <a:off x="293779" y="898490"/>
          <a:ext cx="5097780" cy="3352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627CA396-CAC0-B066-F46C-4C41F6FC2A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149911"/>
              </p:ext>
            </p:extLst>
          </p:nvPr>
        </p:nvGraphicFramePr>
        <p:xfrm>
          <a:off x="96778" y="4147185"/>
          <a:ext cx="4947285" cy="27108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A34B5298-94DD-67F3-B0DA-A49646E917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977642"/>
              </p:ext>
            </p:extLst>
          </p:nvPr>
        </p:nvGraphicFramePr>
        <p:xfrm>
          <a:off x="4162425" y="4048271"/>
          <a:ext cx="4981575" cy="2855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3" name="Picture 2" descr="Il tuorlo dell'uovo è il sole. Com'è nato il mondo secondo il Kalevala ...">
            <a:extLst>
              <a:ext uri="{FF2B5EF4-FFF2-40B4-BE49-F238E27FC236}">
                <a16:creationId xmlns:a16="http://schemas.microsoft.com/office/drawing/2014/main" id="{8C27A812-9F02-5DEE-13AD-53B1F8F27E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r="15690"/>
          <a:stretch/>
        </p:blipFill>
        <p:spPr bwMode="auto">
          <a:xfrm>
            <a:off x="7204217" y="85802"/>
            <a:ext cx="1939783" cy="1364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15380871-1BD5-0C1C-351F-28023A7B4F1B}"/>
              </a:ext>
            </a:extLst>
          </p:cNvPr>
          <p:cNvSpPr txBox="1"/>
          <p:nvPr/>
        </p:nvSpPr>
        <p:spPr>
          <a:xfrm rot="874623">
            <a:off x="5259959" y="1737110"/>
            <a:ext cx="33057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2400" b="1" dirty="0">
                <a:latin typeface="Cavolini" panose="03000502040302020204" pitchFamily="66" charset="0"/>
                <a:cs typeface="Cavolini" panose="03000502040302020204" pitchFamily="66" charset="0"/>
              </a:rPr>
              <a:t>Tutte le differenze </a:t>
            </a:r>
          </a:p>
          <a:p>
            <a:pPr algn="ctr"/>
            <a:r>
              <a:rPr lang="it-IT" sz="2400" b="1" dirty="0">
                <a:latin typeface="Cavolini" panose="03000502040302020204" pitchFamily="66" charset="0"/>
                <a:cs typeface="Cavolini" panose="03000502040302020204" pitchFamily="66" charset="0"/>
              </a:rPr>
              <a:t>sono risultate</a:t>
            </a:r>
          </a:p>
          <a:p>
            <a:pPr algn="ctr"/>
            <a:r>
              <a:rPr lang="it-IT" sz="2400" b="1" dirty="0">
                <a:latin typeface="Cavolini" panose="03000502040302020204" pitchFamily="66" charset="0"/>
                <a:cs typeface="Cavolini" panose="03000502040302020204" pitchFamily="66" charset="0"/>
              </a:rPr>
              <a:t>significative</a:t>
            </a:r>
          </a:p>
        </p:txBody>
      </p:sp>
      <p:pic>
        <p:nvPicPr>
          <p:cNvPr id="6" name="Picture 2" descr="Simbolo Disegnato a Mano Del Punto Esclamativo Illustrazione Vettoriale ...">
            <a:extLst>
              <a:ext uri="{FF2B5EF4-FFF2-40B4-BE49-F238E27FC236}">
                <a16:creationId xmlns:a16="http://schemas.microsoft.com/office/drawing/2014/main" id="{2B5A2999-C7A8-A016-A036-C79B60B88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4291">
            <a:off x="8062628" y="2295449"/>
            <a:ext cx="1197564" cy="119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CD896538-CDE8-59F4-B79E-64C1F3BEEAC1}"/>
              </a:ext>
            </a:extLst>
          </p:cNvPr>
          <p:cNvSpPr/>
          <p:nvPr/>
        </p:nvSpPr>
        <p:spPr>
          <a:xfrm>
            <a:off x="6990199" y="4780547"/>
            <a:ext cx="1869621" cy="1723293"/>
          </a:xfrm>
          <a:prstGeom prst="roundRect">
            <a:avLst/>
          </a:prstGeom>
          <a:noFill/>
          <a:ln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Picture 2" descr="Right orange curved arrow flat design long shadow Vector Image">
            <a:extLst>
              <a:ext uri="{FF2B5EF4-FFF2-40B4-BE49-F238E27FC236}">
                <a16:creationId xmlns:a16="http://schemas.microsoft.com/office/drawing/2014/main" id="{A32FD28A-C70E-B1B0-9E1A-8FA50DCF71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12" b="30633"/>
          <a:stretch/>
        </p:blipFill>
        <p:spPr bwMode="auto">
          <a:xfrm>
            <a:off x="-224683" y="3618968"/>
            <a:ext cx="1036923" cy="588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CDB7ED0-58FB-C17C-5EC4-FBD01D060FA6}"/>
              </a:ext>
            </a:extLst>
          </p:cNvPr>
          <p:cNvSpPr txBox="1"/>
          <p:nvPr/>
        </p:nvSpPr>
        <p:spPr>
          <a:xfrm>
            <a:off x="0" y="6488668"/>
            <a:ext cx="1072731" cy="369332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latin typeface="Bradley Hand ITC" panose="03070402050302030203" pitchFamily="66" charset="0"/>
              </a:rPr>
              <a:t>Risultati</a:t>
            </a:r>
          </a:p>
        </p:txBody>
      </p:sp>
    </p:spTree>
    <p:extLst>
      <p:ext uri="{BB962C8B-B14F-4D97-AF65-F5344CB8AC3E}">
        <p14:creationId xmlns:p14="http://schemas.microsoft.com/office/powerpoint/2010/main" val="2074920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71226F9-4CE5-F3F4-C2EA-C610CBC10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335" y="0"/>
            <a:ext cx="7886700" cy="1325563"/>
          </a:xfrm>
        </p:spPr>
        <p:txBody>
          <a:bodyPr/>
          <a:lstStyle/>
          <a:p>
            <a:r>
              <a:rPr lang="it-IT" sz="4400" b="0" i="0" u="none" strike="noStrike" kern="1200" baseline="0" dirty="0">
                <a:solidFill>
                  <a:srgbClr val="000000"/>
                </a:solidFill>
                <a:latin typeface="Cavolini" panose="03000502040302020204" pitchFamily="66" charset="0"/>
              </a:rPr>
              <a:t>Conclusioni – Prova 1 </a:t>
            </a:r>
            <a:endParaRPr lang="it-IT" dirty="0"/>
          </a:p>
        </p:txBody>
      </p:sp>
      <p:sp>
        <p:nvSpPr>
          <p:cNvPr id="5" name="Segnaposto contenuto 4">
            <a:extLst>
              <a:ext uri="{FF2B5EF4-FFF2-40B4-BE49-F238E27FC236}">
                <a16:creationId xmlns:a16="http://schemas.microsoft.com/office/drawing/2014/main" id="{013F7ACC-E253-BFA9-A326-8822F437E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85271"/>
            <a:ext cx="8882742" cy="5311372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L’inclusione di farina di </a:t>
            </a:r>
            <a:r>
              <a:rPr lang="it-IT" sz="2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Hermetia illucens</a:t>
            </a: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al 10% nella dieta per galline ovaiole in parziale sostituzione della farina di soia: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it-IT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non ha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influenzato significativamente le performance produttive delle galline che, complessivamente, al termine della prima prova hanno prodotto </a:t>
            </a: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it-IT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634 uova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gruppo C e </a:t>
            </a:r>
            <a:r>
              <a:rPr lang="it-IT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627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it-IT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gruppo HI;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non ha </a:t>
            </a: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modificato il peso medio delle uova prodotte, ad eccezione della prima settimana di prova;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non ha </a:t>
            </a: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influenzato negativamente le caratteristiche merceologiche delle uova;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</a:t>
            </a: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comportato una leggera diminuzione del contenuto proteico dell’albume;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0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</a:t>
            </a:r>
            <a:r>
              <a:rPr lang="it-IT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influenzato il profilo lipidico del tuorlo, con un inaspettato incremento di PUFAn-3 insieme all’atteso incremento degli SFA.</a:t>
            </a:r>
            <a:endParaRPr lang="it-IT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Bef>
                <a:spcPts val="0"/>
              </a:spcBef>
              <a:buNone/>
            </a:pPr>
            <a:endParaRPr lang="it-IT" sz="16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NOTA: Si rileva come l’adattamento alla nuova dieta sia un punto da attenzionare, pertanto si suggerisce una </a:t>
            </a:r>
            <a:r>
              <a:rPr lang="it-IT" sz="1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transizione graduale </a:t>
            </a:r>
            <a:r>
              <a:rPr lang="it-IT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 prevedere che la produttività degli animali possa essere ridotta durante il passaggio dalla dieta convenzionale a quella alternativa. </a:t>
            </a:r>
          </a:p>
          <a:p>
            <a:pPr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it-IT" sz="16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Dopo il primo periodo «di adattamento», le performance delle ovaiole sono del tutto paragonabili.</a:t>
            </a:r>
            <a:endParaRPr lang="it-IT" sz="16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sz="2000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34E8087-16D1-6D09-0150-1A2ED86C7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5FD6A9-4126-824E-7184-F59CE0E72E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32</a:t>
            </a:fld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1B3C3386-AA54-129A-E4B5-D75EF49F98EB}"/>
              </a:ext>
            </a:extLst>
          </p:cNvPr>
          <p:cNvSpPr txBox="1"/>
          <p:nvPr/>
        </p:nvSpPr>
        <p:spPr>
          <a:xfrm>
            <a:off x="2003" y="6484027"/>
            <a:ext cx="1342035" cy="369332"/>
          </a:xfrm>
          <a:prstGeom prst="rect">
            <a:avLst/>
          </a:prstGeom>
          <a:solidFill>
            <a:srgbClr val="FF0066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Conclusioni</a:t>
            </a:r>
          </a:p>
        </p:txBody>
      </p:sp>
    </p:spTree>
    <p:extLst>
      <p:ext uri="{BB962C8B-B14F-4D97-AF65-F5344CB8AC3E}">
        <p14:creationId xmlns:p14="http://schemas.microsoft.com/office/powerpoint/2010/main" val="38278763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AC4C050-F5B1-D8FD-F224-71CC8ED0D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263" y="18255"/>
            <a:ext cx="7886700" cy="1325563"/>
          </a:xfrm>
        </p:spPr>
        <p:txBody>
          <a:bodyPr/>
          <a:lstStyle/>
          <a:p>
            <a:r>
              <a:rPr lang="it-IT" sz="4400" b="0" i="0" u="none" strike="noStrike" kern="1200" baseline="0" dirty="0">
                <a:solidFill>
                  <a:srgbClr val="000000"/>
                </a:solidFill>
                <a:latin typeface="Cavolini" panose="03000502040302020204" pitchFamily="66" charset="0"/>
              </a:rPr>
              <a:t>Conclusioni – Prova 2 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327547B-A5BE-27C1-C54C-F73457A6AB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330" y="1343817"/>
            <a:ext cx="8495881" cy="5092151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15000"/>
              </a:lnSpc>
              <a:buNone/>
            </a:pP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Relativamente alla completa sostituzione dell’olio girasole con l’olio di </a:t>
            </a:r>
            <a:r>
              <a:rPr lang="it-IT" sz="2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Hermetia illucens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endParaRPr lang="it-IT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buNone/>
            </a:pP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-la produzione di uova è </a:t>
            </a:r>
            <a:r>
              <a:rPr lang="it-IT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rimasta 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sostanzialmente invariata, le galline hanno prodotto </a:t>
            </a:r>
            <a:r>
              <a:rPr lang="it-IT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uova di minor peso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hanno mostrato </a:t>
            </a:r>
            <a:r>
              <a:rPr lang="it-IT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una maggiore ingestione giornaliera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quindi anche un </a:t>
            </a:r>
            <a:r>
              <a:rPr lang="it-IT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peggioramento dell’indice di conversione alimentare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pur mantenendo una produttività media superiore al 94%;</a:t>
            </a:r>
            <a:endParaRPr lang="it-IT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buNone/>
            </a:pP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non ci sono 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stati effetti </a:t>
            </a:r>
            <a:r>
              <a:rPr lang="it-IT" sz="2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sul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le caratteristiche merceologiche e fisiche delle uova;</a:t>
            </a:r>
            <a:endParaRPr lang="it-IT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lnSpc>
                <a:spcPct val="115000"/>
              </a:lnSpc>
              <a:buNone/>
            </a:pP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-</a:t>
            </a:r>
            <a:r>
              <a:rPr lang="it-IT" sz="26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ci sono stati </a:t>
            </a:r>
            <a:r>
              <a:rPr lang="it-IT" sz="2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effetti sul profilo in acidi grassi, confermando l’incremento degli acidi grassi saturi (atteso!) e dei PUFAn-3 osservato nella prima prova. </a:t>
            </a:r>
            <a:endParaRPr lang="it-IT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CB67691-86A3-7A56-55EC-800039AF5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A3171F9-98CA-E69D-F454-E00941493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33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D3F5C54-D231-2920-B1E9-26CA8DBF185F}"/>
              </a:ext>
            </a:extLst>
          </p:cNvPr>
          <p:cNvSpPr txBox="1"/>
          <p:nvPr/>
        </p:nvSpPr>
        <p:spPr>
          <a:xfrm>
            <a:off x="2003" y="6484027"/>
            <a:ext cx="1342035" cy="369332"/>
          </a:xfrm>
          <a:prstGeom prst="rect">
            <a:avLst/>
          </a:prstGeom>
          <a:solidFill>
            <a:srgbClr val="FF0066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Conclusioni</a:t>
            </a:r>
          </a:p>
        </p:txBody>
      </p:sp>
    </p:spTree>
    <p:extLst>
      <p:ext uri="{BB962C8B-B14F-4D97-AF65-F5344CB8AC3E}">
        <p14:creationId xmlns:p14="http://schemas.microsoft.com/office/powerpoint/2010/main" val="5730886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759934-F4F9-1A17-D6F8-3AD190FF0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8255"/>
            <a:ext cx="7886700" cy="1325563"/>
          </a:xfrm>
        </p:spPr>
        <p:txBody>
          <a:bodyPr/>
          <a:lstStyle/>
          <a:p>
            <a:r>
              <a:rPr lang="it-IT" sz="4400" b="0" i="0" u="none" strike="noStrike" kern="1200" baseline="0" dirty="0">
                <a:solidFill>
                  <a:srgbClr val="000000"/>
                </a:solidFill>
                <a:latin typeface="Cavolini" panose="03000502040302020204" pitchFamily="66" charset="0"/>
              </a:rPr>
              <a:t>Conclusioni </a:t>
            </a:r>
            <a:endParaRPr lang="it-IT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E33758E-1EEA-FF98-7221-DC333ECF1E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8262" y="1084276"/>
            <a:ext cx="8339505" cy="553161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it-IT" dirty="0"/>
              <a:t>Effetto della dieta sulle principali classi di acidi grassi del tuorlo: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La quantità di grasso apportato dalla farina di </a:t>
            </a:r>
            <a:r>
              <a:rPr lang="it-IT" i="1" dirty="0"/>
              <a:t>Hermetia illucens </a:t>
            </a:r>
            <a:r>
              <a:rPr lang="it-IT" dirty="0"/>
              <a:t>(10%), seppure parzialmente sgrassata (Prova 1), ha determinato un </a:t>
            </a:r>
            <a:r>
              <a:rPr lang="it-IT" b="1" dirty="0"/>
              <a:t>incremento di acidi grassi saturi maggiore</a:t>
            </a:r>
            <a:r>
              <a:rPr lang="it-IT" dirty="0"/>
              <a:t> rispetto all’inclusione di olio di </a:t>
            </a:r>
            <a:r>
              <a:rPr lang="it-IT" i="1" dirty="0"/>
              <a:t>Hermetia </a:t>
            </a:r>
            <a:r>
              <a:rPr lang="it-IT" dirty="0"/>
              <a:t>(Prova 2).</a:t>
            </a:r>
          </a:p>
          <a:p>
            <a:pPr marL="0" indent="0">
              <a:buNone/>
            </a:pPr>
            <a:r>
              <a:rPr lang="it-IT" dirty="0"/>
              <a:t>Questo fatto è anche responsabile delle </a:t>
            </a:r>
            <a:r>
              <a:rPr lang="it-IT" b="1" dirty="0"/>
              <a:t>difficoltà</a:t>
            </a:r>
            <a:r>
              <a:rPr lang="it-IT" dirty="0"/>
              <a:t> che si incontrano nella </a:t>
            </a:r>
            <a:r>
              <a:rPr lang="it-IT" b="1" dirty="0"/>
              <a:t>formulazione</a:t>
            </a:r>
            <a:r>
              <a:rPr lang="it-IT" dirty="0"/>
              <a:t> di diete che risultino isoenergetiche e </a:t>
            </a:r>
            <a:r>
              <a:rPr lang="it-IT" dirty="0" err="1"/>
              <a:t>isolipidiche</a:t>
            </a:r>
            <a:r>
              <a:rPr lang="it-IT" dirty="0"/>
              <a:t>. </a:t>
            </a: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775EEAF-58E2-4100-F569-09F92BE30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1B8A4AF-6C1E-AEBC-B967-1DA6B025B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34</a:t>
            </a:fld>
            <a:endParaRPr lang="it-IT"/>
          </a:p>
        </p:txBody>
      </p:sp>
      <p:graphicFrame>
        <p:nvGraphicFramePr>
          <p:cNvPr id="6" name="Tabella 5">
            <a:extLst>
              <a:ext uri="{FF2B5EF4-FFF2-40B4-BE49-F238E27FC236}">
                <a16:creationId xmlns:a16="http://schemas.microsoft.com/office/drawing/2014/main" id="{CDA65E16-38CA-2217-41CA-1D3D9FCBE7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853177"/>
              </p:ext>
            </p:extLst>
          </p:nvPr>
        </p:nvGraphicFramePr>
        <p:xfrm>
          <a:off x="1175657" y="2019278"/>
          <a:ext cx="6530801" cy="151041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1566">
                  <a:extLst>
                    <a:ext uri="{9D8B030D-6E8A-4147-A177-3AD203B41FA5}">
                      <a16:colId xmlns:a16="http://schemas.microsoft.com/office/drawing/2014/main" val="351293983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2699655337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3040105668"/>
                    </a:ext>
                  </a:extLst>
                </a:gridCol>
                <a:gridCol w="1350203">
                  <a:extLst>
                    <a:ext uri="{9D8B030D-6E8A-4147-A177-3AD203B41FA5}">
                      <a16:colId xmlns:a16="http://schemas.microsoft.com/office/drawing/2014/main" val="2614707807"/>
                    </a:ext>
                  </a:extLst>
                </a:gridCol>
                <a:gridCol w="1348626">
                  <a:extLst>
                    <a:ext uri="{9D8B030D-6E8A-4147-A177-3AD203B41FA5}">
                      <a16:colId xmlns:a16="http://schemas.microsoft.com/office/drawing/2014/main" val="948122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 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 dirty="0">
                          <a:effectLst/>
                        </a:rPr>
                        <a:t>PROVA 1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PROVA 2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5335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it-IT" sz="16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chemeClr val="bg1"/>
                          </a:solidFill>
                          <a:effectLst/>
                        </a:rPr>
                        <a:t>C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chemeClr val="bg1"/>
                          </a:solidFill>
                          <a:effectLst/>
                        </a:rPr>
                        <a:t>H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chemeClr val="bg1"/>
                          </a:solidFill>
                          <a:effectLst/>
                        </a:rPr>
                        <a:t>C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chemeClr val="bg1"/>
                          </a:solidFill>
                          <a:effectLst/>
                        </a:rPr>
                        <a:t>HI-oil</a:t>
                      </a:r>
                      <a:endParaRPr lang="it-IT" sz="1600" b="1" kern="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81239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SFA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rgbClr val="FF0000"/>
                          </a:solidFill>
                          <a:effectLst/>
                        </a:rPr>
                        <a:t>38.70</a:t>
                      </a:r>
                      <a:endParaRPr lang="it-IT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b="1" kern="100" dirty="0">
                          <a:solidFill>
                            <a:schemeClr val="accent6"/>
                          </a:solidFill>
                          <a:effectLst/>
                        </a:rPr>
                        <a:t>41.46</a:t>
                      </a:r>
                      <a:endParaRPr lang="it-IT" sz="1600" b="1" kern="1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rgbClr val="FF0000"/>
                          </a:solidFill>
                          <a:effectLst/>
                        </a:rPr>
                        <a:t>37.77</a:t>
                      </a:r>
                      <a:endParaRPr lang="it-IT" sz="1600" b="1" kern="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b="1" kern="100" dirty="0">
                          <a:solidFill>
                            <a:schemeClr val="accent6"/>
                          </a:solidFill>
                          <a:effectLst/>
                        </a:rPr>
                        <a:t>38.67</a:t>
                      </a:r>
                      <a:endParaRPr lang="it-IT" sz="1600" b="1" kern="100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111301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MUFA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43.10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43.75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43.87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47.74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5063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 dirty="0">
                          <a:effectLst/>
                        </a:rPr>
                        <a:t>PUFAn-6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17.45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13.63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17.56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12.67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990193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 dirty="0">
                          <a:effectLst/>
                        </a:rPr>
                        <a:t>PUFAn-3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0.75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kern="100">
                          <a:effectLst/>
                        </a:rPr>
                        <a:t>1.15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>
                          <a:effectLst/>
                        </a:rPr>
                        <a:t>0.81</a:t>
                      </a:r>
                      <a:endParaRPr lang="it-IT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it-IT" sz="1600" kern="100" dirty="0">
                          <a:effectLst/>
                        </a:rPr>
                        <a:t>0.92</a:t>
                      </a:r>
                      <a:endParaRPr lang="it-IT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607361"/>
                  </a:ext>
                </a:extLst>
              </a:tr>
            </a:tbl>
          </a:graphicData>
        </a:graphic>
      </p:graphicFrame>
      <p:sp>
        <p:nvSpPr>
          <p:cNvPr id="7" name="CasellaDiTesto 6">
            <a:extLst>
              <a:ext uri="{FF2B5EF4-FFF2-40B4-BE49-F238E27FC236}">
                <a16:creationId xmlns:a16="http://schemas.microsoft.com/office/drawing/2014/main" id="{6B60787C-3E23-D822-715C-E4EDD92C8172}"/>
              </a:ext>
            </a:extLst>
          </p:cNvPr>
          <p:cNvSpPr txBox="1"/>
          <p:nvPr/>
        </p:nvSpPr>
        <p:spPr>
          <a:xfrm>
            <a:off x="2003" y="6484027"/>
            <a:ext cx="1342035" cy="369332"/>
          </a:xfrm>
          <a:prstGeom prst="rect">
            <a:avLst/>
          </a:prstGeom>
          <a:solidFill>
            <a:srgbClr val="FF0066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Conclusioni</a:t>
            </a:r>
          </a:p>
        </p:txBody>
      </p:sp>
      <p:cxnSp>
        <p:nvCxnSpPr>
          <p:cNvPr id="9" name="Connettore 2 8">
            <a:extLst>
              <a:ext uri="{FF2B5EF4-FFF2-40B4-BE49-F238E27FC236}">
                <a16:creationId xmlns:a16="http://schemas.microsoft.com/office/drawing/2014/main" id="{2CB4CA3F-17F3-2DF3-A8E8-EE3A4D025EBD}"/>
              </a:ext>
            </a:extLst>
          </p:cNvPr>
          <p:cNvCxnSpPr/>
          <p:nvPr/>
        </p:nvCxnSpPr>
        <p:spPr>
          <a:xfrm flipV="1">
            <a:off x="3441561" y="2576279"/>
            <a:ext cx="507441" cy="18087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50B51F60-A2F7-7933-0E24-0C45A1842E57}"/>
              </a:ext>
            </a:extLst>
          </p:cNvPr>
          <p:cNvCxnSpPr>
            <a:cxnSpLocks/>
          </p:cNvCxnSpPr>
          <p:nvPr/>
        </p:nvCxnSpPr>
        <p:spPr>
          <a:xfrm flipV="1">
            <a:off x="6060831" y="2666714"/>
            <a:ext cx="581129" cy="107769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79560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7387B7B-220C-3CAD-5D1A-0A59158E0FEC}"/>
              </a:ext>
            </a:extLst>
          </p:cNvPr>
          <p:cNvSpPr txBox="1"/>
          <p:nvPr/>
        </p:nvSpPr>
        <p:spPr>
          <a:xfrm rot="20690098">
            <a:off x="2226899" y="1351504"/>
            <a:ext cx="391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E86EFC93-F27D-8662-8950-6C052EDF6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pPr algn="ctr"/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Personale coinvolto nel progetto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8170607-DA85-6534-E214-DB99BC5BD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1562B25-8E07-0327-0EE3-56F6DBA9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35</a:t>
            </a:fld>
            <a:endParaRPr lang="it-IT"/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7116504-7E3F-CD5A-710E-5D773B8EF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56147">
            <a:off x="1304453" y="2286848"/>
            <a:ext cx="1474168" cy="1474168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763A8C46-04B1-5653-83F5-13EA0624CD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839" y="1348521"/>
            <a:ext cx="2606826" cy="2183401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8751056F-BA08-3D2E-B2D9-362CD71B57CA}"/>
              </a:ext>
            </a:extLst>
          </p:cNvPr>
          <p:cNvSpPr txBox="1"/>
          <p:nvPr/>
        </p:nvSpPr>
        <p:spPr>
          <a:xfrm>
            <a:off x="5866248" y="3497489"/>
            <a:ext cx="260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Ilaria Galigani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7491AE2C-1AD4-DA08-300A-965629D824FB}"/>
              </a:ext>
            </a:extLst>
          </p:cNvPr>
          <p:cNvSpPr txBox="1"/>
          <p:nvPr/>
        </p:nvSpPr>
        <p:spPr>
          <a:xfrm>
            <a:off x="3098057" y="3548286"/>
            <a:ext cx="260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Giulia Secci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E982F2-693F-1FA1-AF09-BE47E7BA2BA5}"/>
              </a:ext>
            </a:extLst>
          </p:cNvPr>
          <p:cNvSpPr txBox="1"/>
          <p:nvPr/>
        </p:nvSpPr>
        <p:spPr>
          <a:xfrm>
            <a:off x="115083" y="5833128"/>
            <a:ext cx="2858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Antonio Bonelli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B026562-852D-8AAE-12B3-6EE1F62663BF}"/>
              </a:ext>
            </a:extLst>
          </p:cNvPr>
          <p:cNvSpPr txBox="1"/>
          <p:nvPr/>
        </p:nvSpPr>
        <p:spPr>
          <a:xfrm>
            <a:off x="3122533" y="5833129"/>
            <a:ext cx="2606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Noemi Farace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9412062-9787-1ADE-526F-45516AE0B381}"/>
              </a:ext>
            </a:extLst>
          </p:cNvPr>
          <p:cNvSpPr txBox="1"/>
          <p:nvPr/>
        </p:nvSpPr>
        <p:spPr>
          <a:xfrm>
            <a:off x="5912835" y="5789457"/>
            <a:ext cx="2606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Andrea Caroli Costantini</a:t>
            </a:r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25211DAF-A2EC-0A15-B572-A1CF6806B2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7321" b="753"/>
          <a:stretch/>
        </p:blipFill>
        <p:spPr>
          <a:xfrm>
            <a:off x="3561764" y="3959154"/>
            <a:ext cx="1516597" cy="1940204"/>
          </a:xfrm>
          <a:prstGeom prst="rect">
            <a:avLst/>
          </a:prstGeom>
        </p:spPr>
      </p:pic>
      <p:sp>
        <p:nvSpPr>
          <p:cNvPr id="15" name="AutoShape 2">
            <a:extLst>
              <a:ext uri="{FF2B5EF4-FFF2-40B4-BE49-F238E27FC236}">
                <a16:creationId xmlns:a16="http://schemas.microsoft.com/office/drawing/2014/main" id="{3DC60BBB-F1F2-67B9-9369-74665BA93B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4D14616B-7E64-7739-0C76-884CA0C7AF9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77" t="31381" r="-2877" b="-1232"/>
          <a:stretch/>
        </p:blipFill>
        <p:spPr>
          <a:xfrm>
            <a:off x="6457950" y="3945644"/>
            <a:ext cx="1516597" cy="1884229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6C8F4255-DCE1-4594-0E11-1841B67BAAD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24249" b="13930"/>
          <a:stretch/>
        </p:blipFill>
        <p:spPr>
          <a:xfrm>
            <a:off x="3135296" y="1367321"/>
            <a:ext cx="2055875" cy="2259449"/>
          </a:xfrm>
          <a:prstGeom prst="rect">
            <a:avLst/>
          </a:prstGeom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869CCC37-A3D1-5C33-12B5-BE8FDFE477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404" y="3843483"/>
            <a:ext cx="1601919" cy="2059241"/>
          </a:xfrm>
          <a:prstGeom prst="rect">
            <a:avLst/>
          </a:prstGeom>
        </p:spPr>
      </p:pic>
      <p:pic>
        <p:nvPicPr>
          <p:cNvPr id="19" name="Immagine 18">
            <a:extLst>
              <a:ext uri="{FF2B5EF4-FFF2-40B4-BE49-F238E27FC236}">
                <a16:creationId xmlns:a16="http://schemas.microsoft.com/office/drawing/2014/main" id="{84E1BCDF-8CE4-7C45-727A-97BD6AAC62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9324" y="623912"/>
            <a:ext cx="2103302" cy="2103302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E803A043-36C3-B46F-B95E-B5B4B74E2F60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88265">
            <a:off x="-152664" y="1976508"/>
            <a:ext cx="1170030" cy="1170030"/>
          </a:xfrm>
          <a:prstGeom prst="rect">
            <a:avLst/>
          </a:prstGeom>
        </p:spPr>
      </p:pic>
      <p:pic>
        <p:nvPicPr>
          <p:cNvPr id="20" name="Picture 2" descr="illustrazioni stock, clip art, cartoni animati e icone di tendenza di uova - uovo">
            <a:extLst>
              <a:ext uri="{FF2B5EF4-FFF2-40B4-BE49-F238E27FC236}">
                <a16:creationId xmlns:a16="http://schemas.microsoft.com/office/drawing/2014/main" id="{573D7FBA-CE7B-7EE2-6E37-1C0F697C0A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6" t="35569" r="27160" b="37689"/>
          <a:stretch/>
        </p:blipFill>
        <p:spPr bwMode="auto">
          <a:xfrm>
            <a:off x="7846446" y="75413"/>
            <a:ext cx="1497205" cy="14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illustrazioni stock, clip art, cartoni animati e icone di tendenza di uova - uovo">
            <a:extLst>
              <a:ext uri="{FF2B5EF4-FFF2-40B4-BE49-F238E27FC236}">
                <a16:creationId xmlns:a16="http://schemas.microsoft.com/office/drawing/2014/main" id="{958AB0E4-8BB1-E81C-31AA-6CC09F60B1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6" t="75699" r="3620" b="-1233"/>
          <a:stretch/>
        </p:blipFill>
        <p:spPr bwMode="auto">
          <a:xfrm>
            <a:off x="51188" y="6049327"/>
            <a:ext cx="996416" cy="96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llustrazioni stock, clip art, cartoni animati e icone di tendenza di illustrazione colorata di cibo a base di uova fritte con bordo - uovo">
            <a:extLst>
              <a:ext uri="{FF2B5EF4-FFF2-40B4-BE49-F238E27FC236}">
                <a16:creationId xmlns:a16="http://schemas.microsoft.com/office/drawing/2014/main" id="{D64724A7-05B6-96CF-91EF-E04115489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307" y="3963359"/>
            <a:ext cx="2027883" cy="202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37573B6F-1FC1-10A0-A5F3-EB38C8FA9C78}"/>
              </a:ext>
            </a:extLst>
          </p:cNvPr>
          <p:cNvSpPr txBox="1"/>
          <p:nvPr/>
        </p:nvSpPr>
        <p:spPr>
          <a:xfrm>
            <a:off x="1209671" y="6469606"/>
            <a:ext cx="1787669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Ringraziamenti</a:t>
            </a:r>
          </a:p>
        </p:txBody>
      </p:sp>
    </p:spTree>
    <p:extLst>
      <p:ext uri="{BB962C8B-B14F-4D97-AF65-F5344CB8AC3E}">
        <p14:creationId xmlns:p14="http://schemas.microsoft.com/office/powerpoint/2010/main" val="39566084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997C93-5C0D-335E-860A-1B3C54D92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B992CCCF-3D07-316B-52E0-32F379D0F863}"/>
              </a:ext>
            </a:extLst>
          </p:cNvPr>
          <p:cNvSpPr txBox="1"/>
          <p:nvPr/>
        </p:nvSpPr>
        <p:spPr>
          <a:xfrm rot="20690098">
            <a:off x="2226899" y="1351504"/>
            <a:ext cx="391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" name="Titolo 2">
            <a:extLst>
              <a:ext uri="{FF2B5EF4-FFF2-40B4-BE49-F238E27FC236}">
                <a16:creationId xmlns:a16="http://schemas.microsoft.com/office/drawing/2014/main" id="{3606D8B2-F0CA-CF8E-AF85-288AD2BB6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pPr algn="ctr"/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Grazie anche agli studenti magistrali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3CBF472-38D9-65CB-05F3-7C2F96CDC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EFCE6492-070E-0625-3597-57114B348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36</a:t>
            </a:fld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F4FE2DEC-7121-F91E-9232-BE62DA2B6DA5}"/>
              </a:ext>
            </a:extLst>
          </p:cNvPr>
          <p:cNvSpPr txBox="1"/>
          <p:nvPr/>
        </p:nvSpPr>
        <p:spPr>
          <a:xfrm>
            <a:off x="1709286" y="2466673"/>
            <a:ext cx="63405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latin typeface="Cavolini" panose="03000502040302020204" pitchFamily="66" charset="0"/>
                <a:cs typeface="Cavolini" panose="03000502040302020204" pitchFamily="66" charset="0"/>
              </a:rPr>
              <a:t>Serge </a:t>
            </a:r>
            <a:r>
              <a:rPr lang="it-IT" sz="2800" dirty="0" err="1">
                <a:latin typeface="Cavolini" panose="03000502040302020204" pitchFamily="66" charset="0"/>
                <a:cs typeface="Cavolini" panose="03000502040302020204" pitchFamily="66" charset="0"/>
              </a:rPr>
              <a:t>Toumi</a:t>
            </a:r>
            <a:r>
              <a:rPr lang="it-IT" sz="2800" dirty="0">
                <a:latin typeface="Cavolini" panose="03000502040302020204" pitchFamily="66" charset="0"/>
                <a:cs typeface="Cavolini" panose="03000502040302020204" pitchFamily="66" charset="0"/>
              </a:rPr>
              <a:t> &amp; Alessio Ciappi</a:t>
            </a:r>
          </a:p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Scienze e Tecnologie Alimentari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C989860-9984-0E78-8457-BDD24F3973D5}"/>
              </a:ext>
            </a:extLst>
          </p:cNvPr>
          <p:cNvSpPr txBox="1"/>
          <p:nvPr/>
        </p:nvSpPr>
        <p:spPr>
          <a:xfrm>
            <a:off x="2302046" y="5258210"/>
            <a:ext cx="5339726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dirty="0">
                <a:latin typeface="Cavolini" panose="03000502040302020204" pitchFamily="66" charset="0"/>
                <a:cs typeface="Cavolini" panose="03000502040302020204" pitchFamily="66" charset="0"/>
              </a:rPr>
              <a:t>Lorenzo </a:t>
            </a:r>
            <a:r>
              <a:rPr lang="it-IT" sz="2800" dirty="0" err="1">
                <a:latin typeface="Cavolini" panose="03000502040302020204" pitchFamily="66" charset="0"/>
                <a:cs typeface="Cavolini" panose="03000502040302020204" pitchFamily="66" charset="0"/>
              </a:rPr>
              <a:t>Biffoli</a:t>
            </a:r>
            <a:endParaRPr lang="it-IT" sz="28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pPr algn="ctr"/>
            <a:r>
              <a:rPr lang="it-IT" sz="2400" dirty="0">
                <a:latin typeface="Cavolini" panose="03000502040302020204" pitchFamily="66" charset="0"/>
                <a:cs typeface="Cavolini" panose="03000502040302020204" pitchFamily="66" charset="0"/>
              </a:rPr>
              <a:t>Scienze e Tecnologie Agrarie</a:t>
            </a:r>
          </a:p>
          <a:p>
            <a:pPr algn="ctr"/>
            <a:endParaRPr lang="it-IT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15" name="AutoShape 2">
            <a:extLst>
              <a:ext uri="{FF2B5EF4-FFF2-40B4-BE49-F238E27FC236}">
                <a16:creationId xmlns:a16="http://schemas.microsoft.com/office/drawing/2014/main" id="{5C4DFD3E-38A5-88EA-6D5B-6BBC15ACD4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9C2DE321-E219-3406-2933-0D69DBB3E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23" y="623911"/>
            <a:ext cx="2614795" cy="261479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0CC07634-8809-254E-D511-8256D6E1D3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88265">
            <a:off x="-170863" y="1990521"/>
            <a:ext cx="1296096" cy="1296096"/>
          </a:xfrm>
          <a:prstGeom prst="rect">
            <a:avLst/>
          </a:prstGeom>
        </p:spPr>
      </p:pic>
      <p:pic>
        <p:nvPicPr>
          <p:cNvPr id="20" name="Picture 2" descr="illustrazioni stock, clip art, cartoni animati e icone di tendenza di uova - uovo">
            <a:extLst>
              <a:ext uri="{FF2B5EF4-FFF2-40B4-BE49-F238E27FC236}">
                <a16:creationId xmlns:a16="http://schemas.microsoft.com/office/drawing/2014/main" id="{59A45017-1AE9-6B37-73EE-102988361B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56" t="35569" r="27160" b="37689"/>
          <a:stretch/>
        </p:blipFill>
        <p:spPr bwMode="auto">
          <a:xfrm>
            <a:off x="7747699" y="202800"/>
            <a:ext cx="1497205" cy="145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illustrazioni stock, clip art, cartoni animati e icone di tendenza di uova - uovo">
            <a:extLst>
              <a:ext uri="{FF2B5EF4-FFF2-40B4-BE49-F238E27FC236}">
                <a16:creationId xmlns:a16="http://schemas.microsoft.com/office/drawing/2014/main" id="{A25CEF0D-FBB2-6801-2FEB-25AF66542C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56" t="75699" r="3620" b="-1233"/>
          <a:stretch/>
        </p:blipFill>
        <p:spPr bwMode="auto">
          <a:xfrm>
            <a:off x="-68923" y="5417108"/>
            <a:ext cx="996416" cy="969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llustrazioni stock, clip art, cartoni animati e icone di tendenza di illustrazione colorata di cibo a base di uova fritte con bordo - uovo">
            <a:extLst>
              <a:ext uri="{FF2B5EF4-FFF2-40B4-BE49-F238E27FC236}">
                <a16:creationId xmlns:a16="http://schemas.microsoft.com/office/drawing/2014/main" id="{7A83A732-17BB-0683-C04B-3E4F19D79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4966661"/>
            <a:ext cx="2027883" cy="202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magine 21">
            <a:extLst>
              <a:ext uri="{FF2B5EF4-FFF2-40B4-BE49-F238E27FC236}">
                <a16:creationId xmlns:a16="http://schemas.microsoft.com/office/drawing/2014/main" id="{92500687-3E2D-EE48-8553-607B3F0E1D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523" y="3464116"/>
            <a:ext cx="2919982" cy="2153487"/>
          </a:xfrm>
          <a:prstGeom prst="rect">
            <a:avLst/>
          </a:prstGeom>
        </p:spPr>
      </p:pic>
      <p:pic>
        <p:nvPicPr>
          <p:cNvPr id="1026" name="Picture 2" descr="Scorrere, Certificato, Pergamena">
            <a:extLst>
              <a:ext uri="{FF2B5EF4-FFF2-40B4-BE49-F238E27FC236}">
                <a16:creationId xmlns:a16="http://schemas.microsoft.com/office/drawing/2014/main" id="{06D618BC-4D7A-A880-D0BB-CEA5FF594B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520" y="1721686"/>
            <a:ext cx="169164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ollo, Gallina, Azienda Agricola">
            <a:extLst>
              <a:ext uri="{FF2B5EF4-FFF2-40B4-BE49-F238E27FC236}">
                <a16:creationId xmlns:a16="http://schemas.microsoft.com/office/drawing/2014/main" id="{5A81CED6-976D-8B50-284A-148A521325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305" y="3131650"/>
            <a:ext cx="2153330" cy="228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9DC0B8BD-B0D2-569D-8570-6EDAA6F0BEA0}"/>
              </a:ext>
            </a:extLst>
          </p:cNvPr>
          <p:cNvSpPr txBox="1"/>
          <p:nvPr/>
        </p:nvSpPr>
        <p:spPr>
          <a:xfrm>
            <a:off x="27" y="6487136"/>
            <a:ext cx="1787669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Ringraziamenti</a:t>
            </a:r>
          </a:p>
        </p:txBody>
      </p:sp>
    </p:spTree>
    <p:extLst>
      <p:ext uri="{BB962C8B-B14F-4D97-AF65-F5344CB8AC3E}">
        <p14:creationId xmlns:p14="http://schemas.microsoft.com/office/powerpoint/2010/main" val="1298370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Logo">
            <a:extLst>
              <a:ext uri="{FF2B5EF4-FFF2-40B4-BE49-F238E27FC236}">
                <a16:creationId xmlns:a16="http://schemas.microsoft.com/office/drawing/2014/main" id="{64532117-0AB0-19E2-FEDD-19DFF3583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19" y="1533030"/>
            <a:ext cx="1857794" cy="1857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logo2">
            <a:extLst>
              <a:ext uri="{FF2B5EF4-FFF2-40B4-BE49-F238E27FC236}">
                <a16:creationId xmlns:a16="http://schemas.microsoft.com/office/drawing/2014/main" id="{4B642A45-E2C9-D9F4-B88F-8E9BFA4029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46D7347-5664-D12B-D996-5DC26E2215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385" y="4906462"/>
            <a:ext cx="2936179" cy="1082356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6E3BB384-249C-654B-C68E-32EB069242E0}"/>
              </a:ext>
            </a:extLst>
          </p:cNvPr>
          <p:cNvSpPr txBox="1"/>
          <p:nvPr/>
        </p:nvSpPr>
        <p:spPr>
          <a:xfrm>
            <a:off x="2835152" y="1905238"/>
            <a:ext cx="51985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33333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 Andrea Borgioli</a:t>
            </a:r>
          </a:p>
          <a:p>
            <a:r>
              <a:rPr lang="it-IT" sz="2400" b="0" i="0" dirty="0">
                <a:solidFill>
                  <a:srgbClr val="333333"/>
                </a:solidFill>
                <a:effectLst/>
                <a:latin typeface="Cavolini" panose="03000502040302020204" pitchFamily="66" charset="0"/>
                <a:cs typeface="Cavolini" panose="03000502040302020204" pitchFamily="66" charset="0"/>
              </a:rPr>
              <a:t>Castelfiorentino (Firenze)</a:t>
            </a:r>
            <a:endParaRPr lang="it-IT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1032" name="Picture 8" descr="Mangimi per animali">
            <a:extLst>
              <a:ext uri="{FF2B5EF4-FFF2-40B4-BE49-F238E27FC236}">
                <a16:creationId xmlns:a16="http://schemas.microsoft.com/office/drawing/2014/main" id="{3EED6F86-CFAE-2DBE-698C-1380C853E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36" y="3742173"/>
            <a:ext cx="1857793" cy="967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1FCC02B0-D4A7-C2FA-C73B-F9E94E2D8576}"/>
              </a:ext>
            </a:extLst>
          </p:cNvPr>
          <p:cNvSpPr txBox="1"/>
          <p:nvPr/>
        </p:nvSpPr>
        <p:spPr>
          <a:xfrm>
            <a:off x="3150159" y="4678031"/>
            <a:ext cx="54476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33333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di Quirino Bianchi</a:t>
            </a:r>
          </a:p>
          <a:p>
            <a:r>
              <a:rPr lang="it-IT" sz="2400" dirty="0">
                <a:solidFill>
                  <a:srgbClr val="333333"/>
                </a:solidFill>
                <a:latin typeface="Cavolini" panose="03000502040302020204" pitchFamily="66" charset="0"/>
                <a:cs typeface="Cavolini" panose="03000502040302020204" pitchFamily="66" charset="0"/>
              </a:rPr>
              <a:t>Laterina-Pergine Valdarno (Arezzo)</a:t>
            </a:r>
            <a:endParaRPr lang="it-IT" sz="2400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FC70F580-8EA0-C78A-50D0-7E41B3CF80D0}"/>
              </a:ext>
            </a:extLst>
          </p:cNvPr>
          <p:cNvSpPr txBox="1"/>
          <p:nvPr/>
        </p:nvSpPr>
        <p:spPr>
          <a:xfrm>
            <a:off x="0" y="17294"/>
            <a:ext cx="9018396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4400" b="1" dirty="0">
                <a:latin typeface="Cavolini" panose="03000502040302020204" pitchFamily="66" charset="0"/>
                <a:cs typeface="Cavolini" panose="03000502040302020204" pitchFamily="66" charset="0"/>
              </a:rPr>
              <a:t>Altri doverosi ringraziamenti</a:t>
            </a:r>
          </a:p>
          <a:p>
            <a:pPr algn="ctr">
              <a:defRPr/>
            </a:pPr>
            <a:r>
              <a:rPr lang="it-IT" sz="4400" b="1" dirty="0">
                <a:latin typeface="Cavolini" panose="03000502040302020204" pitchFamily="66" charset="0"/>
                <a:cs typeface="Cavolini" panose="03000502040302020204" pitchFamily="66" charset="0"/>
              </a:rPr>
              <a:t>……..</a:t>
            </a:r>
          </a:p>
        </p:txBody>
      </p:sp>
      <p:pic>
        <p:nvPicPr>
          <p:cNvPr id="2050" name="Picture 2" descr="illustrazioni stock, clip art, cartoni animati e icone di tendenza di grazie iscrizione scritta a mano. - grazie">
            <a:extLst>
              <a:ext uri="{FF2B5EF4-FFF2-40B4-BE49-F238E27FC236}">
                <a16:creationId xmlns:a16="http://schemas.microsoft.com/office/drawing/2014/main" id="{8B16039F-A076-56BB-D8D7-893D26162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623" y="513917"/>
            <a:ext cx="1806819" cy="1806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0E092482-0552-43F6-E4B4-3484C945F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7A76A8C0-A32F-3112-4243-ECED6249E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37</a:t>
            </a:fld>
            <a:endParaRPr lang="it-IT"/>
          </a:p>
        </p:txBody>
      </p:sp>
      <p:pic>
        <p:nvPicPr>
          <p:cNvPr id="6146" name="Picture 2" descr="Pin su Ringraziamenti | Ringraziamenti di compleanno, Grazie per gli ...">
            <a:extLst>
              <a:ext uri="{FF2B5EF4-FFF2-40B4-BE49-F238E27FC236}">
                <a16:creationId xmlns:a16="http://schemas.microsoft.com/office/drawing/2014/main" id="{4292DAAE-3EF6-E4EA-305D-28B993FCA6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3587767"/>
            <a:ext cx="1581604" cy="229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2ACB09DE-BD49-DE32-7E69-99A4B5921A60}"/>
              </a:ext>
            </a:extLst>
          </p:cNvPr>
          <p:cNvSpPr txBox="1"/>
          <p:nvPr/>
        </p:nvSpPr>
        <p:spPr>
          <a:xfrm>
            <a:off x="0" y="6464110"/>
            <a:ext cx="1787669" cy="369332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r"/>
            <a:r>
              <a:rPr lang="it-IT" b="1" dirty="0">
                <a:solidFill>
                  <a:schemeClr val="bg1"/>
                </a:solidFill>
                <a:latin typeface="Bradley Hand ITC" panose="03070402050302030203" pitchFamily="66" charset="0"/>
              </a:rPr>
              <a:t>Ringraziamenti</a:t>
            </a:r>
          </a:p>
        </p:txBody>
      </p:sp>
    </p:spTree>
    <p:extLst>
      <p:ext uri="{BB962C8B-B14F-4D97-AF65-F5344CB8AC3E}">
        <p14:creationId xmlns:p14="http://schemas.microsoft.com/office/powerpoint/2010/main" val="153485780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55B6D16E-5863-3026-A3C0-0502F649A5CF}"/>
              </a:ext>
            </a:extLst>
          </p:cNvPr>
          <p:cNvSpPr txBox="1"/>
          <p:nvPr/>
        </p:nvSpPr>
        <p:spPr>
          <a:xfrm>
            <a:off x="4185138" y="68532"/>
            <a:ext cx="495886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4400" b="1" dirty="0">
                <a:latin typeface="Cavolini" panose="03000502040302020204" pitchFamily="66" charset="0"/>
                <a:cs typeface="Cavolini" panose="03000502040302020204" pitchFamily="66" charset="0"/>
              </a:rPr>
              <a:t>Grazie per </a:t>
            </a:r>
          </a:p>
          <a:p>
            <a:pPr algn="ctr">
              <a:defRPr/>
            </a:pPr>
            <a:r>
              <a:rPr lang="it-IT" sz="4400" b="1" dirty="0">
                <a:latin typeface="Cavolini" panose="03000502040302020204" pitchFamily="66" charset="0"/>
                <a:cs typeface="Cavolini" panose="03000502040302020204" pitchFamily="66" charset="0"/>
              </a:rPr>
              <a:t>l’attenzione !!!</a:t>
            </a:r>
          </a:p>
        </p:txBody>
      </p:sp>
      <p:sp>
        <p:nvSpPr>
          <p:cNvPr id="164869" name="Segnaposto numero diapositiva 3">
            <a:extLst>
              <a:ext uri="{FF2B5EF4-FFF2-40B4-BE49-F238E27FC236}">
                <a16:creationId xmlns:a16="http://schemas.microsoft.com/office/drawing/2014/main" id="{E272CD94-E1D9-1E67-97DF-741D5BC6CE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A10D0B7-92A6-4F7D-9373-0B2B8BB84177}" type="slidenum">
              <a:rPr lang="it-IT" altLang="it-IT" sz="1400" smtClean="0">
                <a:latin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it-IT" altLang="it-IT" sz="1400">
              <a:latin typeface="Times New Roman" panose="02020603050405020304" pitchFamily="18" charset="0"/>
            </a:endParaRPr>
          </a:p>
        </p:txBody>
      </p:sp>
      <p:sp>
        <p:nvSpPr>
          <p:cNvPr id="164871" name="AutoShape 2" descr="data:image/jpeg;base64,/9j/4AAQSkZJRgABAQAAAQABAAD/2wCEAAkGBxQTEhUUExQVFRUVFxQXGBgVFBQYFxcYFRQXFxQWFhQYHCggGBwlHBQUITEhJSkrLi4uFx8zODMsNygtLisBCgoKDg0OGxAQGywkHyQsLCwsLCwsLCwsLCwsLCwsLCwsLCwsLCwsLCwsLCwsLCwsLCwsLCwsLCwsLCwsLCwsLP/AABEIALcBFAMBEQACEQEDEQH/xAAbAAABBQEBAAAAAAAAAAAAAAAEAAECAwUGB//EADoQAAEDAwMCBAQEBgAGAwAAAAEAAhEDBCEFEjFBUQYiYXETMoGRQqGxwQcUI1LR8DNicoLh8RdDkv/EABoBAAIDAQEAAAAAAAAAAAAAAAADAQIEBQb/xAAwEQACAgICAQQABQMEAwEAAAAAAQIRAyESMQQTIkFRBTJhcaGBkbEUI1LwQsHh0f/aAAwDAQACEQMRAD8A9xQAkAJACQAkAJACQAkAJACQAkAJACQAkAJADIASAEgBEoIIioEASQAkAJACQAkAJADIASAEgBIAZACQAkAJACUgTUEiQAkAJACQAkAJACQAkAJADFAEDVUWW4kfjhRyRPBlgdKsUaodBApQAkAMSgDHutVDX7VjzeZjxz4Se2RtgLr5wdg4lc9/iDWSo9EcWbttcggLtRkmiUwkFWJEgB0AJACQAyAEgBIASAEgBIAZACQAlIE1BIkAJACQAkAJACQAkAJAFb6iq2WUbKX3EKjnQxY7BhdBK9VDfSZTcXI7qksqGQxslTuY9U2MyJYrLf51Q/IS7MssTTJUtQBMJkM0Z9FHFoJdXATLISsBvNUaMTlKnlSNcPEnJXRyN/U8xdMyvKfiWPnJz+Rj8d40FNaS0RyUvH4+SUUl2IkjXtLR4guK9Fgx5IpcnYr00a1F8LdGX2Q4Fvxgr8kRxZMPVio8oAeUAJACQAkAJACQAkAJACQAykCagkSAEgBIASAEgBIASAKa9WFSTovCNme+45JWd5Ps1LH8GbcahOAsk896Rsx+PW2Z38y4+mVl9STNXpxRCs8zyl5G77LwiqLLes4dU7Flkik4RZo07nGU9y5dmSWLegWpTJcHAwq47jO0UngUkXXLnxhy1TyyYYMWOLtnPXOnVyd24LJJS7Z28fk4EqoIs7AtLS4g9wqxwq1JnO8zKsjqK0dUxrQB3W6oro5PECu9QeBx1ScuTIlaHYscX2SfqBgQr+q6RPpIg++6EqzkyvFGjZXMtTYZBM4BH8ymrIKcCRrKrmWUSTKytGZWUS0PTLKUPuRYDgoTsKHUkDoASAEgBkATQSJACQAkAJADIAUoIKqtUBVlKhkYtmNf6kBhc/N5Sjo6GHxmzGdqG6Qeqweu5OmdBePxVldMxLjwOFVPj7n0i7V+1dkGVd3AVYz59EuHHsd+ThWe5aCOlstpUY5KZGFdlJTsIdVA9eidySEcWy2lTkcieyvGNoXKdMhVa4DiYUtFVKwK7rExuEAEZCpKX2i6X0yslvzAlpJ6nn2VXGL60SpPpk6l+9jQZB/X7K7lKC0UUIzYHW1jeIOD+qS/IbdMavHSVoOZbfEpNeHELUoXFSMOSb5UUi4a18OOFLmk9hGLaDmjc5ppugdQp4pu4so7XYdeVwyJKvN8SIqy2hdghTGVoq1Q4qmfRDBBNOtIVuRVxG/mIGSpeTREYF9vcgpmORSaCmvTRZIOUgPKAHQAyAJIJEgBIIFKAGJQBVUrgclVc0i6xyfRk3euNb8uVhy+fCOkb8XgSltmRW1VzyJMCVhflSyNX0b4+LGCddgOp12l+1p7JPk8XNJGjx4tQthLqYDmtHblOnBRaihSm3Fsur0AQB0VpwUqRSE3Ftj02Na3H1Voxio6IlKUpbBSOYCT80h3xsqpSx8udIPCYU7s0C9m2R3TKVaM7k7pj1bQTvnjsmcUK5WSNN/IM9kNSvQJxMvVL57RAaCefNwqcvstX0ZbrncW72y70/NKcrfQ1Rpdg15cE/IDjucwlybe0MgktMFdcEubicZPYKXHlTYKTTpGjZa2R5NxDegA59irLNKOr/oVlhhLdbLrO3pVTL3kZMT1VlKEvzMTPHOP5dnR0Lem2Nh4WmCgvymaXJ9gWtUHvcCMtCmacn+gtGhp9TyxGAmReislsIfeAYHKhyLKJG4q7GTyewUy1EpbsrtroP5BHuoi70yb0XisAYTLXRCQSLvCh5Gg9NMJtboOTMeTkUnCgoOThJIOUgSQA8qQFKAGLkEGa/WGNqOY4xtAMnjPqqeouXErzV0wS78RUZNNtQb4mAUvNkSi97H+O4yyKJz1zfuI5n6rzs88mqbPS48EVujONZZb2bFAeyY6o4t46p+GLm6RTLJY42Xix2nlNljp6FRypo1bKjieVpxwbVsyZZ7oIrkCBOU2VaQqCbspfA45Ko6iMVvsF+JDvRKTuWhjS47DA9jnbXwTH2WlVdSMztK4hFWypxGYhN4xQhzk+wa7IaZDtrBz6nsqNpSu9E02v1MupQIJc2q5xmQO8DICmVPplY2u0Zd+x1ZkgkAge/dJk/lD1XTBKNQk7XZ5GMfmkc90xrjStBFG08xYMA5k9IV4w4t0RKdpFNVpaCAMdTjOJ5VXyJXEDtKYLhmB2PBj1VItF3dGjQaeBEeh/ZQkpaJtx2aFtUqNMRI7ggpkITh10RP08i3pmhb33c5WnFmT0+zHm8eUd/AqupbTtJiUyUq0xCSLbMb37t3y9FMUm7voibpUNU1phDoy5pjCh5lT+ysYqXTKqOsk7fJJJyqRzyemi08aXRt0YcCSMlalvsU9CtCDOeEKmDDmMA4VuiOwim/onxESLQ5XKj7kATlSQVXVyGMLnGABJQDdHm154uqve/4TxtH5Duud5HluF8TMpyk9GDq2tlzNhfJf8x6wUr1HkhbfZZK3SMehdBoe4GDG1pPKwvJKE6WxyhW1o3vDWouqtl3TCzeRhal6h6bwfJ9SHF9m1tAOVWNXbOhba0X2sSS2fROxpNtxFZLpKRsW1mIkrZjw6tmDJmd0h6lfZiMKXPhoIw57BHXJMhzYIP2CVObumh0caStMgGEGT14VUmu/kltNaL7ZwMhwnoU/F8iMvSGZbMNaQHNMQY4KfSszcmkSuLp4Li1oIb0IOQouV2ugfGijULobB5ASTkGRiOQplXHorHly7BK1w3bhsdJzOR+iTOSa2hsYO+zKquc3AMzKS4tdDk0+yg1dxaxsgebcR0449ZV70rF/NIJrU/KdhIHfmT7yqSpjFceyqnTqfiIiMT6e6rT+GFp/AzWMIJIyDwB91DuiyWx7dzBBJ+hVYyiu0Xak+i19Ubpk54zKu3BvsEpUVVi8HyO9eftCrKC+xkJv5NKiXPA+I3zdDj9FaGfJHU1f6/IrL4mOXug6f8BOn2jaJcdxLn9P8LXDgtxfZzpxktSQ7GspjDMuMlTBKC0hSgk9BLmsIluCnVFoNp7J6PcPMhwIVMPPfInI49IlXqmm8EdeVORuLtBBJqma1pdBwkFMhkUtopODQZvzK0wZnki0VE0WS3oAvJUkHn/8UNeDGCiDG75vbKzeVPjDRl8ifUTz/SSymyQ6dxOOq4WSWy+CkthD9E3Olpng+4So5mlwRp4pO0c/4lYaTgzMLZ48btvsh9g+karUo1Gw7y9Qm5YKUGjR42WWLImeo2VcVWhwPaFyUnFtHp4ZFKKkjd0+hGSuhgx1sy553pBNaqYwCAeqdOTrQmEVezNqE4GZWaX0a4pdjXZNQNjBHJ/u91XI3kqvj+ScSWO7+f4CLK3fORn/AHhOw43dsTnyRrQbUtyAQOTEwB16e618aTowubk1ZNrHU/NA46xiBkqyTjsXKSeiipdvc3c3DSBBEA5UqfyVcF0YF857CXk/EdBABdAkYjqkSm+Vt6HxiuNIFe9hcCZyCXAdCBAHaOD7JNxb2NSklSKqNq50EOAggyRgjM8ojGthJ3oOa1rPlEgdu/qfzRbIpdEBe7Ja9sEcAjguyXT1P+VSOTivcv2LPHy6ZZc1fiNBwI5MQD1j34RKfONtVXyTGPF0UOdUHDfL9z6KvvX5ehiUX2Qq1RAlk98IlP7iWjD6ZGmWuwGHPSM/dLcovVF+Eluy5jaYl0GYxMmPpCXKcadaYyMJXssdcMJBkjuZyfyV1PE0tluM0UGo4OkO9fX0JSJycZakaIxhONOIdRvmuBLm+fv3/wALdg86MvbPv7OT5X4c4e7H19CZcgvaO/RbHLaMPHR0LQCM4jstF2Z6K2VmOcWxx3VOcW6J4vsJpWwaZHXopWNJ2iXkbVMOanwdMTNWIhOFEZKAL7q4AafYqxQ8S8S0viOeajjO50E884HsuVnzLm039nOrbbAbRtOk0ugkiI/dc2aeTTY2DSZo2eoiQWnHZZsmFRlo2RnRLxPbitS3jkDK1YclpS/uWu2ecVKhGByuoknsYv0Ot8B627caL/8AtKw+b46rlE634fncXwkegU7l7ep9FyFlzY32dx44SXRps1NxgOOIW7H5spJKZkfjRVuJo2V03Y74jZEw3v6rdhypxfNfsY82KSmuDr7KawYCNm7PHXPZDjBbiWjLJ1IKt6fA3ZJOe3omxj+onJL9B6lud0tMNECO5JyVfju0J5UqZkvc5z3iREgQ4nEiCl223RfjFRVj1aLdkucfL3iPplRJJrYRu9IxrmsCCQZ6cfaAs0nrRoUd7AdOqVXucaoAbuIB7iIA55kx2V6WmUtu4heo0i8jJbEwAcQcT26QonJp7LQivgHbAcBumI8s8xyd3Qqj4Mt7i9tZwEFpgn5YnHTP7JauKpf2L0pOykspF2am17+ASBhvQA9B+6m+cSa4slf/ABS0ltUTEeaD0hpjshU3bdolqlpAHhqpcGmfjOLzjzPaGnPI2jgD3zlM8lxfuh/+lfHUlqTs1y939s9olc+U3dUdBR12D3N2d7Yp+WPPvndMQII4yruOJxbcd/8Af6lF6t6aojUvRH/C/VLqP/H/ACNSl/yBbN1Qbt4bkujyxA6AyTJ9cKckoJ/7ar7sMcJ1/uO/2DRQLgJgtdJ94OR+SorVNDW07TDrRsunEtHfgBasHkTg6ltf4Od5fixkrjp/5OgtK7COYK7GPLCatM4eTHLG6kYg1F5rOMDaDA9h1Kw5fKl6ntWvsyT8yMVxjs6a1r7mtcFuxz5RUkNhLnGzUptwtkUUkx3BMFlZCkDkNd1yJzgKG6FN0cBqd66qx7sFrSc9eMLk5XCeXj/UyNri2YFG6cWGT8vZJli92gizIstRc18z1zK1ZMClGh9M7ShqrC0DdhwyFz44eEh0aXZj3mjse4mmeehWxSa0h8a+CrSbVzKwwZBVZTXyacVt1Hs9LoVwQA7mFzs7xSlSPQeOsihcghtESFn/ANOk0h3N0WFhiFKhJdlbVjtou7n7pihMhziWMLx+Iq6eRfLKNY38IY06h/G77lWTy/8AJkf7X/FDfyj4kuP3TFDJVtlHLF0kV3DHFpBcOMdYVraW2L4K/agOnRH4oPsSFZY7dipzrQ1y7eAwS0tBAbn9/v1Q3KS/9Exio9f3BwHtwWkj/wAdvuqcmui3BMst6LXGQ2D6Z5whVL4/sTTj8lzHH0clttdMaooodsmXNHXI6FK9X7G+k/gqfTp7sGCQJJGDExn0UNuXTLJJdoutyDBZUa4e/vwo4Ti9sLg+kGbi0DaWjGRMDJ4CHKaqmr+dkxhF3a/YBunOcfM8R/1chRzmtuX8l1jh0l/AK1+3+m2cRt2zH/TzCvGXJ+5/yQ48V7UPcXbsEgOJ2yGzIHUx1dIyp485O3WivqektK9h7RxA5/LuCO6zySi6HqVoREFVcaeybsLZS34nPIPr/hPwKp/oc3z/AB1mxNfPwY9bVfP8MNILTDscLVlyqdKHR4+OBrJwnquzqtN1MBoDATjnt7rTj8mNccezpSljgqstqa45uJkf7hVyfiEsS2zDkyNy9vRqWOqF5G5u2eFp8X8R9WSU48b6LKTYe5w7rqWWPKLobg4u4SpdCJdHL3FJz4o0mk73AA56mFyMa5ZN92Jir0Xa94JrWdOar2DdMR1AXR/077bNWLDHpnDU7YueGtyTwmJG144oP1XT3W7WnfJ6oliQp41JHQeGbStWaHPbtZ0d39lyPNyxw/qzV4f4fPK7ekdjb2QBkDPdciWWeV0eiw+NjwrQbRpgjKqsbumPc/onReWnGW9uy0YlJd7RSdP9wkVQ44d9E2UbemLWltExWPdV5PoOCLLW83ZGU2GR2Knj0XG6JTPVkynpJDySoTb6Ckit1AnsFDhIPUQHWtcgTmcQE3HHXYvI/mg+pYH8Wf8Ae6JY5fIQnH4BK9m6MEn0WaWOa6Zqjkg+0CupCPlz6So9V17kW9NXplYeGthvzHk4wp5x46WyPSblvoq+JnLB+fKzum9oelJLTB3sa4nywRIie/QBWjLXH+CJY3+Ye3psa0yTzyMH7BWbi9/4KqM0B6nUloFJxa6R5iJMTnBxx+ivieBS9yK5I52vay2iGkYJ3dz6AZPuqShCT1pF1OcatWzRtaHOJ9u6ol9bLTl18FlnZhpP/NJg9z+ism3p/wBCkq7Q9K1znkTABxP/AKRCOmi0pXTLarQRPWc+vuicU1ZEW06JtadzS3E/5P7hX4+5NfJW04tP4KbjTg8biTvbyWgAvEZEKIRitT6OT+I+J6seUPzGdQ1IuOxjS1vQE5PqeybLKvyY0eXb3Rp72Um76hk9kl44Y3ynuX0WQ2j666rULmNG1mATMA+id4sMnq+rJXXX0i8nKPwHXF4N3mfn3W2VydyexLl9gV7pcscJDZxJ4E9V12hzjaoyra8tNOadtf41w2dsN8ocfXiPqqwxRhv5GYsNKkeb+KNcrXNVz6z3PMkCcAD0bwArN2a4Y0loytNuvhvD4khRdDeFo77wx4dN84XFwIoj/hs/vM5J9Fg8ryXfCL2a/H8dfmkd58JrYaG4aIAHRcfLlV1LdHUgqWgepjhZJZeuLHpfZW64DR5ZMiDKZLOoL2fPYlwnKW+gvT6Bcw4Wrx4twZGWaUlsz7yzA84dBWaUP/JM04237aKRqrZAfI7npKnkp18FnjcbD7d4I3NMg9QrqFbsW38BbCB6pypfqJabLmuLv/CupOWhTSiRNLJVfStk+possqMuiOM8rVgh2jLnn0wx5Lf9wpbcQSUiBAdxhRqXWi+49gNWnMzysko8m7NMJUkBV7XJ2yPVIlFp+00Rna9wP8OoJkzMYwrKbeyeML0VVaR4289gQqyu6r+BiUWu/wCQe5Y6RDIHJyJOOvpKdFpLcdmdptqpaGpAu5aIntn3SH7jQvb9hVG3Y13c8FQqUlbBtyjoKbT29SP37YUr2uijfIl+KYnHspi/9zoq17aI3jwJztkRI59x6pq/OQvybIWlv5CC5zvK2STz2JHdFWpL9mF1xYe0gCn6D8le0uNi6bcqLLUdzg56YRBJ6f7lMhheJqotAKrGz8QmSBMOMR95P2Vocl7VV93+h5v8T8ZQfqxWn3+//wBAtIt31v6tYjuG8ge6tjwRvk9nOw5a3RpX986nTIpMmeDw2fVMnOMPyl8+ZSj+pjDQLur53PIJ6CP3RCOSSvi/6ujHUmd/qOmCvTdSdIDhEjkdiu8dBaPKPEfhe4ttx+CaonyvaCTE9QFVmnHNfJyd/kkuBB9oUMbF/Rf4a0F15cMpNw2QXns3r9SsubJwWu30aoR5ft8nuD6TaIbTptDW027WgemFwfIyOOV18f8AbOjhipRKKtQEevVZcmSEo/qaYxaf6FDG8iMlIxKk1W2MbK3URwmfFE3ewyzftkGY6CY+q0YcnCTUuvjdCMsbpoBvqO79ldvk6Zqwz4nP3TM7XCPVKUaZsmlKPKJZodvWfVbTY+GNku7ATn6lXllShs5eaSj7jtX2B/DJV8N5FaMn+orsThGCIWt61RVSUt2VhmTCpGO9DJS1su01p3PdH9o/VaMVq5MRlp0kXPdKhy5EpUVEduVRr67L399FZVS6Kq1ORgxxxH7qkoovGTTA61MkH0WacbVmmEkmVCmBl0+3T8lFqKTkXcnLUQCrRl2CQORkwqqfu0NauOwl7XNgyJIAPb19leSalp0Li0401ZHIEujHEH/YVJR9qky63KkI1J9ufslydyolRoKceD6D7LTXusSiLKYdUAMECcH/AH1Vor/d/QJOsbYRQpwx/TgY+qtFe2Vi5y90SdvahrduYAxOTnP7q/Hu/oo5b19hrGAdOG/qmpJf2ENt/wBxrmwbVpupuyNo+4II/MBRHGrv6M3kxWXG4P5MDRabqztsfDosyQcPdHeMD2WmE/Ulxj0uzzWOMU/d8B+q6rSoiIaA32jsq5c+PG1GKtlc2WMukcTe/wAR4eQ1ryBjytwp4eTP3Wl+hRRkz282wXZNhXWpwOJUkUee+J/Dja7idjR7CFVjYaDfB2gU7OmXADe4ye8DAXL8iSWXk/g6mBN46XyaN0dxnvz7rj+S1J8jfjTiqBn0vZZ3XQ5SIsoSYwFeEVJ10Wc6Q1WjBI7dlXJFQk4hGfJWUysk3btjCp1WDDjhXxZXdSei/HVrsD1G3Dhj6Fa3Ll0Pwza7NHwpQbT3Ccug/SFjyZFy92lRz/Oi+0dJRJkcAde/ouh4WV8Uuq7v+Dl5ED31m526DGMGMj7crZOEm9MpGdGbTD25aQ8DBnmRyFX1HF+1DOVrYVb3EscI2568pnrXB6ovCNysW+RKWpWrNFU6HnhO26Ka2VxlVUd0XvRSQTx0KU0318DbS7+STxgqJqk0RF7QNWpy4TxH7JUoKUlY6EqiwOpRiYz+6zOPDrZpjO+wZrzweqjv57HNLtEXH9ESv+CUgsU8Azz1hMlC6YjluglzQSGjJwnyinJJCU3TZbTjc50cBXVcnIo74qImZbE9ZP0UL3RoH7ZWW0zIHWTn6d1ZO0UlpltdwjB5IhWySTWvsXBP5JUaxj3OPpx+yWsrr92ROCv9gDW6NVlP+g1pc6Sc7RPJ8xxnsn++UVGOvuv+/J5rzvG4SuHy2cofDrnDfd1NpP4QZIHZrRyfXotOLxo4477/AJMccXywy18O0w0CnRBb3e8hx9wBC0Lx+W2v7sdo9eC3jBOZKAM6604HhQy0XQDdWBayeY/dcvz8T480ro6fh5VfFmQ58fv/AIXGk09f3Oso2U1q8ZPVZMuKUXy+C8Yrof8AmBCN8PsPTdlBux0KzvJOqQxY38gVXU2btgdL4J25mASJ9eCmT8XNGKlPpmWHn+M8rx8laCBaAgteW78Hbuy0EYBj6qZ4ZY66RizfinLLxxPS/wC2ZV7dNoVRTiRwRPU8EHsnYovcn8DfG82Tkot9kKt86nUaQcQPaCqzxKaaZ2sqTx2zq9P1QPAnI/RYvUnj9str/H7HIyY1do1S4PjrBn2I4XSx+Z6lKO/4MrhXYzy0AkkNA5nA9SStMM8JPRHFmNqdGqXg03DZknAOIwB3kn8uspssqSLQdMrt7std8N4JcQTMYgczGBzwrY7knod6itBdOruPKZB2+y7pIi9/E/7lS3vZMetEN4kx1VFJKX7lmm4r9CXf7Ikuwixq1PP0/UIlDf8AQtGev6lAZEJKhSQ5zBLil1HVInCvdE0Y5/DBjb49QYhLa5JX8DvU2FubwB2E9loa91IQnptl1B/mk8gdOqbF7chUl7aJ7JxGOvqo4Wq+PkOVbLKhgenH06qZaRSO2TYRyOIwf8o5JbRV30we+vW0mkvMBo7SZcYAgKIJyfErOcccecmYlDValR42+VjOpA/PufQcfq5fh6mlzbVdHAn+KZHmco9fQfd3BeOHGSOYz7D8PC2wWNPjFGXLmyTezQ0jQXO81Tk9Mrbjx1tlaOmo6e0CITwo1AoLEwgBi1AEXU5BHdUlG1QyEqdnI6tpBacSW/mvP5vw+WNtraZ6DxvNjNU9MAuctiOO4SczUo8TVDTsAdu4DSfoVmjjyceMU/7DZZIJ22YWtlzCDUcWMDmkgNlxHzAZI5IHqtGLC0pR4+5r5+Dz/wCK+YlkhxnqLul99qzk7u+cHmowbHGWmImJO5zSMg+66XCEoqL3X9medc1KUp9N/Qbb6jUa4+YVHENdukD5eA6CCecrLlhHIlKSpb0THnFtx7NW3d8U03vEcAtkEmOoKxtRx2ltHX8XM0lJ9h+s03QPhwWj4cvwSCQfI76Rx+ymPGt7/wDX0bZ+Tm8iaipUv0KtOrvYRIP0Sc3j8lpGzn8M6yz1IRzlc2OGcJdMpJ2Ev1dvBg+62Q5y01f9BT0BXPiFrQfJIHYED7la4eLkkqqkUeRI4/V/HjYc34YcYMEv/LAWiHgzcvzCcnlRj8HJW3jy4puBYGbB+DJx23ThdOPgxS7f7if9fO+lR3fhzx5b1y2nVmi9xIG75ZIkefjJxmMlLfjta7X2aY+dCT12dU+hE59VhcKOksljVawJDhIBAKdmaclJfKKYLpxfwTD8j2UJu0XdUyLiCJ7KNNBbTGfTByOvZWliT2gjla0weq2MjuCseWHF2jXjly0yqlkz9/8AwoxyUv8A2Nlpf4CqTOsJ6WrEyfwXwrsVZJ5zHYSqTluiF1Zn3V42m3kAASZwI5MlJhFy1HoMuWMFcuzjNU1ptV4cC57ZENYeT79sdOy6MYqEbev4PMeTllknb39I6O3stwD3SC4+Wm3Azz0lPUriq2zEnTs6/Q9DDBudlx75j7rbhxcFvsdCL7ZvMYAnDB0AXuCAECgCYQA4KAEQCgmwd9ow/hH2VeK+i3OX2VOtG9kUHJnmv8SrmHOpFjfKz4jXNJLtsQdwjGSY7rD5CTnxa+P6mLPJSuL7W1/9PM728+LBmSGhuBEBoHI74/JLhy6kIk23YGLiAXTB+WPScQevKvLGmkvotsMttSe1zRxPPHJdyIzAEY/JJnhhPY9TajxidjpFrUcwF8knIGR7SFgyeO+XtWjq4OOpSWzpbKx7haceJrsdLJZtULEEcD7LWsViHMFvnUqczBcOQMke/ZJySx4r+X9IFNy0jzzxTf1ajzS8tNkTh0z7kZJ9FT1HVyX9DJlzTVpdHH3FtSb3ce7jj7LRCWWX6fsLxrmr/wAlNxe0fhloaN/TaIyrxxZOad6GSUWqQ1l4er1mbwNo6bsfUnoEZPLxY5UyFhZ3Vp4wdQaynWIq7WNDqgncSOZEZ9+cLJHHHJNziq/c3Y/NaXCf9zR8P+LaNaoaO478lsggOaM+UnrmYV8mGShbNODyIObSOmFcLPF/BtYhV5UddFu+x7d0Y+ytC1plZr5GqEHhJzJNaH4m12UtMFYovhPZre0X78gfaFplk9yQqtWWOcdyrLI+ZVJcTH8Q+IBQcQIdUdgN7e6bjwZck230zneT52PDHity+jg7j+YvKpbULi0gt2j5ZIgE9gJJ7/qunGEMCSXZwcvlZMjub/odN4V8OULdoLg6tVdG0EEx2/8ASJRebtf0GKcILb2emaTpvD3jzRx2W3Di4LfYnim7NkBOLjEoArc9AGg9qCCotQBIIJHQQJAESgCtyAAdSsRVaQQD7qHFMq1Z5jrf8M/PuokMlxcRyDjoeiRLDfQl4Ec/ffw/umloYBUkEEkwG9oEqnoSI9J9Glon8Oam8PrkQ0CGieQQRJn04VlhGY8Sj2d7baUG/RR6SRqUzK1vXqdBwY005P4nO8o/z9wqS1qI+EbVswbnxJVe4ta4HBAIe4A9DhsBYlGc5bb1+v8A+C82pJRjZha3qJp0orkS7cNlJ8OaTwIHKbhglLjRXJPJGNLRymnWVes+GscBzLwcA8YKbl44+/4MqwzltmnT8Fv3j+YqNZuPAM4+nKRLza9sY/3LrG9R+Ql2mWltLjVaedoaPM6OpMkt9lR5M846HcXj7MTUfE5d5R8owOgH0Cfj8L/yl2KeScmD0bOrUG9w2jpvMT6hkSQmSljxvj/gusfFXIjVtabTvdULnD+3yge0ZRDJNqoql/cmCv3N0buj+PRShjw5zBAB6iOhnkKr8WT93ybYeWo+19Haab4hpVmb2OkEkdiD6g5CzzwtaaNcM8XtM023IJBBkQquG7GRyKqJ21yCYWW9mlPQQWysHkK3o1RlohXrspgvqOADRMlMx4uUly7E5cyhG/g5XVfGBcdlvOMue7AA9ZXTx+KoxuZxcvnSyusWl9gmneHRXd8V7nuGdznOLd08+XoI6rTjcn09HIySS/K7f2dVplADbStm57wYHrnn6psMdvQhJs7PRtDFPzO8zzyStkIKC0PhjSNsBWGkXOQBVk8IAsFqpA00EFT2oAggkZQSOHKSKHhBBEtQAxCAIOYCgAHUnso03VH4a3mFDdbJjHk6R5b4k8ePIIpAsbkEzDo9+Qs8sjelo0qEI99nHHxRUbljy6edxd9jPKX6av8AUlzXTAbrVGVnh1UOaTyGghh7eZx4UuDptOynJSfZZaadVc8OYd2RDGbt8fhl/TgcJSzRS6oXHNK6R0+mUKdKoBWqMpvzvAJa5p7OqnzE8dQqzlJP26+/gJO+wG+1dlN7prsDcxslz3Y5M/qVWOPI48n2VSfyzDu75lQgAx3jcajh2gHhTixyjH3JC+MuV2wux8CueQ+rLWP8zaYP9SP+YnDP1TJZ5RjUdsfDH/yNWh4ftmOLqTAXAcuO5rSOueT/AIWfFny5IvkWS4y9qMXWrhu87arXSIcXCTMfK1omU7FFvvoXNSm9sDo+HalRoLwabD+J+HEdNtP/ACplnjj62yJQUegito9vbCHtL8fPIIn1b0Slny5etDLxxWyitc0QD8OGmP7Y9uFZwm6sn1ECaZf3M/0apHUg5YB6ytEuEV7kWjkkl2beleJKrKo+K74g4IY38wsmTBHIvah0PPcJLk9HUM8TlznNFNwABJcfTjA4lYV+G3O8ktGrJ+LpKoRt/fwYWo2V3ewRDWfhNQlskdm9fcrqwx48fSOVlyZcu8j19BmmaC23a34p+I4nIxMniB+5UTTkJjNS9r6PQLLRn1YB8lMRDR/uStUMWtlFA6rTdMZRENGep6lNSS6G0HblJJHcTwoJJsoTypAJZTAUkE9qkgsUAV1AgCAQBLagkiWqAI7UAPuQBFzlJBEuQALqEljgC0GOXN3AR12zlQ7rQHhviy2Dnlzrh1eXE+UCmPqAc/dc/JKn7SbOcYykGkMaA6eXcfWMqHOf/kis5uP7FwvKhcGvIlkFoIc6Y6BqFCJXlD4WzqKGrClSZvLt7pedrG7m9WtmMfTiVfhpJEU+zmdR1GmSXNbUe4zMknJ5Lz1VeCWmyeSXbMc6c2sDFQh+Tt2ENn1ccqyyuD60TLLbSjs6zwz4bNBgqPILzJb2AHT1KMjc+kOX5bXZo6hUc4AvrATyAYDW9dx9Uj05xdKi0pyZgCzfVd56lSnbzhrTDnj2HA9SrvKscetkc/8AkzYtxbUM0qfQ5eASPqsUsk8nZWTX/iL+eD8+T/ugojj1TI290AX9sarSC6ATy5sYnp3WnHJRpIo4q9gN74covMNrO3NbloaA0D3TFnlH4snlH4J2OnUbYbnOLwZlpE59lXLKeRaGXjivcym3tjcVSKI2M9BBP16JmOMlHZmWNTnb6OjsNNLX7AQSMlp+Udierljn5CUuLG+tCMuKOioUSQWNIqPnJI8rZ6NC3YnyVLbM7lKbs6LRPDzWnc8S7uVshBRGQhSOopU44CtYxIsDCgsTbQQBc2mgCxjUIGThSVEgBtykBnOQAwKgBwgkeEAMQgBiFBJEsQRRA01JBW6ggDF1zQGVGO/oU6j4xuaBn1dCq0B5Nq3ga+DjsosDSZhhx+iz+hJ9iHCUn7mZdHwZfgklu09OTHdT/pxkIqOy7U/DVzu3bXQAB6+pyj05UWr7MZ2m1KYcIrS7s2IJ5kgJE8c5NNxKTi5aNjw3pzd5qVwdrG9AMnoCpjjS2xuOCiqRtuvS9olpwCGNBIx6lWhyZd/oc9c6K5wh8wTO0cT+6bHHx7K8nVGPcaPXaRNQho9TP17KmRRhtqyPjZp2nhX4jA+rV2t5gOlzvrOFneVR6RHFmtYWdGn5KbBI4OT93FLcpSeyrcktbCru4+VtRhqO/tAkfeMK8MbbuiY18jXun1LoBooPYB/Y0j6TCrDBkUrS0TJKXWgweA61XYG0jTYwdTLj7kla4eO07kDjH4Og0nwFUp8Brfcp0sdqkTb+A/8A+PN7/iVKxDsfJjA6cpD8LG1UtinhjLbOi0vwzRo/KCT6/qn48MIbQxRSVI2GUGjgJhJPagBbUEjwgBQgBwpIY6CBlIA4qIAluQA8IAcFQBIOQSPKAGUAJBIkAJADFACQQNtHZADGi09B9kAU1LCm7ljT7gKbIoHdoFuf/pZ/+QodErQm6DbjikwfQIAT9BtzzSb9lNkUVP8ADNqcGgw+7QoaT7Ch6Xhq1bhtCmB6MCKX0SEU9HoN4pMHs0IpAXttGDhjR9ApCi0MA6BAEoQAkAJQAkAJBIkAJSA6gBkAOFJA6AGUkH//2Q==">
            <a:extLst>
              <a:ext uri="{FF2B5EF4-FFF2-40B4-BE49-F238E27FC236}">
                <a16:creationId xmlns:a16="http://schemas.microsoft.com/office/drawing/2014/main" id="{2EB99A75-438F-1DC3-679E-AA212C058E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it-IT" altLang="it-IT" sz="2400">
              <a:latin typeface="Times New Roman" panose="02020603050405020304" pitchFamily="18" charset="0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E79A9F40-54D2-B481-E532-864FE4BE0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5892" y="1815184"/>
            <a:ext cx="5326062" cy="2159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it-IT" sz="2400" b="1" dirty="0">
                <a:latin typeface="Cavolini" panose="03000502040302020204" pitchFamily="66" charset="0"/>
                <a:cs typeface="Cavolini" panose="03000502040302020204" pitchFamily="66" charset="0"/>
              </a:rPr>
              <a:t>Giuliana Parisi </a:t>
            </a:r>
            <a:b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</a:b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Dipartimento di Scienze e Tecnologie Agrarie, Alimentari, Ambientali e Forestali - DAGRI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Sezione Scienze Animali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 Università degli Studi di Firenze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  <a:hlinkClick r:id="rId2"/>
              </a:rPr>
              <a:t>giuliana.parisi@unifi.it</a:t>
            </a: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it-IT" sz="2000" i="1" dirty="0">
                <a:latin typeface="Cavolini" panose="03000502040302020204" pitchFamily="66" charset="0"/>
                <a:cs typeface="Cavolini" panose="03000502040302020204" pitchFamily="66" charset="0"/>
              </a:rPr>
              <a:t>+39 055 2755590</a:t>
            </a:r>
          </a:p>
          <a:p>
            <a:pPr marL="342900" indent="-342900" algn="ctr">
              <a:spcBef>
                <a:spcPct val="20000"/>
              </a:spcBef>
              <a:defRPr/>
            </a:pPr>
            <a:endParaRPr lang="it-IT" sz="2000" i="1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164878" name="Picture 4" descr="https://encrypted-tbn3.gstatic.com/images?q=tbn:ANd9GcQCrsBowoOhBBPDob7vWXDqLm7MAS0JBE3igFxuuSny1Mo2WLpR">
            <a:hlinkClick r:id="rId3"/>
            <a:extLst>
              <a:ext uri="{FF2B5EF4-FFF2-40B4-BE49-F238E27FC236}">
                <a16:creationId xmlns:a16="http://schemas.microsoft.com/office/drawing/2014/main" id="{A2A55E25-B178-1104-7FB5-00B1B4D8C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181" y="5099478"/>
            <a:ext cx="1749425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881" name="Picture 2" descr="http://thumbs.dreamstime.com/z/icona-e-telefono-del-email-18580729.jpg">
            <a:extLst>
              <a:ext uri="{FF2B5EF4-FFF2-40B4-BE49-F238E27FC236}">
                <a16:creationId xmlns:a16="http://schemas.microsoft.com/office/drawing/2014/main" id="{FAED2A1F-E50C-CCC0-25C7-FC382EF705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87"/>
          <a:stretch>
            <a:fillRect/>
          </a:stretch>
        </p:blipFill>
        <p:spPr bwMode="auto">
          <a:xfrm>
            <a:off x="4244181" y="3966430"/>
            <a:ext cx="6556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piè di pagina 1">
            <a:extLst>
              <a:ext uri="{FF2B5EF4-FFF2-40B4-BE49-F238E27FC236}">
                <a16:creationId xmlns:a16="http://schemas.microsoft.com/office/drawing/2014/main" id="{53C51139-C61A-7077-5FA0-504A6B262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it-IT"/>
              <a:t>San Piero a Grado, 27/05/2025</a:t>
            </a:r>
            <a:endParaRPr lang="en-US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0E1E2FF8-482A-9495-D8A9-A96942477A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AFFD63E-B054-88BC-824C-9C92B6BC21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820" y="209201"/>
            <a:ext cx="3606192" cy="643959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Picture 2" descr="illustrazioni stock, clip art, cartoni animati e icone di tendenza di design semplice della carta con uovo di pasqua bianco posto al centro di una carta bianca vuota - minimalismo elegante perfezionato con testo estetico happy easter scritto in corsivo - effetto 3d realistico con bella luce e ombre - uova">
            <a:extLst>
              <a:ext uri="{FF2B5EF4-FFF2-40B4-BE49-F238E27FC236}">
                <a16:creationId xmlns:a16="http://schemas.microsoft.com/office/drawing/2014/main" id="{5BF138E7-414C-45B4-0EB9-1DB9926C61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8" t="16861" r="24230" b="20136"/>
          <a:stretch/>
        </p:blipFill>
        <p:spPr bwMode="auto">
          <a:xfrm>
            <a:off x="6298166" y="5542939"/>
            <a:ext cx="1010487" cy="131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AF054FBE-08EF-CD6D-522F-FE248CE991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43545" y="5038989"/>
            <a:ext cx="1082356" cy="108235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886064A8-8EEE-B612-CB0B-CF8C3D56DB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27" y="64845"/>
            <a:ext cx="4420946" cy="6728309"/>
          </a:xfrm>
          <a:prstGeom prst="rect">
            <a:avLst/>
          </a:prstGeom>
        </p:spPr>
      </p:pic>
      <p:sp>
        <p:nvSpPr>
          <p:cNvPr id="7" name="Titolo 6">
            <a:extLst>
              <a:ext uri="{FF2B5EF4-FFF2-40B4-BE49-F238E27FC236}">
                <a16:creationId xmlns:a16="http://schemas.microsoft.com/office/drawing/2014/main" id="{14A1DC67-941F-055E-1681-5BA574C105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150"/>
            <a:ext cx="9144000" cy="1325563"/>
          </a:xfrm>
          <a:solidFill>
            <a:schemeClr val="bg1"/>
          </a:solidFill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Organizzazione della sperimentazione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BDCBF10-D585-7363-04D6-DD811883B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1809E59-28E6-643A-F12F-CDBAB4601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4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9D025237-22ED-352A-4C07-FECE899C7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21939"/>
            <a:ext cx="2450960" cy="2450960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E8A08823-53F5-71E1-F282-FBA9288648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4130" y="136524"/>
            <a:ext cx="1678076" cy="1678076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D66A9FA4-1EBC-3C10-45C4-E8555F31E6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3312" y="3220625"/>
            <a:ext cx="2219849" cy="2219849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BACB119-4A7D-B896-FFEF-A16B8A636A31}"/>
              </a:ext>
            </a:extLst>
          </p:cNvPr>
          <p:cNvSpPr txBox="1"/>
          <p:nvPr/>
        </p:nvSpPr>
        <p:spPr>
          <a:xfrm>
            <a:off x="4023612" y="4511709"/>
            <a:ext cx="10967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>
                <a:latin typeface="Ink Free" panose="03080402000500000000" pitchFamily="66" charset="0"/>
              </a:rPr>
              <a:t>Acquisto galline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01F3C43-2A6C-3E87-6CC5-6D778C5E3568}"/>
              </a:ext>
            </a:extLst>
          </p:cNvPr>
          <p:cNvSpPr txBox="1"/>
          <p:nvPr/>
        </p:nvSpPr>
        <p:spPr>
          <a:xfrm>
            <a:off x="4023612" y="4089985"/>
            <a:ext cx="1075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800" b="1" dirty="0">
                <a:latin typeface="Bradley Hand ITC" panose="03070402050302030203" pitchFamily="66" charset="0"/>
              </a:rPr>
              <a:t>Acquisto ingredienti</a:t>
            </a:r>
          </a:p>
        </p:txBody>
      </p:sp>
      <p:pic>
        <p:nvPicPr>
          <p:cNvPr id="1026" name="Picture 2" descr="Calendario, Orario, Calendario Mensile">
            <a:extLst>
              <a:ext uri="{FF2B5EF4-FFF2-40B4-BE49-F238E27FC236}">
                <a16:creationId xmlns:a16="http://schemas.microsoft.com/office/drawing/2014/main" id="{D435BF79-3F5C-6D5D-157C-9E4EF39E6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58" y="4511709"/>
            <a:ext cx="1619011" cy="179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5539401-E7D6-D3D5-75AA-25B063D5CD78}"/>
              </a:ext>
            </a:extLst>
          </p:cNvPr>
          <p:cNvSpPr txBox="1"/>
          <p:nvPr/>
        </p:nvSpPr>
        <p:spPr>
          <a:xfrm>
            <a:off x="-3385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3909655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25AB3E54-9740-EF96-8CFA-719A2CC63F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061" y="1296271"/>
            <a:ext cx="7551812" cy="3959116"/>
          </a:xfrm>
          <a:prstGeom prst="rect">
            <a:avLst/>
          </a:prstGeom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881C38AE-6223-5729-D0AA-9F57D1B63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Articolazione temporale delle prove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6AB6325-83BC-5DAF-2A93-DD7D68D6D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58C644E-DC0B-86B0-2602-CB2E40F48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5</a:t>
            </a:fld>
            <a:endParaRPr lang="it-IT"/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A7BFD4B1-05EA-A137-483D-6EE3D6FD6F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6954" y="4405296"/>
            <a:ext cx="1951055" cy="1951055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3FF54CFB-3EE5-58B1-1B2F-877148D3FE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73" y="3951511"/>
            <a:ext cx="2264261" cy="2264261"/>
          </a:xfrm>
          <a:prstGeom prst="rect">
            <a:avLst/>
          </a:prstGeom>
        </p:spPr>
      </p:pic>
      <p:sp>
        <p:nvSpPr>
          <p:cNvPr id="6" name="Ovale 5">
            <a:extLst>
              <a:ext uri="{FF2B5EF4-FFF2-40B4-BE49-F238E27FC236}">
                <a16:creationId xmlns:a16="http://schemas.microsoft.com/office/drawing/2014/main" id="{85B0D19B-C829-5DFC-D940-77A00CEE3465}"/>
              </a:ext>
            </a:extLst>
          </p:cNvPr>
          <p:cNvSpPr/>
          <p:nvPr/>
        </p:nvSpPr>
        <p:spPr>
          <a:xfrm>
            <a:off x="1160585" y="2155371"/>
            <a:ext cx="1688123" cy="1009859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9E1219D-5332-3F1B-4082-BF86E44C9B73}"/>
              </a:ext>
            </a:extLst>
          </p:cNvPr>
          <p:cNvSpPr/>
          <p:nvPr/>
        </p:nvSpPr>
        <p:spPr>
          <a:xfrm>
            <a:off x="3727938" y="2197239"/>
            <a:ext cx="1688123" cy="1009859"/>
          </a:xfrm>
          <a:prstGeom prst="ellipse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CA32097A-086F-BE85-706B-D337653FD4A1}"/>
              </a:ext>
            </a:extLst>
          </p:cNvPr>
          <p:cNvSpPr/>
          <p:nvPr/>
        </p:nvSpPr>
        <p:spPr>
          <a:xfrm>
            <a:off x="6347209" y="2171280"/>
            <a:ext cx="1688123" cy="1009859"/>
          </a:xfrm>
          <a:prstGeom prst="ellipse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FFB83D2A-A2C4-D1E4-5346-68B72E070456}"/>
              </a:ext>
            </a:extLst>
          </p:cNvPr>
          <p:cNvSpPr txBox="1"/>
          <p:nvPr/>
        </p:nvSpPr>
        <p:spPr>
          <a:xfrm>
            <a:off x="2289293" y="5485575"/>
            <a:ext cx="1874231" cy="5847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accent2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3200" dirty="0">
                <a:latin typeface="Cavolini" panose="03000502040302020204" pitchFamily="66" charset="0"/>
                <a:cs typeface="Cavolini" panose="03000502040302020204" pitchFamily="66" charset="0"/>
              </a:rPr>
              <a:t>Prova 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541A8D5-DB4D-C270-648A-E2F56F839629}"/>
              </a:ext>
            </a:extLst>
          </p:cNvPr>
          <p:cNvSpPr txBox="1"/>
          <p:nvPr/>
        </p:nvSpPr>
        <p:spPr>
          <a:xfrm>
            <a:off x="4939914" y="5474259"/>
            <a:ext cx="1874231" cy="584775"/>
          </a:xfrm>
          <a:prstGeom prst="rect">
            <a:avLst/>
          </a:prstGeom>
          <a:solidFill>
            <a:srgbClr val="FFFF00"/>
          </a:solidFill>
          <a:ln w="38100">
            <a:solidFill>
              <a:schemeClr val="accent4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3200" dirty="0">
                <a:highlight>
                  <a:srgbClr val="FFFF00"/>
                </a:highlight>
                <a:latin typeface="Cavolini" panose="03000502040302020204" pitchFamily="66" charset="0"/>
                <a:cs typeface="Cavolini" panose="03000502040302020204" pitchFamily="66" charset="0"/>
              </a:rPr>
              <a:t>Prova 2</a:t>
            </a:r>
          </a:p>
        </p:txBody>
      </p:sp>
      <p:sp>
        <p:nvSpPr>
          <p:cNvPr id="14" name="Rettangolo con angoli arrotondati 13">
            <a:extLst>
              <a:ext uri="{FF2B5EF4-FFF2-40B4-BE49-F238E27FC236}">
                <a16:creationId xmlns:a16="http://schemas.microsoft.com/office/drawing/2014/main" id="{0392CA6A-9B95-D088-6C7A-65CA810F329A}"/>
              </a:ext>
            </a:extLst>
          </p:cNvPr>
          <p:cNvSpPr/>
          <p:nvPr/>
        </p:nvSpPr>
        <p:spPr>
          <a:xfrm>
            <a:off x="2497016" y="4154994"/>
            <a:ext cx="1562518" cy="839038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A347F65F-0AC7-5BBD-E063-3F3FEF3A1ECB}"/>
              </a:ext>
            </a:extLst>
          </p:cNvPr>
          <p:cNvSpPr/>
          <p:nvPr/>
        </p:nvSpPr>
        <p:spPr>
          <a:xfrm>
            <a:off x="5159934" y="4154994"/>
            <a:ext cx="1562518" cy="839038"/>
          </a:xfrm>
          <a:prstGeom prst="roundRect">
            <a:avLst/>
          </a:prstGeom>
          <a:solidFill>
            <a:srgbClr val="FFFF00">
              <a:alpha val="38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90E8145-2A43-67A6-FA5C-885A1EECDE27}"/>
              </a:ext>
            </a:extLst>
          </p:cNvPr>
          <p:cNvSpPr txBox="1"/>
          <p:nvPr/>
        </p:nvSpPr>
        <p:spPr>
          <a:xfrm>
            <a:off x="-840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1030672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 grafico 1">
            <a:extLst>
              <a:ext uri="{FF2B5EF4-FFF2-40B4-BE49-F238E27FC236}">
                <a16:creationId xmlns:a16="http://schemas.microsoft.com/office/drawing/2014/main" id="{9A504848-01EB-A75A-8681-1FD2B38FED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123" r="29849" b="16147"/>
          <a:stretch/>
        </p:blipFill>
        <p:spPr bwMode="auto">
          <a:xfrm>
            <a:off x="3753266" y="991560"/>
            <a:ext cx="5028995" cy="388669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itolo 4">
            <a:extLst>
              <a:ext uri="{FF2B5EF4-FFF2-40B4-BE49-F238E27FC236}">
                <a16:creationId xmlns:a16="http://schemas.microsoft.com/office/drawing/2014/main" id="{9AB4BB7B-8B48-542E-9683-FA2BD25C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69" y="23482"/>
            <a:ext cx="9194869" cy="1325563"/>
          </a:xfrm>
        </p:spPr>
        <p:txBody>
          <a:bodyPr>
            <a:normAutofit fontScale="90000"/>
          </a:bodyPr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Disposizione e caratteristiche dei box di allevamento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76460BF-59E5-F8EF-99E9-13FCD259C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CD0FE39-44ED-AE96-0A2C-4D4CB7D10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6</a:t>
            </a:fld>
            <a:endParaRPr lang="it-IT"/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42CC1C8B-A4AF-DEB0-ED0F-39322E81E1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919" y="1115367"/>
            <a:ext cx="2601571" cy="4627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9ACC184D-3A00-2C3F-6EA1-C634F59B72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846" y="5156970"/>
            <a:ext cx="1325563" cy="132556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A39CC785-09A1-9AA0-71A3-B496FCC908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0881" y="4370469"/>
            <a:ext cx="2493666" cy="2493666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CBFE848-C9E8-B638-9B29-8450A70A6702}"/>
              </a:ext>
            </a:extLst>
          </p:cNvPr>
          <p:cNvSpPr txBox="1"/>
          <p:nvPr/>
        </p:nvSpPr>
        <p:spPr>
          <a:xfrm>
            <a:off x="4102210" y="4772837"/>
            <a:ext cx="5022321" cy="20621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600" b="1" i="1" dirty="0"/>
              <a:t>Numero gruppi sperimentali</a:t>
            </a:r>
            <a:r>
              <a:rPr lang="it-IT" sz="1600" dirty="0"/>
              <a:t>: 2</a:t>
            </a:r>
          </a:p>
          <a:p>
            <a:r>
              <a:rPr lang="it-IT" sz="1600" b="1" i="1" dirty="0"/>
              <a:t>Numero box</a:t>
            </a:r>
            <a:r>
              <a:rPr lang="it-IT" sz="1600" dirty="0"/>
              <a:t>: 6</a:t>
            </a:r>
          </a:p>
          <a:p>
            <a:r>
              <a:rPr lang="it-IT" sz="1600" b="1" i="1" dirty="0"/>
              <a:t>Numero repliche</a:t>
            </a:r>
            <a:r>
              <a:rPr lang="it-IT" sz="1600" dirty="0"/>
              <a:t>: 3</a:t>
            </a:r>
          </a:p>
          <a:p>
            <a:r>
              <a:rPr lang="it-IT" sz="1600" b="1" i="1" dirty="0"/>
              <a:t>Numero galline per box</a:t>
            </a:r>
            <a:r>
              <a:rPr lang="it-IT" sz="1600" dirty="0"/>
              <a:t>: 6</a:t>
            </a:r>
          </a:p>
          <a:p>
            <a:r>
              <a:rPr lang="it-IT" sz="1600" b="1" i="1" dirty="0"/>
              <a:t>Superficie box</a:t>
            </a:r>
            <a:r>
              <a:rPr lang="it-IT" sz="1600" dirty="0"/>
              <a:t>: 4 × 2 m</a:t>
            </a:r>
          </a:p>
          <a:p>
            <a:r>
              <a:rPr lang="it-IT" sz="1600" b="1" i="1" dirty="0"/>
              <a:t>Superficie a disposizione per ogni gallina</a:t>
            </a:r>
            <a:r>
              <a:rPr lang="it-IT" sz="1600" dirty="0"/>
              <a:t>: 1,3 m</a:t>
            </a:r>
            <a:r>
              <a:rPr lang="it-IT" sz="1600" baseline="30000" dirty="0"/>
              <a:t>2</a:t>
            </a:r>
            <a:r>
              <a:rPr lang="it-IT" sz="1600" dirty="0"/>
              <a:t> </a:t>
            </a:r>
          </a:p>
          <a:p>
            <a:r>
              <a:rPr lang="it-IT" sz="1600" b="1" i="1" dirty="0"/>
              <a:t>Per ogni box</a:t>
            </a:r>
            <a:r>
              <a:rPr lang="it-IT" sz="1600" dirty="0"/>
              <a:t>: 1 mangiatoia, 2 abbeveratoi a goccia, 2 nidi, 1 posatoio</a:t>
            </a: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3B341C39-792E-C283-E39E-4D7C91AAC3EA}"/>
              </a:ext>
            </a:extLst>
          </p:cNvPr>
          <p:cNvSpPr/>
          <p:nvPr/>
        </p:nvSpPr>
        <p:spPr>
          <a:xfrm>
            <a:off x="4232535" y="1069500"/>
            <a:ext cx="746423" cy="1171282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AACBAE19-EFCF-C1B5-74C8-F5A789CC30DB}"/>
              </a:ext>
            </a:extLst>
          </p:cNvPr>
          <p:cNvSpPr/>
          <p:nvPr/>
        </p:nvSpPr>
        <p:spPr>
          <a:xfrm>
            <a:off x="4245704" y="3599207"/>
            <a:ext cx="746423" cy="1171282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E1AF79F1-678B-EF94-622D-E0956A1464D7}"/>
              </a:ext>
            </a:extLst>
          </p:cNvPr>
          <p:cNvSpPr/>
          <p:nvPr/>
        </p:nvSpPr>
        <p:spPr>
          <a:xfrm>
            <a:off x="6678804" y="3564039"/>
            <a:ext cx="746423" cy="1171282"/>
          </a:xfrm>
          <a:prstGeom prst="rect">
            <a:avLst/>
          </a:prstGeom>
          <a:solidFill>
            <a:schemeClr val="accent1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6BFC678F-7A51-A437-49D9-A73F5F4F13EA}"/>
              </a:ext>
            </a:extLst>
          </p:cNvPr>
          <p:cNvSpPr/>
          <p:nvPr/>
        </p:nvSpPr>
        <p:spPr>
          <a:xfrm>
            <a:off x="7700602" y="3589348"/>
            <a:ext cx="746423" cy="1171282"/>
          </a:xfrm>
          <a:prstGeom prst="rect">
            <a:avLst/>
          </a:prstGeom>
          <a:solidFill>
            <a:schemeClr val="accent2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B26EFFFA-C260-757A-EA93-19245F81FA4C}"/>
              </a:ext>
            </a:extLst>
          </p:cNvPr>
          <p:cNvSpPr/>
          <p:nvPr/>
        </p:nvSpPr>
        <p:spPr>
          <a:xfrm>
            <a:off x="5641934" y="3567359"/>
            <a:ext cx="746423" cy="1171282"/>
          </a:xfrm>
          <a:prstGeom prst="rect">
            <a:avLst/>
          </a:prstGeom>
          <a:solidFill>
            <a:schemeClr val="accent2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5D6F7D6A-BAE3-1B23-286C-ED763D52FB05}"/>
              </a:ext>
            </a:extLst>
          </p:cNvPr>
          <p:cNvSpPr/>
          <p:nvPr/>
        </p:nvSpPr>
        <p:spPr>
          <a:xfrm>
            <a:off x="5812055" y="1797883"/>
            <a:ext cx="746423" cy="1171282"/>
          </a:xfrm>
          <a:prstGeom prst="rect">
            <a:avLst/>
          </a:prstGeom>
          <a:solidFill>
            <a:schemeClr val="accent2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1C74C5B2-0B48-2C71-6915-0CC874D37102}"/>
              </a:ext>
            </a:extLst>
          </p:cNvPr>
          <p:cNvSpPr txBox="1"/>
          <p:nvPr/>
        </p:nvSpPr>
        <p:spPr>
          <a:xfrm>
            <a:off x="0" y="648025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1542919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9FBCA2A3-1D20-5FE1-50D1-6AA871076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695" y="4010086"/>
            <a:ext cx="6175248" cy="2625852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1FA2B8DD-ACD0-CDA3-332B-32BD726EA3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950" y="627888"/>
            <a:ext cx="6175248" cy="2801112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BE783FDD-32FA-0ED1-3BFB-6D9491E672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756" y="4105647"/>
            <a:ext cx="6175248" cy="2625852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8F197588-E924-5D73-8FBE-38A320EC194A}"/>
              </a:ext>
            </a:extLst>
          </p:cNvPr>
          <p:cNvSpPr txBox="1"/>
          <p:nvPr/>
        </p:nvSpPr>
        <p:spPr>
          <a:xfrm>
            <a:off x="384148" y="2642317"/>
            <a:ext cx="45682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>
                <a:latin typeface="Cavolini" panose="03000502040302020204" pitchFamily="66" charset="0"/>
                <a:cs typeface="Cavolini" panose="03000502040302020204" pitchFamily="66" charset="0"/>
              </a:rPr>
              <a:t>Formulazione diete </a:t>
            </a:r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170FB0A-E9BB-CCCA-378A-6480B998B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9F06EAE-F789-9770-9D17-51EB754D8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7</a:t>
            </a:fld>
            <a:endParaRPr lang="it-IT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248F77D-47C7-6FA3-51BA-E0A008DB4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15" y="5267678"/>
            <a:ext cx="1184869" cy="1184869"/>
          </a:xfrm>
          <a:prstGeom prst="rect">
            <a:avLst/>
          </a:prstGeom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B1D43A85-FEB8-F27E-6708-57DA33A94067}"/>
              </a:ext>
            </a:extLst>
          </p:cNvPr>
          <p:cNvSpPr txBox="1"/>
          <p:nvPr/>
        </p:nvSpPr>
        <p:spPr>
          <a:xfrm>
            <a:off x="72844" y="101874"/>
            <a:ext cx="33217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5400" dirty="0">
                <a:latin typeface="Cavolini" panose="03000502040302020204" pitchFamily="66" charset="0"/>
                <a:cs typeface="Cavolini" panose="03000502040302020204" pitchFamily="66" charset="0"/>
              </a:rPr>
              <a:t>Galline  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219AC1C1-DE23-7118-564A-6B19BFB5035E}"/>
              </a:ext>
            </a:extLst>
          </p:cNvPr>
          <p:cNvSpPr txBox="1"/>
          <p:nvPr/>
        </p:nvSpPr>
        <p:spPr>
          <a:xfrm>
            <a:off x="222936" y="1078087"/>
            <a:ext cx="2806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/>
              <a:t>Razza</a:t>
            </a:r>
            <a:r>
              <a:rPr lang="it-IT" dirty="0"/>
              <a:t>: Livornese bianca</a:t>
            </a:r>
          </a:p>
          <a:p>
            <a:r>
              <a:rPr lang="it-IT" b="1" i="1" dirty="0"/>
              <a:t>Età</a:t>
            </a:r>
            <a:r>
              <a:rPr lang="it-IT" dirty="0"/>
              <a:t>: 160 giorni (fascia 4)</a:t>
            </a:r>
          </a:p>
          <a:p>
            <a:r>
              <a:rPr lang="it-IT" b="1" i="1" dirty="0"/>
              <a:t>Peso iniziale</a:t>
            </a:r>
            <a:r>
              <a:rPr lang="it-IT" dirty="0"/>
              <a:t>: ~1.5 kg</a:t>
            </a:r>
          </a:p>
          <a:p>
            <a:r>
              <a:rPr lang="it-IT" b="1" i="1" dirty="0"/>
              <a:t>Numero</a:t>
            </a:r>
            <a:r>
              <a:rPr lang="it-IT" dirty="0"/>
              <a:t>: 36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673FEF5-833A-C458-FFDF-0A1354866DA5}"/>
              </a:ext>
            </a:extLst>
          </p:cNvPr>
          <p:cNvSpPr txBox="1"/>
          <p:nvPr/>
        </p:nvSpPr>
        <p:spPr>
          <a:xfrm>
            <a:off x="1467294" y="3212049"/>
            <a:ext cx="32183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Dieta Controllo (C) </a:t>
            </a:r>
          </a:p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prova 1 prova 2  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2FC0E9A-4ADB-9926-07CB-710037CDCF33}"/>
              </a:ext>
            </a:extLst>
          </p:cNvPr>
          <p:cNvSpPr txBox="1"/>
          <p:nvPr/>
        </p:nvSpPr>
        <p:spPr>
          <a:xfrm>
            <a:off x="4952419" y="0"/>
            <a:ext cx="36388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Dieta sperimentale (HI) </a:t>
            </a:r>
          </a:p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prova 1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1751D0D-37F5-F287-2421-166F393E4CF8}"/>
              </a:ext>
            </a:extLst>
          </p:cNvPr>
          <p:cNvSpPr txBox="1"/>
          <p:nvPr/>
        </p:nvSpPr>
        <p:spPr>
          <a:xfrm>
            <a:off x="4685603" y="3387840"/>
            <a:ext cx="4031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Dieta sperimentale (HI-oil) </a:t>
            </a:r>
          </a:p>
          <a:p>
            <a:pPr algn="ctr"/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prova 2</a:t>
            </a:r>
          </a:p>
        </p:txBody>
      </p:sp>
      <p:pic>
        <p:nvPicPr>
          <p:cNvPr id="2050" name="Picture 2" descr="Gallina Livornese Bianca - Avicola Ternana">
            <a:extLst>
              <a:ext uri="{FF2B5EF4-FFF2-40B4-BE49-F238E27FC236}">
                <a16:creationId xmlns:a16="http://schemas.microsoft.com/office/drawing/2014/main" id="{9B81A39C-460E-FC05-C7F3-6FE73F3EB8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223" y="216652"/>
            <a:ext cx="1934730" cy="1934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6B58E68F-5BF1-19DB-664C-7BD318238F26}"/>
              </a:ext>
            </a:extLst>
          </p:cNvPr>
          <p:cNvSpPr txBox="1"/>
          <p:nvPr/>
        </p:nvSpPr>
        <p:spPr>
          <a:xfrm>
            <a:off x="1639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2494012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D56DA57-4C4C-FE94-C966-11034F17D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15350" cy="1325563"/>
          </a:xfrm>
        </p:spPr>
        <p:txBody>
          <a:bodyPr/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Strutture di allevamento e galline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7D1D4DD8-6361-E696-C1AE-32050A123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8B84516-4BD2-7824-C04B-F58284FCC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8</a:t>
            </a:fld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9FF0A2F0-2BE7-88F6-A627-E93077B834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595" y="1053861"/>
            <a:ext cx="2523847" cy="44890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E592AAF0-A79D-29C8-E3D9-B09302823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6276">
            <a:off x="6411420" y="1050844"/>
            <a:ext cx="2265498" cy="4027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3860B381-6F8E-BEDF-AC07-0029939B05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566" y="2209974"/>
            <a:ext cx="2435029" cy="43289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17A8B1EC-FED2-2B69-7181-5483659DA8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534" b="19570"/>
          <a:stretch/>
        </p:blipFill>
        <p:spPr>
          <a:xfrm>
            <a:off x="-83527" y="1053861"/>
            <a:ext cx="2758273" cy="27544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94C3900D-561D-587E-6F08-0010018996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3521" y="5246570"/>
            <a:ext cx="1545277" cy="1545277"/>
          </a:xfrm>
          <a:prstGeom prst="rect">
            <a:avLst/>
          </a:prstGeom>
        </p:spPr>
      </p:pic>
      <p:sp>
        <p:nvSpPr>
          <p:cNvPr id="7" name="CasellaDiTesto 6">
            <a:extLst>
              <a:ext uri="{FF2B5EF4-FFF2-40B4-BE49-F238E27FC236}">
                <a16:creationId xmlns:a16="http://schemas.microsoft.com/office/drawing/2014/main" id="{3D0F5BFA-E86E-7A6B-F62C-9E51AD79550C}"/>
              </a:ext>
            </a:extLst>
          </p:cNvPr>
          <p:cNvSpPr txBox="1"/>
          <p:nvPr/>
        </p:nvSpPr>
        <p:spPr>
          <a:xfrm>
            <a:off x="-3385" y="648866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314011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B13E019-9A7C-2582-7868-5C3121BA1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San Piero a Grado, 27/05/2025</a:t>
            </a:r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A306FDB-0006-E6EF-DADB-8BE075B5D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80A65-D1D2-4BEB-BC47-5C04166AF011}" type="slidenum">
              <a:rPr lang="it-IT" smtClean="0"/>
              <a:t>9</a:t>
            </a:fld>
            <a:endParaRPr lang="it-IT"/>
          </a:p>
        </p:txBody>
      </p:sp>
      <p:sp>
        <p:nvSpPr>
          <p:cNvPr id="5" name="Titolo 3">
            <a:extLst>
              <a:ext uri="{FF2B5EF4-FFF2-40B4-BE49-F238E27FC236}">
                <a16:creationId xmlns:a16="http://schemas.microsoft.com/office/drawing/2014/main" id="{308CB33E-5E3A-E772-5AD5-FD788A894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8865" y="108037"/>
            <a:ext cx="9108831" cy="1325563"/>
          </a:xfrm>
        </p:spPr>
        <p:txBody>
          <a:bodyPr>
            <a:normAutofit fontScale="90000"/>
          </a:bodyPr>
          <a:lstStyle/>
          <a:p>
            <a:r>
              <a:rPr lang="it-IT" dirty="0">
                <a:latin typeface="Cavolini" panose="03000502040302020204" pitchFamily="66" charset="0"/>
                <a:cs typeface="Cavolini" panose="03000502040302020204" pitchFamily="66" charset="0"/>
              </a:rPr>
              <a:t>Approvvigionamento ingredienti/preparazione delle diete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DBB0D3A3-832D-80F2-8BEC-DAF040D11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865" y="4354046"/>
            <a:ext cx="1695585" cy="169558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A7281E89-E869-AE0E-F76F-33E2477D8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684" y="1440232"/>
            <a:ext cx="2978956" cy="854947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2064CA7-D202-9FC7-D990-B330CD5DE3C7}"/>
              </a:ext>
            </a:extLst>
          </p:cNvPr>
          <p:cNvSpPr txBox="1"/>
          <p:nvPr/>
        </p:nvSpPr>
        <p:spPr>
          <a:xfrm>
            <a:off x="0" y="1587293"/>
            <a:ext cx="25046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  <a:t>Farina di insetti</a:t>
            </a:r>
          </a:p>
          <a:p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  <a:t>Olio di insetti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43599848-249D-7DD0-0E25-758FD367D35C}"/>
              </a:ext>
            </a:extLst>
          </p:cNvPr>
          <p:cNvSpPr txBox="1"/>
          <p:nvPr/>
        </p:nvSpPr>
        <p:spPr>
          <a:xfrm>
            <a:off x="5676548" y="1479571"/>
            <a:ext cx="288464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it-IT" b="0" i="0" dirty="0">
                <a:effectLst/>
                <a:latin typeface="adelle"/>
              </a:rPr>
              <a:t>Strada di Settimo, 224/15</a:t>
            </a:r>
          </a:p>
          <a:p>
            <a:r>
              <a:rPr lang="it-IT" b="0" i="0" dirty="0">
                <a:effectLst/>
                <a:latin typeface="adelle"/>
              </a:rPr>
              <a:t>10156 Torino</a:t>
            </a:r>
          </a:p>
          <a:p>
            <a:r>
              <a:rPr lang="it-IT" b="0" i="0" dirty="0">
                <a:effectLst/>
                <a:latin typeface="adelle"/>
              </a:rPr>
              <a:t>+39 011 0197939</a:t>
            </a:r>
            <a:endParaRPr lang="it-IT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A499E2A-A906-9038-B5BA-EFA226263798}"/>
              </a:ext>
            </a:extLst>
          </p:cNvPr>
          <p:cNvSpPr txBox="1"/>
          <p:nvPr/>
        </p:nvSpPr>
        <p:spPr>
          <a:xfrm>
            <a:off x="17584" y="2916005"/>
            <a:ext cx="919995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  <a:t>Altri ingredienti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: reperiti in Toscana</a:t>
            </a:r>
          </a:p>
          <a:p>
            <a:endParaRPr lang="it-IT" sz="2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endParaRPr lang="it-IT" sz="2000" dirty="0">
              <a:latin typeface="Cavolini" panose="03000502040302020204" pitchFamily="66" charset="0"/>
              <a:cs typeface="Cavolini" panose="03000502040302020204" pitchFamily="66" charset="0"/>
            </a:endParaRPr>
          </a:p>
          <a:p>
            <a:r>
              <a:rPr lang="it-IT" sz="2000" b="1" dirty="0">
                <a:latin typeface="Cavolini" panose="03000502040302020204" pitchFamily="66" charset="0"/>
                <a:cs typeface="Cavolini" panose="03000502040302020204" pitchFamily="66" charset="0"/>
              </a:rPr>
              <a:t>Preparazione dei mangimi</a:t>
            </a:r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: Allevamenti Sperimentali </a:t>
            </a:r>
          </a:p>
          <a:p>
            <a:r>
              <a:rPr lang="it-IT" sz="2000" dirty="0">
                <a:latin typeface="Cavolini" panose="03000502040302020204" pitchFamily="66" charset="0"/>
                <a:cs typeface="Cavolini" panose="03000502040302020204" pitchFamily="66" charset="0"/>
              </a:rPr>
              <a:t>					      Sezione di Scienze Animali del DAGRI-UNIFI</a:t>
            </a:r>
          </a:p>
        </p:txBody>
      </p:sp>
      <p:pic>
        <p:nvPicPr>
          <p:cNvPr id="1028" name="Picture 4" descr="Insect oil as a sustainable innovation in pet food formulation ...">
            <a:extLst>
              <a:ext uri="{FF2B5EF4-FFF2-40B4-BE49-F238E27FC236}">
                <a16:creationId xmlns:a16="http://schemas.microsoft.com/office/drawing/2014/main" id="{AC03FF3D-5731-AE3F-26A0-E8026E13E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513" y="4944355"/>
            <a:ext cx="1164956" cy="1747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otential of Hermetia illucens larvae meal as protein source in broiler ...">
            <a:extLst>
              <a:ext uri="{FF2B5EF4-FFF2-40B4-BE49-F238E27FC236}">
                <a16:creationId xmlns:a16="http://schemas.microsoft.com/office/drawing/2014/main" id="{F42B2148-7588-0D9A-4558-B01F2D76B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72" y="2152328"/>
            <a:ext cx="2061113" cy="19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ermetia illucens--Présentation">
            <a:extLst>
              <a:ext uri="{FF2B5EF4-FFF2-40B4-BE49-F238E27FC236}">
                <a16:creationId xmlns:a16="http://schemas.microsoft.com/office/drawing/2014/main" id="{6D3203E6-AC11-3FD0-FF1E-F5C8E9A4FE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844" y="2407072"/>
            <a:ext cx="2221732" cy="146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igure 1 from Insect Larvae Meal (Hermetia illucens) as a Sustainable ...">
            <a:extLst>
              <a:ext uri="{FF2B5EF4-FFF2-40B4-BE49-F238E27FC236}">
                <a16:creationId xmlns:a16="http://schemas.microsoft.com/office/drawing/2014/main" id="{7CDC071D-A917-4C35-7A1C-BFEE02873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6"/>
          <a:stretch/>
        </p:blipFill>
        <p:spPr bwMode="auto">
          <a:xfrm>
            <a:off x="1755206" y="4944355"/>
            <a:ext cx="2880375" cy="185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A7E7D31F-1D52-D7F1-5A74-9E92D83F52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3017" y="5380533"/>
            <a:ext cx="1963398" cy="1477467"/>
          </a:xfrm>
          <a:prstGeom prst="rect">
            <a:avLst/>
          </a:prstGeom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95CC5E30-61ED-CAC8-726A-F3B7368E6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2517" y="4680536"/>
            <a:ext cx="2061113" cy="206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C1E5A07D-A471-0E26-0038-1AD158FBC6F2}"/>
              </a:ext>
            </a:extLst>
          </p:cNvPr>
          <p:cNvSpPr txBox="1"/>
          <p:nvPr/>
        </p:nvSpPr>
        <p:spPr>
          <a:xfrm>
            <a:off x="0" y="6480258"/>
            <a:ext cx="192065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>
                <a:latin typeface="Bradley Hand ITC" panose="03070402050302030203" pitchFamily="66" charset="0"/>
              </a:rPr>
              <a:t>Materiali e metodi</a:t>
            </a:r>
          </a:p>
        </p:txBody>
      </p:sp>
    </p:spTree>
    <p:extLst>
      <p:ext uri="{BB962C8B-B14F-4D97-AF65-F5344CB8AC3E}">
        <p14:creationId xmlns:p14="http://schemas.microsoft.com/office/powerpoint/2010/main" val="30979778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1723</TotalTime>
  <Words>2515</Words>
  <Application>Microsoft Office PowerPoint</Application>
  <PresentationFormat>Presentazione su schermo (4:3)</PresentationFormat>
  <Paragraphs>900</Paragraphs>
  <Slides>38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38</vt:i4>
      </vt:variant>
    </vt:vector>
  </HeadingPairs>
  <TitlesOfParts>
    <vt:vector size="49" baseType="lpstr">
      <vt:lpstr>adelle</vt:lpstr>
      <vt:lpstr>Arial</vt:lpstr>
      <vt:lpstr>Bradley Hand ITC</vt:lpstr>
      <vt:lpstr>Calibri</vt:lpstr>
      <vt:lpstr>Calibri Light</vt:lpstr>
      <vt:lpstr>Cavolini</vt:lpstr>
      <vt:lpstr>Comic Sans MS</vt:lpstr>
      <vt:lpstr>Ink Free</vt:lpstr>
      <vt:lpstr>Times New Roman</vt:lpstr>
      <vt:lpstr>Wingdings</vt:lpstr>
      <vt:lpstr>Tema di Office</vt:lpstr>
      <vt:lpstr>Farina e olio di Hermetia illucens nell'alimentazione di galline ovaiole: performance produttive e qualità delle uova</vt:lpstr>
      <vt:lpstr>Valutazione della digeribilità in vitro delle farine intere e disoleate e degli oli derivanti dagli insetti  e  prova in vivo su galline ovaiole </vt:lpstr>
      <vt:lpstr>Obiettivi </vt:lpstr>
      <vt:lpstr>Organizzazione della sperimentazione</vt:lpstr>
      <vt:lpstr>Articolazione temporale delle prove</vt:lpstr>
      <vt:lpstr>Disposizione e caratteristiche dei box di allevamento</vt:lpstr>
      <vt:lpstr>Presentazione standard di PowerPoint</vt:lpstr>
      <vt:lpstr>Strutture di allevamento e galline</vt:lpstr>
      <vt:lpstr>Approvvigionamento ingredienti/preparazione delle diete</vt:lpstr>
      <vt:lpstr>Reclutamento borsisti di ricerca</vt:lpstr>
      <vt:lpstr>Preparazione richiesta Comitato Etico UNIFI</vt:lpstr>
      <vt:lpstr>Analisi sulle galline</vt:lpstr>
      <vt:lpstr>Presentazione standard di PowerPoint</vt:lpstr>
      <vt:lpstr>Maggiori dettagli sulle analisi condotte sulle uova</vt:lpstr>
      <vt:lpstr>Prova n. 1</vt:lpstr>
      <vt:lpstr>Note relative alla formula della dieta</vt:lpstr>
      <vt:lpstr>Dati di produttività/1</vt:lpstr>
      <vt:lpstr>Dati di produttività/2</vt:lpstr>
      <vt:lpstr>Caratteristiche delle uova</vt:lpstr>
      <vt:lpstr>Incidenza singole componenti dell’uovo</vt:lpstr>
      <vt:lpstr>Colore del tuorlo</vt:lpstr>
      <vt:lpstr>Composizione chimica</vt:lpstr>
      <vt:lpstr>Profilo in acidi grassi</vt:lpstr>
      <vt:lpstr>Prova n. 2</vt:lpstr>
      <vt:lpstr>Dati di produttività/1</vt:lpstr>
      <vt:lpstr>Dati di produttività/2</vt:lpstr>
      <vt:lpstr>Caratteristiche delle uova</vt:lpstr>
      <vt:lpstr>Incidenza singole componenti dell’uovo</vt:lpstr>
      <vt:lpstr>Colore del tuorlo</vt:lpstr>
      <vt:lpstr>Composizione chimica</vt:lpstr>
      <vt:lpstr>Profilo in acidi grassi</vt:lpstr>
      <vt:lpstr>Conclusioni – Prova 1 </vt:lpstr>
      <vt:lpstr>Conclusioni – Prova 2 </vt:lpstr>
      <vt:lpstr>Conclusioni </vt:lpstr>
      <vt:lpstr>Personale coinvolto nel progetto</vt:lpstr>
      <vt:lpstr>Grazie anche agli studenti magistrali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Giuliana Parisi</dc:creator>
  <cp:lastModifiedBy>Giuliana Parisi</cp:lastModifiedBy>
  <cp:revision>63</cp:revision>
  <dcterms:created xsi:type="dcterms:W3CDTF">2024-12-28T10:16:07Z</dcterms:created>
  <dcterms:modified xsi:type="dcterms:W3CDTF">2025-05-26T17:31:15Z</dcterms:modified>
</cp:coreProperties>
</file>