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3" r:id="rId10"/>
    <p:sldId id="265" r:id="rId11"/>
    <p:sldId id="264" r:id="rId12"/>
    <p:sldId id="266" r:id="rId13"/>
    <p:sldId id="275" r:id="rId14"/>
    <p:sldId id="269" r:id="rId15"/>
    <p:sldId id="276" r:id="rId16"/>
    <p:sldId id="270" r:id="rId17"/>
    <p:sldId id="271" r:id="rId18"/>
    <p:sldId id="274" r:id="rId19"/>
    <p:sldId id="267" r:id="rId20"/>
    <p:sldId id="278" r:id="rId21"/>
    <p:sldId id="277" r:id="rId2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F9E7"/>
    <a:srgbClr val="E7F7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EC20E35-A176-4012-BC5E-935CFFF8708E}" styleName="Stile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9673" autoAdjust="0"/>
  </p:normalViewPr>
  <p:slideViewPr>
    <p:cSldViewPr snapToGrid="0">
      <p:cViewPr varScale="1">
        <p:scale>
          <a:sx n="74" d="100"/>
          <a:sy n="74" d="100"/>
        </p:scale>
        <p:origin x="104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Il%20mio%20Drive\2ndLife_project\New_Censimento_sottoprodotti_GIS_project\Camcom_francinres_arpatrifiuti\catasto_rifiuti_ARPAT\PRODUZIONE_02_ATECO_UNIPI_Ileni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[PRODUZIONE_02_ATECO_UNIPI_Ilenia.xlsx]Sel_CER_ATECO!Tabella pivot3</c:name>
    <c:fmtId val="16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Produzione di rifiuti organici distinti per attività economiche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Sel_CER_ATECO!$B$11</c:f>
              <c:strCache>
                <c:ptCount val="1"/>
                <c:pt idx="0">
                  <c:v>Totale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Sel_CER_ATECO!$A$12:$A$32</c:f>
              <c:strCache>
                <c:ptCount val="20"/>
                <c:pt idx="0">
                  <c:v>Altra Lavorazione e conservazione di frutta e di ortaggi</c:v>
                </c:pt>
                <c:pt idx="1">
                  <c:v>Attività successive alla raccolta</c:v>
                </c:pt>
                <c:pt idx="2">
                  <c:v>Coltivazione di ortaggi (inclusi i meloni) in foglia, a fusto, a frutto, in radici, bulbi e tuberi in colture protette (escluse barbabietola da zucchero e patate)</c:v>
                </c:pt>
                <c:pt idx="3">
                  <c:v>Coltivazione di uva</c:v>
                </c:pt>
                <c:pt idx="4">
                  <c:v>Commercio all'ingrosso di altri prodotti alimentari</c:v>
                </c:pt>
                <c:pt idx="5">
                  <c:v>Commercio all'ingrosso non specializzato di altri prodotti alimentari, bevande e tabacco</c:v>
                </c:pt>
                <c:pt idx="6">
                  <c:v>Commercio all'ingrosso non specializzato di prodotti surgelati</c:v>
                </c:pt>
                <c:pt idx="7">
                  <c:v>Industria delle bibite analcoliche, delle acque minerali e di altre acque in bottiglia</c:v>
                </c:pt>
                <c:pt idx="8">
                  <c:v>INDUSTRIA LATTIERO-CASEARIA</c:v>
                </c:pt>
                <c:pt idx="9">
                  <c:v>Industria lattiero-casearia, trattamento igienico, conservazione del latte</c:v>
                </c:pt>
                <c:pt idx="10">
                  <c:v>LAVORAZIONE E CONSERVAZIONE DI FRUTTA E ORTAGGI</c:v>
                </c:pt>
                <c:pt idx="11">
                  <c:v>Molitura del frumento</c:v>
                </c:pt>
                <c:pt idx="12">
                  <c:v>Produzione dei derivati del latte</c:v>
                </c:pt>
                <c:pt idx="13">
                  <c:v>Produzione di cacao, cioccolato, caramelle e confetterie</c:v>
                </c:pt>
                <c:pt idx="14">
                  <c:v>Produzione di mangimi per l'alimentazione degli animali da allevamento</c:v>
                </c:pt>
                <c:pt idx="15">
                  <c:v>Produzione di olio raffinato o grezzo da semi oleosi o frutti oleosi prevalentemente non di produzione propria</c:v>
                </c:pt>
                <c:pt idx="16">
                  <c:v>Produzione di preparati omogeneizzati e di alimenti dietetici</c:v>
                </c:pt>
                <c:pt idx="17">
                  <c:v>Produzione di prodotti a base di carne (inclusa la carne di volatili)</c:v>
                </c:pt>
                <c:pt idx="18">
                  <c:v>Produzione di prodotti alimentari nca</c:v>
                </c:pt>
                <c:pt idx="19">
                  <c:v>Produzione di vini da tavola e v.q.p.r.d.</c:v>
                </c:pt>
              </c:strCache>
            </c:strRef>
          </c:cat>
          <c:val>
            <c:numRef>
              <c:f>Sel_CER_ATECO!$B$12:$B$32</c:f>
              <c:numCache>
                <c:formatCode>General</c:formatCode>
                <c:ptCount val="20"/>
                <c:pt idx="0">
                  <c:v>670.79570000000001</c:v>
                </c:pt>
                <c:pt idx="1">
                  <c:v>13.370000000000001</c:v>
                </c:pt>
                <c:pt idx="2">
                  <c:v>100.11</c:v>
                </c:pt>
                <c:pt idx="3">
                  <c:v>8.08</c:v>
                </c:pt>
                <c:pt idx="4">
                  <c:v>1.4940250000000002</c:v>
                </c:pt>
                <c:pt idx="5">
                  <c:v>5.5519999999999996</c:v>
                </c:pt>
                <c:pt idx="6">
                  <c:v>18</c:v>
                </c:pt>
                <c:pt idx="7">
                  <c:v>267.2</c:v>
                </c:pt>
                <c:pt idx="8">
                  <c:v>0.40300000000000002</c:v>
                </c:pt>
                <c:pt idx="9">
                  <c:v>11.3</c:v>
                </c:pt>
                <c:pt idx="10">
                  <c:v>28.17</c:v>
                </c:pt>
                <c:pt idx="11">
                  <c:v>71.66</c:v>
                </c:pt>
                <c:pt idx="12">
                  <c:v>1381.4939999999999</c:v>
                </c:pt>
                <c:pt idx="13">
                  <c:v>29.349999999999998</c:v>
                </c:pt>
                <c:pt idx="14">
                  <c:v>15.12</c:v>
                </c:pt>
                <c:pt idx="15">
                  <c:v>4.1950000000000003</c:v>
                </c:pt>
                <c:pt idx="16">
                  <c:v>18.079999999999998</c:v>
                </c:pt>
                <c:pt idx="17">
                  <c:v>1.2</c:v>
                </c:pt>
                <c:pt idx="18">
                  <c:v>2.2799999999999998</c:v>
                </c:pt>
                <c:pt idx="19">
                  <c:v>38.96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02-488D-8049-677376F763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91023152"/>
        <c:axId val="391022192"/>
      </c:barChart>
      <c:catAx>
        <c:axId val="391023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91022192"/>
        <c:crosses val="autoZero"/>
        <c:auto val="1"/>
        <c:lblAlgn val="ctr"/>
        <c:lblOffset val="100"/>
        <c:noMultiLvlLbl val="0"/>
      </c:catAx>
      <c:valAx>
        <c:axId val="391022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91023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solidFill>
        <a:schemeClr val="tx1"/>
      </a:solidFill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2ED618-9045-4652-AC7C-90E7F4A2A120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D125C57-A608-4413-8C04-1C6506BCD39A}">
      <dgm:prSet/>
      <dgm:spPr/>
      <dgm:t>
        <a:bodyPr/>
        <a:lstStyle/>
        <a:p>
          <a:r>
            <a:rPr lang="it-IT"/>
            <a:t>1. Cereali in grani e prodotti derivati</a:t>
          </a:r>
          <a:endParaRPr lang="en-US"/>
        </a:p>
      </dgm:t>
    </dgm:pt>
    <dgm:pt modelId="{92F298C2-7592-4316-BD22-9A4F8CA5CF5F}" type="parTrans" cxnId="{D9F9A08A-7638-4837-9B31-95448C8C60D6}">
      <dgm:prSet/>
      <dgm:spPr/>
      <dgm:t>
        <a:bodyPr/>
        <a:lstStyle/>
        <a:p>
          <a:endParaRPr lang="en-US"/>
        </a:p>
      </dgm:t>
    </dgm:pt>
    <dgm:pt modelId="{F30B84CB-2466-41EB-8686-9C5A896162A2}" type="sibTrans" cxnId="{D9F9A08A-7638-4837-9B31-95448C8C60D6}">
      <dgm:prSet/>
      <dgm:spPr/>
      <dgm:t>
        <a:bodyPr/>
        <a:lstStyle/>
        <a:p>
          <a:endParaRPr lang="en-US"/>
        </a:p>
      </dgm:t>
    </dgm:pt>
    <dgm:pt modelId="{EA34A5F1-E835-4F61-A1D5-A96D7F6C6947}">
      <dgm:prSet/>
      <dgm:spPr/>
      <dgm:t>
        <a:bodyPr/>
        <a:lstStyle/>
        <a:p>
          <a:r>
            <a:rPr lang="it-IT" dirty="0"/>
            <a:t>2. Semi oleaginosi, frutti oleaginosi e prodotti derivati</a:t>
          </a:r>
          <a:endParaRPr lang="en-US" dirty="0"/>
        </a:p>
      </dgm:t>
    </dgm:pt>
    <dgm:pt modelId="{3B873B1B-511D-4D39-AA95-6437A085B22D}" type="parTrans" cxnId="{391BA01A-78CD-4921-A219-2524D7DF7442}">
      <dgm:prSet/>
      <dgm:spPr/>
      <dgm:t>
        <a:bodyPr/>
        <a:lstStyle/>
        <a:p>
          <a:endParaRPr lang="en-US"/>
        </a:p>
      </dgm:t>
    </dgm:pt>
    <dgm:pt modelId="{DC398DA0-0BD1-4F85-AD6E-9A0F03761C53}" type="sibTrans" cxnId="{391BA01A-78CD-4921-A219-2524D7DF7442}">
      <dgm:prSet/>
      <dgm:spPr/>
      <dgm:t>
        <a:bodyPr/>
        <a:lstStyle/>
        <a:p>
          <a:endParaRPr lang="en-US"/>
        </a:p>
      </dgm:t>
    </dgm:pt>
    <dgm:pt modelId="{8F693A71-A5DE-4AFB-B844-90E9DBCE1DF3}">
      <dgm:prSet/>
      <dgm:spPr/>
      <dgm:t>
        <a:bodyPr/>
        <a:lstStyle/>
        <a:p>
          <a:r>
            <a:rPr lang="it-IT"/>
            <a:t>3. Semi di leguminose e prodotti derivati</a:t>
          </a:r>
          <a:endParaRPr lang="en-US"/>
        </a:p>
      </dgm:t>
    </dgm:pt>
    <dgm:pt modelId="{266E7471-1C2C-49F3-93A0-0919CA25968A}" type="parTrans" cxnId="{4A6F934E-2A72-4237-B2EB-C53E5112E5B4}">
      <dgm:prSet/>
      <dgm:spPr/>
      <dgm:t>
        <a:bodyPr/>
        <a:lstStyle/>
        <a:p>
          <a:endParaRPr lang="en-US"/>
        </a:p>
      </dgm:t>
    </dgm:pt>
    <dgm:pt modelId="{C0D28D3D-7780-4C8C-8A3B-B11BF76C5257}" type="sibTrans" cxnId="{4A6F934E-2A72-4237-B2EB-C53E5112E5B4}">
      <dgm:prSet/>
      <dgm:spPr/>
      <dgm:t>
        <a:bodyPr/>
        <a:lstStyle/>
        <a:p>
          <a:endParaRPr lang="en-US"/>
        </a:p>
      </dgm:t>
    </dgm:pt>
    <dgm:pt modelId="{6DEF96CB-75BF-41BB-98DD-AA3220C1A20D}">
      <dgm:prSet/>
      <dgm:spPr/>
      <dgm:t>
        <a:bodyPr/>
        <a:lstStyle/>
        <a:p>
          <a:r>
            <a:rPr lang="it-IT"/>
            <a:t>4. </a:t>
          </a:r>
          <a:r>
            <a:rPr lang="it-IT" b="1"/>
            <a:t>Tuberi, radici e prodotti derivati</a:t>
          </a:r>
          <a:endParaRPr lang="en-US"/>
        </a:p>
      </dgm:t>
    </dgm:pt>
    <dgm:pt modelId="{8276321F-4BA1-4A7A-95EE-2E7536D5B49B}" type="parTrans" cxnId="{4D79A337-EE5F-4FC0-A81E-4410FFD4A3D4}">
      <dgm:prSet/>
      <dgm:spPr/>
      <dgm:t>
        <a:bodyPr/>
        <a:lstStyle/>
        <a:p>
          <a:endParaRPr lang="en-US"/>
        </a:p>
      </dgm:t>
    </dgm:pt>
    <dgm:pt modelId="{FA19D057-1166-4BF0-A9B5-EB2FBB4DD8AE}" type="sibTrans" cxnId="{4D79A337-EE5F-4FC0-A81E-4410FFD4A3D4}">
      <dgm:prSet/>
      <dgm:spPr/>
      <dgm:t>
        <a:bodyPr/>
        <a:lstStyle/>
        <a:p>
          <a:endParaRPr lang="en-US"/>
        </a:p>
      </dgm:t>
    </dgm:pt>
    <dgm:pt modelId="{1479656D-EAF4-4E8D-A5CC-CCB3DDBD5156}">
      <dgm:prSet/>
      <dgm:spPr/>
      <dgm:t>
        <a:bodyPr/>
        <a:lstStyle/>
        <a:p>
          <a:r>
            <a:rPr lang="it-IT" dirty="0"/>
            <a:t>5. </a:t>
          </a:r>
          <a:r>
            <a:rPr lang="it-IT" b="1" dirty="0"/>
            <a:t>Altri semi e frutti e prodotti derivati</a:t>
          </a:r>
          <a:endParaRPr lang="en-US" dirty="0"/>
        </a:p>
      </dgm:t>
    </dgm:pt>
    <dgm:pt modelId="{C4EDCC72-CA2C-4C71-A7BE-C5D4CD60E70B}" type="parTrans" cxnId="{2EAA738F-8D2D-446B-A0E7-B9C5B56C3F08}">
      <dgm:prSet/>
      <dgm:spPr/>
      <dgm:t>
        <a:bodyPr/>
        <a:lstStyle/>
        <a:p>
          <a:endParaRPr lang="en-US"/>
        </a:p>
      </dgm:t>
    </dgm:pt>
    <dgm:pt modelId="{A8AEE853-1040-49B9-AD70-C2AFA15B1997}" type="sibTrans" cxnId="{2EAA738F-8D2D-446B-A0E7-B9C5B56C3F08}">
      <dgm:prSet/>
      <dgm:spPr/>
      <dgm:t>
        <a:bodyPr/>
        <a:lstStyle/>
        <a:p>
          <a:endParaRPr lang="en-US"/>
        </a:p>
      </dgm:t>
    </dgm:pt>
    <dgm:pt modelId="{B75019B9-87F6-4D3B-95E0-98966487BE01}">
      <dgm:prSet/>
      <dgm:spPr/>
      <dgm:t>
        <a:bodyPr/>
        <a:lstStyle/>
        <a:p>
          <a:r>
            <a:rPr lang="it-IT"/>
            <a:t>6. </a:t>
          </a:r>
          <a:r>
            <a:rPr lang="it-IT" b="1"/>
            <a:t>Foraggi, foraggi grossolani e prodotti derivati</a:t>
          </a:r>
          <a:endParaRPr lang="en-US"/>
        </a:p>
      </dgm:t>
    </dgm:pt>
    <dgm:pt modelId="{E4B00B60-0510-4378-B8E8-02D05DB29404}" type="parTrans" cxnId="{521D0B30-498F-439C-B3C6-E6C5BC66137A}">
      <dgm:prSet/>
      <dgm:spPr/>
      <dgm:t>
        <a:bodyPr/>
        <a:lstStyle/>
        <a:p>
          <a:endParaRPr lang="en-US"/>
        </a:p>
      </dgm:t>
    </dgm:pt>
    <dgm:pt modelId="{8A2CE4E1-615B-4617-A1D5-44DC83268B26}" type="sibTrans" cxnId="{521D0B30-498F-439C-B3C6-E6C5BC66137A}">
      <dgm:prSet/>
      <dgm:spPr/>
      <dgm:t>
        <a:bodyPr/>
        <a:lstStyle/>
        <a:p>
          <a:endParaRPr lang="en-US"/>
        </a:p>
      </dgm:t>
    </dgm:pt>
    <dgm:pt modelId="{936783EA-BE55-47FD-AF9A-3E95EB62162A}">
      <dgm:prSet/>
      <dgm:spPr/>
      <dgm:t>
        <a:bodyPr/>
        <a:lstStyle/>
        <a:p>
          <a:r>
            <a:rPr lang="it-IT" dirty="0"/>
            <a:t>7. </a:t>
          </a:r>
          <a:r>
            <a:rPr lang="it-IT" b="1" dirty="0"/>
            <a:t>Altri vegetali, alghe, funghi e prodotti derivati</a:t>
          </a:r>
          <a:endParaRPr lang="en-US" dirty="0"/>
        </a:p>
      </dgm:t>
    </dgm:pt>
    <dgm:pt modelId="{0AD40E32-0D26-4D99-AA0B-6BE50C26C218}" type="parTrans" cxnId="{72EFEE40-6142-421A-8767-771D2F586554}">
      <dgm:prSet/>
      <dgm:spPr/>
      <dgm:t>
        <a:bodyPr/>
        <a:lstStyle/>
        <a:p>
          <a:endParaRPr lang="en-US"/>
        </a:p>
      </dgm:t>
    </dgm:pt>
    <dgm:pt modelId="{EC7A32AB-34AB-487D-A516-5B049FA314D9}" type="sibTrans" cxnId="{72EFEE40-6142-421A-8767-771D2F586554}">
      <dgm:prSet/>
      <dgm:spPr/>
      <dgm:t>
        <a:bodyPr/>
        <a:lstStyle/>
        <a:p>
          <a:endParaRPr lang="en-US"/>
        </a:p>
      </dgm:t>
    </dgm:pt>
    <dgm:pt modelId="{C26B39C1-6F21-4094-9DFD-B302AE12B306}">
      <dgm:prSet/>
      <dgm:spPr/>
      <dgm:t>
        <a:bodyPr/>
        <a:lstStyle/>
        <a:p>
          <a:r>
            <a:rPr lang="it-IT"/>
            <a:t>8. Prodotti lattiero-caseari e prodotti derivati</a:t>
          </a:r>
          <a:endParaRPr lang="en-US"/>
        </a:p>
      </dgm:t>
    </dgm:pt>
    <dgm:pt modelId="{AC4939FC-1E3F-46FC-AC08-03AD83621966}" type="parTrans" cxnId="{508C3036-8752-4586-B3D0-7BC6326286BE}">
      <dgm:prSet/>
      <dgm:spPr/>
      <dgm:t>
        <a:bodyPr/>
        <a:lstStyle/>
        <a:p>
          <a:endParaRPr lang="en-US"/>
        </a:p>
      </dgm:t>
    </dgm:pt>
    <dgm:pt modelId="{F5C3DC44-A174-404E-B118-8317926AF809}" type="sibTrans" cxnId="{508C3036-8752-4586-B3D0-7BC6326286BE}">
      <dgm:prSet/>
      <dgm:spPr/>
      <dgm:t>
        <a:bodyPr/>
        <a:lstStyle/>
        <a:p>
          <a:endParaRPr lang="en-US"/>
        </a:p>
      </dgm:t>
    </dgm:pt>
    <dgm:pt modelId="{4E9BBBC4-37D1-4720-B269-F37F3EE53938}">
      <dgm:prSet/>
      <dgm:spPr/>
      <dgm:t>
        <a:bodyPr/>
        <a:lstStyle/>
        <a:p>
          <a:r>
            <a:rPr lang="it-IT"/>
            <a:t>9. Prodotti di animali terrestri e prodotti derivati</a:t>
          </a:r>
          <a:endParaRPr lang="en-US"/>
        </a:p>
      </dgm:t>
    </dgm:pt>
    <dgm:pt modelId="{73BF885C-25FC-4695-8E8F-16118801D4E7}" type="parTrans" cxnId="{218EE167-6C04-43F3-9CBE-8873EE4DA5C9}">
      <dgm:prSet/>
      <dgm:spPr/>
      <dgm:t>
        <a:bodyPr/>
        <a:lstStyle/>
        <a:p>
          <a:endParaRPr lang="en-US"/>
        </a:p>
      </dgm:t>
    </dgm:pt>
    <dgm:pt modelId="{CE9508B1-D4FB-47B6-B12F-7880BB017805}" type="sibTrans" cxnId="{218EE167-6C04-43F3-9CBE-8873EE4DA5C9}">
      <dgm:prSet/>
      <dgm:spPr/>
      <dgm:t>
        <a:bodyPr/>
        <a:lstStyle/>
        <a:p>
          <a:endParaRPr lang="en-US"/>
        </a:p>
      </dgm:t>
    </dgm:pt>
    <dgm:pt modelId="{8BB8C808-2F98-46AA-913C-50E224AB5F17}">
      <dgm:prSet/>
      <dgm:spPr/>
      <dgm:t>
        <a:bodyPr/>
        <a:lstStyle/>
        <a:p>
          <a:r>
            <a:rPr lang="it-IT"/>
            <a:t>10. Pesci, altri animali acquatici e prodotti derivati</a:t>
          </a:r>
          <a:endParaRPr lang="en-US"/>
        </a:p>
      </dgm:t>
    </dgm:pt>
    <dgm:pt modelId="{F451F2CB-ED29-4E45-8DC3-7F4BE2526708}" type="parTrans" cxnId="{2884DCEA-180C-43B9-8DD6-0648D1DA0730}">
      <dgm:prSet/>
      <dgm:spPr/>
      <dgm:t>
        <a:bodyPr/>
        <a:lstStyle/>
        <a:p>
          <a:endParaRPr lang="en-US"/>
        </a:p>
      </dgm:t>
    </dgm:pt>
    <dgm:pt modelId="{1FFE3B5A-6E33-4341-B5F2-0581C3ED8AEA}" type="sibTrans" cxnId="{2884DCEA-180C-43B9-8DD6-0648D1DA0730}">
      <dgm:prSet/>
      <dgm:spPr/>
      <dgm:t>
        <a:bodyPr/>
        <a:lstStyle/>
        <a:p>
          <a:endParaRPr lang="en-US"/>
        </a:p>
      </dgm:t>
    </dgm:pt>
    <dgm:pt modelId="{AA43C8F8-861E-4B5C-B8D3-21856302B66E}">
      <dgm:prSet/>
      <dgm:spPr/>
      <dgm:t>
        <a:bodyPr/>
        <a:lstStyle/>
        <a:p>
          <a:r>
            <a:rPr lang="it-IT"/>
            <a:t>11. Minerali e prodotti derivati</a:t>
          </a:r>
          <a:endParaRPr lang="en-US"/>
        </a:p>
      </dgm:t>
    </dgm:pt>
    <dgm:pt modelId="{502AFFBB-F2F3-49F5-A308-306680FD53A8}" type="parTrans" cxnId="{BACEAC3A-B9AA-41A6-AC72-209C10C07313}">
      <dgm:prSet/>
      <dgm:spPr/>
      <dgm:t>
        <a:bodyPr/>
        <a:lstStyle/>
        <a:p>
          <a:endParaRPr lang="en-US"/>
        </a:p>
      </dgm:t>
    </dgm:pt>
    <dgm:pt modelId="{46A8BC7E-38EE-42D2-A9B1-779D7730A877}" type="sibTrans" cxnId="{BACEAC3A-B9AA-41A6-AC72-209C10C07313}">
      <dgm:prSet/>
      <dgm:spPr/>
      <dgm:t>
        <a:bodyPr/>
        <a:lstStyle/>
        <a:p>
          <a:endParaRPr lang="en-US"/>
        </a:p>
      </dgm:t>
    </dgm:pt>
    <dgm:pt modelId="{1C86DDD5-1CC2-4740-8C2B-F061ED3FD424}">
      <dgm:prSet/>
      <dgm:spPr/>
      <dgm:t>
        <a:bodyPr/>
        <a:lstStyle/>
        <a:p>
          <a:r>
            <a:rPr lang="it-IT"/>
            <a:t>12. Prodotti e coprodotti ottenuti dalla fermentazione tramite microrganismi</a:t>
          </a:r>
          <a:endParaRPr lang="en-US"/>
        </a:p>
      </dgm:t>
    </dgm:pt>
    <dgm:pt modelId="{B6BEE18F-4CF1-48F0-A63D-B3A034DF30E9}" type="parTrans" cxnId="{ADF808C0-1505-4488-8100-337A0F286CAE}">
      <dgm:prSet/>
      <dgm:spPr/>
      <dgm:t>
        <a:bodyPr/>
        <a:lstStyle/>
        <a:p>
          <a:endParaRPr lang="en-US"/>
        </a:p>
      </dgm:t>
    </dgm:pt>
    <dgm:pt modelId="{AF215052-6E3C-4EFE-9657-02FB11B6D7EF}" type="sibTrans" cxnId="{ADF808C0-1505-4488-8100-337A0F286CAE}">
      <dgm:prSet/>
      <dgm:spPr/>
      <dgm:t>
        <a:bodyPr/>
        <a:lstStyle/>
        <a:p>
          <a:endParaRPr lang="en-US"/>
        </a:p>
      </dgm:t>
    </dgm:pt>
    <dgm:pt modelId="{54836281-E0D4-47D6-BE80-73C673B2183D}">
      <dgm:prSet/>
      <dgm:spPr/>
      <dgm:t>
        <a:bodyPr/>
        <a:lstStyle/>
        <a:p>
          <a:r>
            <a:rPr lang="it-IT"/>
            <a:t>13. </a:t>
          </a:r>
          <a:r>
            <a:rPr lang="it-IT" b="1"/>
            <a:t>Varie</a:t>
          </a:r>
          <a:endParaRPr lang="en-US"/>
        </a:p>
      </dgm:t>
    </dgm:pt>
    <dgm:pt modelId="{F585273C-ACB3-46F4-9DD6-640C328825ED}" type="parTrans" cxnId="{9ABF61C8-E78A-4807-B88D-BD80521DCC1A}">
      <dgm:prSet/>
      <dgm:spPr/>
      <dgm:t>
        <a:bodyPr/>
        <a:lstStyle/>
        <a:p>
          <a:endParaRPr lang="en-US"/>
        </a:p>
      </dgm:t>
    </dgm:pt>
    <dgm:pt modelId="{8FE51129-8DF9-40D8-9B4A-13FDBC50BCC9}" type="sibTrans" cxnId="{9ABF61C8-E78A-4807-B88D-BD80521DCC1A}">
      <dgm:prSet/>
      <dgm:spPr/>
      <dgm:t>
        <a:bodyPr/>
        <a:lstStyle/>
        <a:p>
          <a:endParaRPr lang="en-US"/>
        </a:p>
      </dgm:t>
    </dgm:pt>
    <dgm:pt modelId="{54F06285-96B8-4C83-BF52-9D37AD46381B}" type="pres">
      <dgm:prSet presAssocID="{2E2ED618-9045-4652-AC7C-90E7F4A2A120}" presName="diagram" presStyleCnt="0">
        <dgm:presLayoutVars>
          <dgm:dir/>
          <dgm:resizeHandles val="exact"/>
        </dgm:presLayoutVars>
      </dgm:prSet>
      <dgm:spPr/>
    </dgm:pt>
    <dgm:pt modelId="{F3457223-1CD5-44DF-AEC4-6A695ED91DDB}" type="pres">
      <dgm:prSet presAssocID="{3D125C57-A608-4413-8C04-1C6506BCD39A}" presName="node" presStyleLbl="node1" presStyleIdx="0" presStyleCnt="13">
        <dgm:presLayoutVars>
          <dgm:bulletEnabled val="1"/>
        </dgm:presLayoutVars>
      </dgm:prSet>
      <dgm:spPr/>
    </dgm:pt>
    <dgm:pt modelId="{1ED2C02F-960C-4A3D-AA75-8F69A75F12A0}" type="pres">
      <dgm:prSet presAssocID="{F30B84CB-2466-41EB-8686-9C5A896162A2}" presName="sibTrans" presStyleCnt="0"/>
      <dgm:spPr/>
    </dgm:pt>
    <dgm:pt modelId="{0175F02F-D2BD-4FD0-B569-C44E970DDBA9}" type="pres">
      <dgm:prSet presAssocID="{EA34A5F1-E835-4F61-A1D5-A96D7F6C6947}" presName="node" presStyleLbl="node1" presStyleIdx="1" presStyleCnt="13">
        <dgm:presLayoutVars>
          <dgm:bulletEnabled val="1"/>
        </dgm:presLayoutVars>
      </dgm:prSet>
      <dgm:spPr/>
    </dgm:pt>
    <dgm:pt modelId="{DFAE4967-EA74-4105-BF44-E864039BFE6C}" type="pres">
      <dgm:prSet presAssocID="{DC398DA0-0BD1-4F85-AD6E-9A0F03761C53}" presName="sibTrans" presStyleCnt="0"/>
      <dgm:spPr/>
    </dgm:pt>
    <dgm:pt modelId="{3310677D-40EB-450D-9A78-6F3F053EC35E}" type="pres">
      <dgm:prSet presAssocID="{8F693A71-A5DE-4AFB-B844-90E9DBCE1DF3}" presName="node" presStyleLbl="node1" presStyleIdx="2" presStyleCnt="13">
        <dgm:presLayoutVars>
          <dgm:bulletEnabled val="1"/>
        </dgm:presLayoutVars>
      </dgm:prSet>
      <dgm:spPr/>
    </dgm:pt>
    <dgm:pt modelId="{C69A554A-F61A-4F8F-AD10-DCECEEA4E2D3}" type="pres">
      <dgm:prSet presAssocID="{C0D28D3D-7780-4C8C-8A3B-B11BF76C5257}" presName="sibTrans" presStyleCnt="0"/>
      <dgm:spPr/>
    </dgm:pt>
    <dgm:pt modelId="{47FB5647-D402-433E-9379-6492C54932F0}" type="pres">
      <dgm:prSet presAssocID="{6DEF96CB-75BF-41BB-98DD-AA3220C1A20D}" presName="node" presStyleLbl="node1" presStyleIdx="3" presStyleCnt="13">
        <dgm:presLayoutVars>
          <dgm:bulletEnabled val="1"/>
        </dgm:presLayoutVars>
      </dgm:prSet>
      <dgm:spPr/>
    </dgm:pt>
    <dgm:pt modelId="{5ED9539C-D774-4844-A01E-326914073D1E}" type="pres">
      <dgm:prSet presAssocID="{FA19D057-1166-4BF0-A9B5-EB2FBB4DD8AE}" presName="sibTrans" presStyleCnt="0"/>
      <dgm:spPr/>
    </dgm:pt>
    <dgm:pt modelId="{59A06D44-415E-471F-A49F-EDB0515A1466}" type="pres">
      <dgm:prSet presAssocID="{1479656D-EAF4-4E8D-A5CC-CCB3DDBD5156}" presName="node" presStyleLbl="node1" presStyleIdx="4" presStyleCnt="13">
        <dgm:presLayoutVars>
          <dgm:bulletEnabled val="1"/>
        </dgm:presLayoutVars>
      </dgm:prSet>
      <dgm:spPr/>
    </dgm:pt>
    <dgm:pt modelId="{4C90ACDC-63F1-4740-94F4-F7EAD5BEEE83}" type="pres">
      <dgm:prSet presAssocID="{A8AEE853-1040-49B9-AD70-C2AFA15B1997}" presName="sibTrans" presStyleCnt="0"/>
      <dgm:spPr/>
    </dgm:pt>
    <dgm:pt modelId="{96718920-8E2D-441B-A783-3210E6BD5963}" type="pres">
      <dgm:prSet presAssocID="{B75019B9-87F6-4D3B-95E0-98966487BE01}" presName="node" presStyleLbl="node1" presStyleIdx="5" presStyleCnt="13">
        <dgm:presLayoutVars>
          <dgm:bulletEnabled val="1"/>
        </dgm:presLayoutVars>
      </dgm:prSet>
      <dgm:spPr/>
    </dgm:pt>
    <dgm:pt modelId="{13DC7CC0-4BAE-46B4-B715-373F3443B7CB}" type="pres">
      <dgm:prSet presAssocID="{8A2CE4E1-615B-4617-A1D5-44DC83268B26}" presName="sibTrans" presStyleCnt="0"/>
      <dgm:spPr/>
    </dgm:pt>
    <dgm:pt modelId="{FA78EA31-0DB3-4F94-A823-6A1CA635F617}" type="pres">
      <dgm:prSet presAssocID="{936783EA-BE55-47FD-AF9A-3E95EB62162A}" presName="node" presStyleLbl="node1" presStyleIdx="6" presStyleCnt="13">
        <dgm:presLayoutVars>
          <dgm:bulletEnabled val="1"/>
        </dgm:presLayoutVars>
      </dgm:prSet>
      <dgm:spPr/>
    </dgm:pt>
    <dgm:pt modelId="{4E31AC9E-9AD1-46B1-8994-D19592B5ED13}" type="pres">
      <dgm:prSet presAssocID="{EC7A32AB-34AB-487D-A516-5B049FA314D9}" presName="sibTrans" presStyleCnt="0"/>
      <dgm:spPr/>
    </dgm:pt>
    <dgm:pt modelId="{04075851-0324-41FE-8547-690CE000179E}" type="pres">
      <dgm:prSet presAssocID="{C26B39C1-6F21-4094-9DFD-B302AE12B306}" presName="node" presStyleLbl="node1" presStyleIdx="7" presStyleCnt="13">
        <dgm:presLayoutVars>
          <dgm:bulletEnabled val="1"/>
        </dgm:presLayoutVars>
      </dgm:prSet>
      <dgm:spPr/>
    </dgm:pt>
    <dgm:pt modelId="{08286D1C-419F-4F0D-B292-9E13977D6E9B}" type="pres">
      <dgm:prSet presAssocID="{F5C3DC44-A174-404E-B118-8317926AF809}" presName="sibTrans" presStyleCnt="0"/>
      <dgm:spPr/>
    </dgm:pt>
    <dgm:pt modelId="{350C818B-BA13-4352-9A28-A758DD57F332}" type="pres">
      <dgm:prSet presAssocID="{4E9BBBC4-37D1-4720-B269-F37F3EE53938}" presName="node" presStyleLbl="node1" presStyleIdx="8" presStyleCnt="13">
        <dgm:presLayoutVars>
          <dgm:bulletEnabled val="1"/>
        </dgm:presLayoutVars>
      </dgm:prSet>
      <dgm:spPr/>
    </dgm:pt>
    <dgm:pt modelId="{DA2D39FF-2406-45DB-A11D-50EC32FC43EE}" type="pres">
      <dgm:prSet presAssocID="{CE9508B1-D4FB-47B6-B12F-7880BB017805}" presName="sibTrans" presStyleCnt="0"/>
      <dgm:spPr/>
    </dgm:pt>
    <dgm:pt modelId="{F171B373-2FC1-4E1D-A92A-05644F36CA78}" type="pres">
      <dgm:prSet presAssocID="{8BB8C808-2F98-46AA-913C-50E224AB5F17}" presName="node" presStyleLbl="node1" presStyleIdx="9" presStyleCnt="13">
        <dgm:presLayoutVars>
          <dgm:bulletEnabled val="1"/>
        </dgm:presLayoutVars>
      </dgm:prSet>
      <dgm:spPr/>
    </dgm:pt>
    <dgm:pt modelId="{76A29D39-0271-4880-B937-0883B2A5D9DA}" type="pres">
      <dgm:prSet presAssocID="{1FFE3B5A-6E33-4341-B5F2-0581C3ED8AEA}" presName="sibTrans" presStyleCnt="0"/>
      <dgm:spPr/>
    </dgm:pt>
    <dgm:pt modelId="{E186026F-BCAC-4286-9559-A297CFD63641}" type="pres">
      <dgm:prSet presAssocID="{AA43C8F8-861E-4B5C-B8D3-21856302B66E}" presName="node" presStyleLbl="node1" presStyleIdx="10" presStyleCnt="13">
        <dgm:presLayoutVars>
          <dgm:bulletEnabled val="1"/>
        </dgm:presLayoutVars>
      </dgm:prSet>
      <dgm:spPr/>
    </dgm:pt>
    <dgm:pt modelId="{C45D9288-3587-43D0-A2EF-C485F27B03CD}" type="pres">
      <dgm:prSet presAssocID="{46A8BC7E-38EE-42D2-A9B1-779D7730A877}" presName="sibTrans" presStyleCnt="0"/>
      <dgm:spPr/>
    </dgm:pt>
    <dgm:pt modelId="{BDA61C89-48EB-456F-B73A-F5BCD8747DFF}" type="pres">
      <dgm:prSet presAssocID="{1C86DDD5-1CC2-4740-8C2B-F061ED3FD424}" presName="node" presStyleLbl="node1" presStyleIdx="11" presStyleCnt="13">
        <dgm:presLayoutVars>
          <dgm:bulletEnabled val="1"/>
        </dgm:presLayoutVars>
      </dgm:prSet>
      <dgm:spPr/>
    </dgm:pt>
    <dgm:pt modelId="{C5313D99-182A-4814-BA66-F5D6ABF5A803}" type="pres">
      <dgm:prSet presAssocID="{AF215052-6E3C-4EFE-9657-02FB11B6D7EF}" presName="sibTrans" presStyleCnt="0"/>
      <dgm:spPr/>
    </dgm:pt>
    <dgm:pt modelId="{C91DE7D6-DD4C-48BB-8B96-5738A2497C70}" type="pres">
      <dgm:prSet presAssocID="{54836281-E0D4-47D6-BE80-73C673B2183D}" presName="node" presStyleLbl="node1" presStyleIdx="12" presStyleCnt="13">
        <dgm:presLayoutVars>
          <dgm:bulletEnabled val="1"/>
        </dgm:presLayoutVars>
      </dgm:prSet>
      <dgm:spPr/>
    </dgm:pt>
  </dgm:ptLst>
  <dgm:cxnLst>
    <dgm:cxn modelId="{D0C88C01-7F2D-4483-9833-0314083D983D}" type="presOf" srcId="{8BB8C808-2F98-46AA-913C-50E224AB5F17}" destId="{F171B373-2FC1-4E1D-A92A-05644F36CA78}" srcOrd="0" destOrd="0" presId="urn:microsoft.com/office/officeart/2005/8/layout/default"/>
    <dgm:cxn modelId="{8853C102-4C60-40AD-8FBD-DDF9AED44908}" type="presOf" srcId="{1479656D-EAF4-4E8D-A5CC-CCB3DDBD5156}" destId="{59A06D44-415E-471F-A49F-EDB0515A1466}" srcOrd="0" destOrd="0" presId="urn:microsoft.com/office/officeart/2005/8/layout/default"/>
    <dgm:cxn modelId="{D97A7205-926E-4063-A3C4-C362F7E3635E}" type="presOf" srcId="{C26B39C1-6F21-4094-9DFD-B302AE12B306}" destId="{04075851-0324-41FE-8547-690CE000179E}" srcOrd="0" destOrd="0" presId="urn:microsoft.com/office/officeart/2005/8/layout/default"/>
    <dgm:cxn modelId="{4CF5AA15-233D-447C-8E3C-3AE9BCE0795D}" type="presOf" srcId="{B75019B9-87F6-4D3B-95E0-98966487BE01}" destId="{96718920-8E2D-441B-A783-3210E6BD5963}" srcOrd="0" destOrd="0" presId="urn:microsoft.com/office/officeart/2005/8/layout/default"/>
    <dgm:cxn modelId="{391BA01A-78CD-4921-A219-2524D7DF7442}" srcId="{2E2ED618-9045-4652-AC7C-90E7F4A2A120}" destId="{EA34A5F1-E835-4F61-A1D5-A96D7F6C6947}" srcOrd="1" destOrd="0" parTransId="{3B873B1B-511D-4D39-AA95-6437A085B22D}" sibTransId="{DC398DA0-0BD1-4F85-AD6E-9A0F03761C53}"/>
    <dgm:cxn modelId="{521D0B30-498F-439C-B3C6-E6C5BC66137A}" srcId="{2E2ED618-9045-4652-AC7C-90E7F4A2A120}" destId="{B75019B9-87F6-4D3B-95E0-98966487BE01}" srcOrd="5" destOrd="0" parTransId="{E4B00B60-0510-4378-B8E8-02D05DB29404}" sibTransId="{8A2CE4E1-615B-4617-A1D5-44DC83268B26}"/>
    <dgm:cxn modelId="{508C3036-8752-4586-B3D0-7BC6326286BE}" srcId="{2E2ED618-9045-4652-AC7C-90E7F4A2A120}" destId="{C26B39C1-6F21-4094-9DFD-B302AE12B306}" srcOrd="7" destOrd="0" parTransId="{AC4939FC-1E3F-46FC-AC08-03AD83621966}" sibTransId="{F5C3DC44-A174-404E-B118-8317926AF809}"/>
    <dgm:cxn modelId="{4D79A337-EE5F-4FC0-A81E-4410FFD4A3D4}" srcId="{2E2ED618-9045-4652-AC7C-90E7F4A2A120}" destId="{6DEF96CB-75BF-41BB-98DD-AA3220C1A20D}" srcOrd="3" destOrd="0" parTransId="{8276321F-4BA1-4A7A-95EE-2E7536D5B49B}" sibTransId="{FA19D057-1166-4BF0-A9B5-EB2FBB4DD8AE}"/>
    <dgm:cxn modelId="{BACEAC3A-B9AA-41A6-AC72-209C10C07313}" srcId="{2E2ED618-9045-4652-AC7C-90E7F4A2A120}" destId="{AA43C8F8-861E-4B5C-B8D3-21856302B66E}" srcOrd="10" destOrd="0" parTransId="{502AFFBB-F2F3-49F5-A308-306680FD53A8}" sibTransId="{46A8BC7E-38EE-42D2-A9B1-779D7730A877}"/>
    <dgm:cxn modelId="{72EFEE40-6142-421A-8767-771D2F586554}" srcId="{2E2ED618-9045-4652-AC7C-90E7F4A2A120}" destId="{936783EA-BE55-47FD-AF9A-3E95EB62162A}" srcOrd="6" destOrd="0" parTransId="{0AD40E32-0D26-4D99-AA0B-6BE50C26C218}" sibTransId="{EC7A32AB-34AB-487D-A516-5B049FA314D9}"/>
    <dgm:cxn modelId="{218EE167-6C04-43F3-9CBE-8873EE4DA5C9}" srcId="{2E2ED618-9045-4652-AC7C-90E7F4A2A120}" destId="{4E9BBBC4-37D1-4720-B269-F37F3EE53938}" srcOrd="8" destOrd="0" parTransId="{73BF885C-25FC-4695-8E8F-16118801D4E7}" sibTransId="{CE9508B1-D4FB-47B6-B12F-7880BB017805}"/>
    <dgm:cxn modelId="{4A6F934E-2A72-4237-B2EB-C53E5112E5B4}" srcId="{2E2ED618-9045-4652-AC7C-90E7F4A2A120}" destId="{8F693A71-A5DE-4AFB-B844-90E9DBCE1DF3}" srcOrd="2" destOrd="0" parTransId="{266E7471-1C2C-49F3-93A0-0919CA25968A}" sibTransId="{C0D28D3D-7780-4C8C-8A3B-B11BF76C5257}"/>
    <dgm:cxn modelId="{B9865771-B617-4444-97D6-411A001E6D5B}" type="presOf" srcId="{3D125C57-A608-4413-8C04-1C6506BCD39A}" destId="{F3457223-1CD5-44DF-AEC4-6A695ED91DDB}" srcOrd="0" destOrd="0" presId="urn:microsoft.com/office/officeart/2005/8/layout/default"/>
    <dgm:cxn modelId="{F35AE179-B0B0-48EF-8912-40E01346D0B4}" type="presOf" srcId="{8F693A71-A5DE-4AFB-B844-90E9DBCE1DF3}" destId="{3310677D-40EB-450D-9A78-6F3F053EC35E}" srcOrd="0" destOrd="0" presId="urn:microsoft.com/office/officeart/2005/8/layout/default"/>
    <dgm:cxn modelId="{D9AB567D-DFB8-4358-9B39-5E3E43A92566}" type="presOf" srcId="{AA43C8F8-861E-4B5C-B8D3-21856302B66E}" destId="{E186026F-BCAC-4286-9559-A297CFD63641}" srcOrd="0" destOrd="0" presId="urn:microsoft.com/office/officeart/2005/8/layout/default"/>
    <dgm:cxn modelId="{D7B16E84-4BB5-4473-B663-45CEE021B1B3}" type="presOf" srcId="{1C86DDD5-1CC2-4740-8C2B-F061ED3FD424}" destId="{BDA61C89-48EB-456F-B73A-F5BCD8747DFF}" srcOrd="0" destOrd="0" presId="urn:microsoft.com/office/officeart/2005/8/layout/default"/>
    <dgm:cxn modelId="{4422DE86-8C60-4951-9DEE-3F7C72B5054A}" type="presOf" srcId="{4E9BBBC4-37D1-4720-B269-F37F3EE53938}" destId="{350C818B-BA13-4352-9A28-A758DD57F332}" srcOrd="0" destOrd="0" presId="urn:microsoft.com/office/officeart/2005/8/layout/default"/>
    <dgm:cxn modelId="{D9F9A08A-7638-4837-9B31-95448C8C60D6}" srcId="{2E2ED618-9045-4652-AC7C-90E7F4A2A120}" destId="{3D125C57-A608-4413-8C04-1C6506BCD39A}" srcOrd="0" destOrd="0" parTransId="{92F298C2-7592-4316-BD22-9A4F8CA5CF5F}" sibTransId="{F30B84CB-2466-41EB-8686-9C5A896162A2}"/>
    <dgm:cxn modelId="{2EAA738F-8D2D-446B-A0E7-B9C5B56C3F08}" srcId="{2E2ED618-9045-4652-AC7C-90E7F4A2A120}" destId="{1479656D-EAF4-4E8D-A5CC-CCB3DDBD5156}" srcOrd="4" destOrd="0" parTransId="{C4EDCC72-CA2C-4C71-A7BE-C5D4CD60E70B}" sibTransId="{A8AEE853-1040-49B9-AD70-C2AFA15B1997}"/>
    <dgm:cxn modelId="{AED07591-36FE-4312-92C1-11BDE36316C9}" type="presOf" srcId="{6DEF96CB-75BF-41BB-98DD-AA3220C1A20D}" destId="{47FB5647-D402-433E-9379-6492C54932F0}" srcOrd="0" destOrd="0" presId="urn:microsoft.com/office/officeart/2005/8/layout/default"/>
    <dgm:cxn modelId="{248DC2B6-E157-4EA0-89BF-35A93C6154CC}" type="presOf" srcId="{EA34A5F1-E835-4F61-A1D5-A96D7F6C6947}" destId="{0175F02F-D2BD-4FD0-B569-C44E970DDBA9}" srcOrd="0" destOrd="0" presId="urn:microsoft.com/office/officeart/2005/8/layout/default"/>
    <dgm:cxn modelId="{ADF808C0-1505-4488-8100-337A0F286CAE}" srcId="{2E2ED618-9045-4652-AC7C-90E7F4A2A120}" destId="{1C86DDD5-1CC2-4740-8C2B-F061ED3FD424}" srcOrd="11" destOrd="0" parTransId="{B6BEE18F-4CF1-48F0-A63D-B3A034DF30E9}" sibTransId="{AF215052-6E3C-4EFE-9657-02FB11B6D7EF}"/>
    <dgm:cxn modelId="{9ABF61C8-E78A-4807-B88D-BD80521DCC1A}" srcId="{2E2ED618-9045-4652-AC7C-90E7F4A2A120}" destId="{54836281-E0D4-47D6-BE80-73C673B2183D}" srcOrd="12" destOrd="0" parTransId="{F585273C-ACB3-46F4-9DD6-640C328825ED}" sibTransId="{8FE51129-8DF9-40D8-9B4A-13FDBC50BCC9}"/>
    <dgm:cxn modelId="{AB92B2E4-B19B-463A-B597-18274FF10828}" type="presOf" srcId="{54836281-E0D4-47D6-BE80-73C673B2183D}" destId="{C91DE7D6-DD4C-48BB-8B96-5738A2497C70}" srcOrd="0" destOrd="0" presId="urn:microsoft.com/office/officeart/2005/8/layout/default"/>
    <dgm:cxn modelId="{2884DCEA-180C-43B9-8DD6-0648D1DA0730}" srcId="{2E2ED618-9045-4652-AC7C-90E7F4A2A120}" destId="{8BB8C808-2F98-46AA-913C-50E224AB5F17}" srcOrd="9" destOrd="0" parTransId="{F451F2CB-ED29-4E45-8DC3-7F4BE2526708}" sibTransId="{1FFE3B5A-6E33-4341-B5F2-0581C3ED8AEA}"/>
    <dgm:cxn modelId="{1550C5EF-CAD2-4B7E-9A7C-36786954F62C}" type="presOf" srcId="{936783EA-BE55-47FD-AF9A-3E95EB62162A}" destId="{FA78EA31-0DB3-4F94-A823-6A1CA635F617}" srcOrd="0" destOrd="0" presId="urn:microsoft.com/office/officeart/2005/8/layout/default"/>
    <dgm:cxn modelId="{B15CBEF8-05F7-40FF-BB93-09527D4762B3}" type="presOf" srcId="{2E2ED618-9045-4652-AC7C-90E7F4A2A120}" destId="{54F06285-96B8-4C83-BF52-9D37AD46381B}" srcOrd="0" destOrd="0" presId="urn:microsoft.com/office/officeart/2005/8/layout/default"/>
    <dgm:cxn modelId="{B0C7EB9D-E499-4050-A50A-510CBEA7B5AA}" type="presParOf" srcId="{54F06285-96B8-4C83-BF52-9D37AD46381B}" destId="{F3457223-1CD5-44DF-AEC4-6A695ED91DDB}" srcOrd="0" destOrd="0" presId="urn:microsoft.com/office/officeart/2005/8/layout/default"/>
    <dgm:cxn modelId="{80913354-4130-414A-83C8-325E66900505}" type="presParOf" srcId="{54F06285-96B8-4C83-BF52-9D37AD46381B}" destId="{1ED2C02F-960C-4A3D-AA75-8F69A75F12A0}" srcOrd="1" destOrd="0" presId="urn:microsoft.com/office/officeart/2005/8/layout/default"/>
    <dgm:cxn modelId="{FF78D83A-7BF7-47EB-A61E-F3E606914D55}" type="presParOf" srcId="{54F06285-96B8-4C83-BF52-9D37AD46381B}" destId="{0175F02F-D2BD-4FD0-B569-C44E970DDBA9}" srcOrd="2" destOrd="0" presId="urn:microsoft.com/office/officeart/2005/8/layout/default"/>
    <dgm:cxn modelId="{CF80B4F9-781B-431C-B9AA-1799453C9786}" type="presParOf" srcId="{54F06285-96B8-4C83-BF52-9D37AD46381B}" destId="{DFAE4967-EA74-4105-BF44-E864039BFE6C}" srcOrd="3" destOrd="0" presId="urn:microsoft.com/office/officeart/2005/8/layout/default"/>
    <dgm:cxn modelId="{6939D60D-8D6E-4D23-BB93-16F27654063F}" type="presParOf" srcId="{54F06285-96B8-4C83-BF52-9D37AD46381B}" destId="{3310677D-40EB-450D-9A78-6F3F053EC35E}" srcOrd="4" destOrd="0" presId="urn:microsoft.com/office/officeart/2005/8/layout/default"/>
    <dgm:cxn modelId="{B314B749-0102-47A9-9130-4602CB09718F}" type="presParOf" srcId="{54F06285-96B8-4C83-BF52-9D37AD46381B}" destId="{C69A554A-F61A-4F8F-AD10-DCECEEA4E2D3}" srcOrd="5" destOrd="0" presId="urn:microsoft.com/office/officeart/2005/8/layout/default"/>
    <dgm:cxn modelId="{CF7FEE20-A5D9-4BA6-8BBE-200AEE053BD3}" type="presParOf" srcId="{54F06285-96B8-4C83-BF52-9D37AD46381B}" destId="{47FB5647-D402-433E-9379-6492C54932F0}" srcOrd="6" destOrd="0" presId="urn:microsoft.com/office/officeart/2005/8/layout/default"/>
    <dgm:cxn modelId="{B31DD098-D20E-4E92-A574-5CA379AD81C0}" type="presParOf" srcId="{54F06285-96B8-4C83-BF52-9D37AD46381B}" destId="{5ED9539C-D774-4844-A01E-326914073D1E}" srcOrd="7" destOrd="0" presId="urn:microsoft.com/office/officeart/2005/8/layout/default"/>
    <dgm:cxn modelId="{442ACFE2-058B-49A2-8F33-9654CA24433A}" type="presParOf" srcId="{54F06285-96B8-4C83-BF52-9D37AD46381B}" destId="{59A06D44-415E-471F-A49F-EDB0515A1466}" srcOrd="8" destOrd="0" presId="urn:microsoft.com/office/officeart/2005/8/layout/default"/>
    <dgm:cxn modelId="{BD2144A6-3A4F-4EF7-B664-72E6AC64598F}" type="presParOf" srcId="{54F06285-96B8-4C83-BF52-9D37AD46381B}" destId="{4C90ACDC-63F1-4740-94F4-F7EAD5BEEE83}" srcOrd="9" destOrd="0" presId="urn:microsoft.com/office/officeart/2005/8/layout/default"/>
    <dgm:cxn modelId="{C5A83826-514D-471A-98A5-D3BFC8493CD7}" type="presParOf" srcId="{54F06285-96B8-4C83-BF52-9D37AD46381B}" destId="{96718920-8E2D-441B-A783-3210E6BD5963}" srcOrd="10" destOrd="0" presId="urn:microsoft.com/office/officeart/2005/8/layout/default"/>
    <dgm:cxn modelId="{FD0F36A1-21E5-45A5-A90D-76E5EF7309DD}" type="presParOf" srcId="{54F06285-96B8-4C83-BF52-9D37AD46381B}" destId="{13DC7CC0-4BAE-46B4-B715-373F3443B7CB}" srcOrd="11" destOrd="0" presId="urn:microsoft.com/office/officeart/2005/8/layout/default"/>
    <dgm:cxn modelId="{05E42C07-85DF-46A9-AA51-456136393386}" type="presParOf" srcId="{54F06285-96B8-4C83-BF52-9D37AD46381B}" destId="{FA78EA31-0DB3-4F94-A823-6A1CA635F617}" srcOrd="12" destOrd="0" presId="urn:microsoft.com/office/officeart/2005/8/layout/default"/>
    <dgm:cxn modelId="{89B7EACE-EF54-4C8D-8305-162FB1E42068}" type="presParOf" srcId="{54F06285-96B8-4C83-BF52-9D37AD46381B}" destId="{4E31AC9E-9AD1-46B1-8994-D19592B5ED13}" srcOrd="13" destOrd="0" presId="urn:microsoft.com/office/officeart/2005/8/layout/default"/>
    <dgm:cxn modelId="{F839848E-7EF0-4AB4-B859-0FC5EA7ECAA5}" type="presParOf" srcId="{54F06285-96B8-4C83-BF52-9D37AD46381B}" destId="{04075851-0324-41FE-8547-690CE000179E}" srcOrd="14" destOrd="0" presId="urn:microsoft.com/office/officeart/2005/8/layout/default"/>
    <dgm:cxn modelId="{16781AF0-0E08-427C-9748-B63D0B0DF9A5}" type="presParOf" srcId="{54F06285-96B8-4C83-BF52-9D37AD46381B}" destId="{08286D1C-419F-4F0D-B292-9E13977D6E9B}" srcOrd="15" destOrd="0" presId="urn:microsoft.com/office/officeart/2005/8/layout/default"/>
    <dgm:cxn modelId="{15CE117E-FB71-4B5B-B575-3F723FBEBF8F}" type="presParOf" srcId="{54F06285-96B8-4C83-BF52-9D37AD46381B}" destId="{350C818B-BA13-4352-9A28-A758DD57F332}" srcOrd="16" destOrd="0" presId="urn:microsoft.com/office/officeart/2005/8/layout/default"/>
    <dgm:cxn modelId="{4625DC57-DB2A-491B-9917-617DD73F5FA0}" type="presParOf" srcId="{54F06285-96B8-4C83-BF52-9D37AD46381B}" destId="{DA2D39FF-2406-45DB-A11D-50EC32FC43EE}" srcOrd="17" destOrd="0" presId="urn:microsoft.com/office/officeart/2005/8/layout/default"/>
    <dgm:cxn modelId="{7AE9F49F-F930-4510-B01F-CF06AC7AC02A}" type="presParOf" srcId="{54F06285-96B8-4C83-BF52-9D37AD46381B}" destId="{F171B373-2FC1-4E1D-A92A-05644F36CA78}" srcOrd="18" destOrd="0" presId="urn:microsoft.com/office/officeart/2005/8/layout/default"/>
    <dgm:cxn modelId="{52FA1F69-0DCA-4417-9315-7383E4ECD8B4}" type="presParOf" srcId="{54F06285-96B8-4C83-BF52-9D37AD46381B}" destId="{76A29D39-0271-4880-B937-0883B2A5D9DA}" srcOrd="19" destOrd="0" presId="urn:microsoft.com/office/officeart/2005/8/layout/default"/>
    <dgm:cxn modelId="{7529159D-73D7-467B-8E18-5CB5DE572522}" type="presParOf" srcId="{54F06285-96B8-4C83-BF52-9D37AD46381B}" destId="{E186026F-BCAC-4286-9559-A297CFD63641}" srcOrd="20" destOrd="0" presId="urn:microsoft.com/office/officeart/2005/8/layout/default"/>
    <dgm:cxn modelId="{667549EF-0FFC-4A1D-A1B3-D678D8DB6D61}" type="presParOf" srcId="{54F06285-96B8-4C83-BF52-9D37AD46381B}" destId="{C45D9288-3587-43D0-A2EF-C485F27B03CD}" srcOrd="21" destOrd="0" presId="urn:microsoft.com/office/officeart/2005/8/layout/default"/>
    <dgm:cxn modelId="{F47823FC-C3BA-42A4-B50B-E7B315351914}" type="presParOf" srcId="{54F06285-96B8-4C83-BF52-9D37AD46381B}" destId="{BDA61C89-48EB-456F-B73A-F5BCD8747DFF}" srcOrd="22" destOrd="0" presId="urn:microsoft.com/office/officeart/2005/8/layout/default"/>
    <dgm:cxn modelId="{3436E68F-137B-46E6-9C54-0C2EDBE059FF}" type="presParOf" srcId="{54F06285-96B8-4C83-BF52-9D37AD46381B}" destId="{C5313D99-182A-4814-BA66-F5D6ABF5A803}" srcOrd="23" destOrd="0" presId="urn:microsoft.com/office/officeart/2005/8/layout/default"/>
    <dgm:cxn modelId="{4B52683A-469D-425B-BAF1-6445C5316CAB}" type="presParOf" srcId="{54F06285-96B8-4C83-BF52-9D37AD46381B}" destId="{C91DE7D6-DD4C-48BB-8B96-5738A2497C70}" srcOrd="2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457223-1CD5-44DF-AEC4-6A695ED91DDB}">
      <dsp:nvSpPr>
        <dsp:cNvPr id="0" name=""/>
        <dsp:cNvSpPr/>
      </dsp:nvSpPr>
      <dsp:spPr>
        <a:xfrm>
          <a:off x="248214" y="131"/>
          <a:ext cx="1614801" cy="9688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/>
            <a:t>1. Cereali in grani e prodotti derivati</a:t>
          </a:r>
          <a:endParaRPr lang="en-US" sz="1200" kern="1200"/>
        </a:p>
      </dsp:txBody>
      <dsp:txXfrm>
        <a:off x="248214" y="131"/>
        <a:ext cx="1614801" cy="968880"/>
      </dsp:txXfrm>
    </dsp:sp>
    <dsp:sp modelId="{0175F02F-D2BD-4FD0-B569-C44E970DDBA9}">
      <dsp:nvSpPr>
        <dsp:cNvPr id="0" name=""/>
        <dsp:cNvSpPr/>
      </dsp:nvSpPr>
      <dsp:spPr>
        <a:xfrm>
          <a:off x="2024496" y="131"/>
          <a:ext cx="1614801" cy="9688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2. Semi oleaginosi, frutti oleaginosi e prodotti derivati</a:t>
          </a:r>
          <a:endParaRPr lang="en-US" sz="1200" kern="1200" dirty="0"/>
        </a:p>
      </dsp:txBody>
      <dsp:txXfrm>
        <a:off x="2024496" y="131"/>
        <a:ext cx="1614801" cy="968880"/>
      </dsp:txXfrm>
    </dsp:sp>
    <dsp:sp modelId="{3310677D-40EB-450D-9A78-6F3F053EC35E}">
      <dsp:nvSpPr>
        <dsp:cNvPr id="0" name=""/>
        <dsp:cNvSpPr/>
      </dsp:nvSpPr>
      <dsp:spPr>
        <a:xfrm>
          <a:off x="3800778" y="131"/>
          <a:ext cx="1614801" cy="9688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/>
            <a:t>3. Semi di leguminose e prodotti derivati</a:t>
          </a:r>
          <a:endParaRPr lang="en-US" sz="1200" kern="1200"/>
        </a:p>
      </dsp:txBody>
      <dsp:txXfrm>
        <a:off x="3800778" y="131"/>
        <a:ext cx="1614801" cy="968880"/>
      </dsp:txXfrm>
    </dsp:sp>
    <dsp:sp modelId="{47FB5647-D402-433E-9379-6492C54932F0}">
      <dsp:nvSpPr>
        <dsp:cNvPr id="0" name=""/>
        <dsp:cNvSpPr/>
      </dsp:nvSpPr>
      <dsp:spPr>
        <a:xfrm>
          <a:off x="5577059" y="131"/>
          <a:ext cx="1614801" cy="9688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/>
            <a:t>4. </a:t>
          </a:r>
          <a:r>
            <a:rPr lang="it-IT" sz="1200" b="1" kern="1200"/>
            <a:t>Tuberi, radici e prodotti derivati</a:t>
          </a:r>
          <a:endParaRPr lang="en-US" sz="1200" kern="1200"/>
        </a:p>
      </dsp:txBody>
      <dsp:txXfrm>
        <a:off x="5577059" y="131"/>
        <a:ext cx="1614801" cy="968880"/>
      </dsp:txXfrm>
    </dsp:sp>
    <dsp:sp modelId="{59A06D44-415E-471F-A49F-EDB0515A1466}">
      <dsp:nvSpPr>
        <dsp:cNvPr id="0" name=""/>
        <dsp:cNvSpPr/>
      </dsp:nvSpPr>
      <dsp:spPr>
        <a:xfrm>
          <a:off x="248214" y="1130492"/>
          <a:ext cx="1614801" cy="9688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5. </a:t>
          </a:r>
          <a:r>
            <a:rPr lang="it-IT" sz="1200" b="1" kern="1200" dirty="0"/>
            <a:t>Altri semi e frutti e prodotti derivati</a:t>
          </a:r>
          <a:endParaRPr lang="en-US" sz="1200" kern="1200" dirty="0"/>
        </a:p>
      </dsp:txBody>
      <dsp:txXfrm>
        <a:off x="248214" y="1130492"/>
        <a:ext cx="1614801" cy="968880"/>
      </dsp:txXfrm>
    </dsp:sp>
    <dsp:sp modelId="{96718920-8E2D-441B-A783-3210E6BD5963}">
      <dsp:nvSpPr>
        <dsp:cNvPr id="0" name=""/>
        <dsp:cNvSpPr/>
      </dsp:nvSpPr>
      <dsp:spPr>
        <a:xfrm>
          <a:off x="2024496" y="1130492"/>
          <a:ext cx="1614801" cy="9688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/>
            <a:t>6. </a:t>
          </a:r>
          <a:r>
            <a:rPr lang="it-IT" sz="1200" b="1" kern="1200"/>
            <a:t>Foraggi, foraggi grossolani e prodotti derivati</a:t>
          </a:r>
          <a:endParaRPr lang="en-US" sz="1200" kern="1200"/>
        </a:p>
      </dsp:txBody>
      <dsp:txXfrm>
        <a:off x="2024496" y="1130492"/>
        <a:ext cx="1614801" cy="968880"/>
      </dsp:txXfrm>
    </dsp:sp>
    <dsp:sp modelId="{FA78EA31-0DB3-4F94-A823-6A1CA635F617}">
      <dsp:nvSpPr>
        <dsp:cNvPr id="0" name=""/>
        <dsp:cNvSpPr/>
      </dsp:nvSpPr>
      <dsp:spPr>
        <a:xfrm>
          <a:off x="3800778" y="1130492"/>
          <a:ext cx="1614801" cy="9688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7. </a:t>
          </a:r>
          <a:r>
            <a:rPr lang="it-IT" sz="1200" b="1" kern="1200" dirty="0"/>
            <a:t>Altri vegetali, alghe, funghi e prodotti derivati</a:t>
          </a:r>
          <a:endParaRPr lang="en-US" sz="1200" kern="1200" dirty="0"/>
        </a:p>
      </dsp:txBody>
      <dsp:txXfrm>
        <a:off x="3800778" y="1130492"/>
        <a:ext cx="1614801" cy="968880"/>
      </dsp:txXfrm>
    </dsp:sp>
    <dsp:sp modelId="{04075851-0324-41FE-8547-690CE000179E}">
      <dsp:nvSpPr>
        <dsp:cNvPr id="0" name=""/>
        <dsp:cNvSpPr/>
      </dsp:nvSpPr>
      <dsp:spPr>
        <a:xfrm>
          <a:off x="5577059" y="1130492"/>
          <a:ext cx="1614801" cy="9688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/>
            <a:t>8. Prodotti lattiero-caseari e prodotti derivati</a:t>
          </a:r>
          <a:endParaRPr lang="en-US" sz="1200" kern="1200"/>
        </a:p>
      </dsp:txBody>
      <dsp:txXfrm>
        <a:off x="5577059" y="1130492"/>
        <a:ext cx="1614801" cy="968880"/>
      </dsp:txXfrm>
    </dsp:sp>
    <dsp:sp modelId="{350C818B-BA13-4352-9A28-A758DD57F332}">
      <dsp:nvSpPr>
        <dsp:cNvPr id="0" name=""/>
        <dsp:cNvSpPr/>
      </dsp:nvSpPr>
      <dsp:spPr>
        <a:xfrm>
          <a:off x="248214" y="2260854"/>
          <a:ext cx="1614801" cy="9688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/>
            <a:t>9. Prodotti di animali terrestri e prodotti derivati</a:t>
          </a:r>
          <a:endParaRPr lang="en-US" sz="1200" kern="1200"/>
        </a:p>
      </dsp:txBody>
      <dsp:txXfrm>
        <a:off x="248214" y="2260854"/>
        <a:ext cx="1614801" cy="968880"/>
      </dsp:txXfrm>
    </dsp:sp>
    <dsp:sp modelId="{F171B373-2FC1-4E1D-A92A-05644F36CA78}">
      <dsp:nvSpPr>
        <dsp:cNvPr id="0" name=""/>
        <dsp:cNvSpPr/>
      </dsp:nvSpPr>
      <dsp:spPr>
        <a:xfrm>
          <a:off x="2024496" y="2260854"/>
          <a:ext cx="1614801" cy="9688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/>
            <a:t>10. Pesci, altri animali acquatici e prodotti derivati</a:t>
          </a:r>
          <a:endParaRPr lang="en-US" sz="1200" kern="1200"/>
        </a:p>
      </dsp:txBody>
      <dsp:txXfrm>
        <a:off x="2024496" y="2260854"/>
        <a:ext cx="1614801" cy="968880"/>
      </dsp:txXfrm>
    </dsp:sp>
    <dsp:sp modelId="{E186026F-BCAC-4286-9559-A297CFD63641}">
      <dsp:nvSpPr>
        <dsp:cNvPr id="0" name=""/>
        <dsp:cNvSpPr/>
      </dsp:nvSpPr>
      <dsp:spPr>
        <a:xfrm>
          <a:off x="3800778" y="2260854"/>
          <a:ext cx="1614801" cy="9688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/>
            <a:t>11. Minerali e prodotti derivati</a:t>
          </a:r>
          <a:endParaRPr lang="en-US" sz="1200" kern="1200"/>
        </a:p>
      </dsp:txBody>
      <dsp:txXfrm>
        <a:off x="3800778" y="2260854"/>
        <a:ext cx="1614801" cy="968880"/>
      </dsp:txXfrm>
    </dsp:sp>
    <dsp:sp modelId="{BDA61C89-48EB-456F-B73A-F5BCD8747DFF}">
      <dsp:nvSpPr>
        <dsp:cNvPr id="0" name=""/>
        <dsp:cNvSpPr/>
      </dsp:nvSpPr>
      <dsp:spPr>
        <a:xfrm>
          <a:off x="5577059" y="2260854"/>
          <a:ext cx="1614801" cy="9688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/>
            <a:t>12. Prodotti e coprodotti ottenuti dalla fermentazione tramite microrganismi</a:t>
          </a:r>
          <a:endParaRPr lang="en-US" sz="1200" kern="1200"/>
        </a:p>
      </dsp:txBody>
      <dsp:txXfrm>
        <a:off x="5577059" y="2260854"/>
        <a:ext cx="1614801" cy="968880"/>
      </dsp:txXfrm>
    </dsp:sp>
    <dsp:sp modelId="{C91DE7D6-DD4C-48BB-8B96-5738A2497C70}">
      <dsp:nvSpPr>
        <dsp:cNvPr id="0" name=""/>
        <dsp:cNvSpPr/>
      </dsp:nvSpPr>
      <dsp:spPr>
        <a:xfrm>
          <a:off x="2912637" y="3391215"/>
          <a:ext cx="1614801" cy="9688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/>
            <a:t>13. </a:t>
          </a:r>
          <a:r>
            <a:rPr lang="it-IT" sz="1200" b="1" kern="1200"/>
            <a:t>Varie</a:t>
          </a:r>
          <a:endParaRPr lang="en-US" sz="1200" kern="1200"/>
        </a:p>
      </dsp:txBody>
      <dsp:txXfrm>
        <a:off x="2912637" y="3391215"/>
        <a:ext cx="1614801" cy="9688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0DB2D4-1F2A-4BB3-A611-DC40F5D905A8}" type="datetimeFigureOut">
              <a:rPr lang="it-IT" smtClean="0"/>
              <a:t>27/05/2025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339F36-F013-4323-990E-02B34709DB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2092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339F36-F013-4323-990E-02B34709DBF0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1169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47AEAB-D33C-50EE-05DE-3F27E707C6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79C5BE8-EF1B-5E82-1BFD-4D38BF3A92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119A085-D2A4-9661-2959-41BA8108E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B6D1C-FB43-448D-B83C-26CB4280DD50}" type="datetimeFigureOut">
              <a:rPr lang="it-IT" smtClean="0"/>
              <a:t>27/05/2025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B3E0BFB-CF4C-933C-AB82-F285FB14D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6BA3C15-2D3C-6902-6AC1-2C473ECE4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54DFE-F5EB-45E6-B782-66FF593FEA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6641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E06B65D-6C20-FA3E-DE02-40BF3EF3B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FD20FED-84A5-1B10-6E00-912F4567B3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7025DA8-C81E-7003-A97C-805DBE2C4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B6D1C-FB43-448D-B83C-26CB4280DD50}" type="datetimeFigureOut">
              <a:rPr lang="it-IT" smtClean="0"/>
              <a:t>27/05/2025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F6C4B09-C76E-5108-B625-43D1EA4B0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4CEBC8D-D568-06FE-988D-BE6B6017C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54DFE-F5EB-45E6-B782-66FF593FEA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8839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FDA7428C-DF9A-50FF-B202-F8A15542ED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A31EADD-1FEA-611B-92ED-EF357AF222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20079C4-1C2C-0FBB-8E21-0C0221FB6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B6D1C-FB43-448D-B83C-26CB4280DD50}" type="datetimeFigureOut">
              <a:rPr lang="it-IT" smtClean="0"/>
              <a:t>27/05/2025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F3A6FD4-9850-6573-E793-C2EEE78A0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5847B15-91D3-6ACC-388F-E3972A358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54DFE-F5EB-45E6-B782-66FF593FEA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0957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86E561-F181-1D39-1A60-9D838DDAF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9F66573-A6F4-0E76-E619-720CEA083F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41D85BA-E72D-C048-C0D3-1F2B92E85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B6D1C-FB43-448D-B83C-26CB4280DD50}" type="datetimeFigureOut">
              <a:rPr lang="it-IT" smtClean="0"/>
              <a:t>27/05/2025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813BD67-0BE6-EE3C-7394-C67C03A6D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4DDB352-3F9B-CF54-FD4D-70454EB70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54DFE-F5EB-45E6-B782-66FF593FEA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3566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2D842FE-ADC7-81BB-3C9E-E0E30A028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2508760-99CF-B583-4D10-9DEB44EF03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C740609-C122-0BF5-CA71-EF62DB341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B6D1C-FB43-448D-B83C-26CB4280DD50}" type="datetimeFigureOut">
              <a:rPr lang="it-IT" smtClean="0"/>
              <a:t>27/05/2025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854D394-085C-198B-7410-164DC01EA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E4B2211-FBE4-ABEC-9A0C-D10E7C69D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54DFE-F5EB-45E6-B782-66FF593FEA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8889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DBC998B-4459-915A-CC8F-C1419F049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C409400-C689-1271-0302-E82A75099B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C6DB2DF-879A-8736-CBB4-D1FD37E76F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46F2B55-4B67-BCA1-7343-24BE54814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B6D1C-FB43-448D-B83C-26CB4280DD50}" type="datetimeFigureOut">
              <a:rPr lang="it-IT" smtClean="0"/>
              <a:t>27/05/2025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BD875A7-488A-5D54-1D85-1F7A6AA84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504C376-CFCD-080B-1AFD-DE709532C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54DFE-F5EB-45E6-B782-66FF593FEA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1091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9EEA668-C827-7985-C95A-2598FFD743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BEF228C-DE95-CBBA-C786-9DEC4BB609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73EACCC-F640-F5AF-93E9-8739518BED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0340005-EA01-C600-AA38-85E533AC62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CE87E9C-C312-204F-1878-72B6D7DF55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2A39AFB-B49E-B69A-6BAD-688DF14E2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B6D1C-FB43-448D-B83C-26CB4280DD50}" type="datetimeFigureOut">
              <a:rPr lang="it-IT" smtClean="0"/>
              <a:t>27/05/2025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E68B177-A669-21CF-670C-62524AB0A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01FEC199-967D-41C1-8A73-B725AFFC6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54DFE-F5EB-45E6-B782-66FF593FEA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8459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586666-4EF5-8F2D-34FA-98661945FF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C3B8270-1153-A344-4DD9-8F2452333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B6D1C-FB43-448D-B83C-26CB4280DD50}" type="datetimeFigureOut">
              <a:rPr lang="it-IT" smtClean="0"/>
              <a:t>27/05/2025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BD224EF-2220-8E2B-CDD9-1C3B7F9AD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90BD8BA-A26D-0612-3A32-9AFB79210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54DFE-F5EB-45E6-B782-66FF593FEA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6234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9C121AA-529A-E5D9-1B1F-865A4A828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B6D1C-FB43-448D-B83C-26CB4280DD50}" type="datetimeFigureOut">
              <a:rPr lang="it-IT" smtClean="0"/>
              <a:t>27/05/2025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37AFEDC-0296-7785-C43C-4ADF0BB79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078CC5A-F28E-E009-53BB-AB33008B2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54DFE-F5EB-45E6-B782-66FF593FEA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3626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B5660D6-1ADF-8C0E-3D15-D03D5C4E6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4B1D1E3-E797-2C4C-478C-EFD460B7AD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E285229-4F3C-2745-E59D-6C9FFE4A77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9DB3C25-79E2-24ED-C51B-4B28A42F5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B6D1C-FB43-448D-B83C-26CB4280DD50}" type="datetimeFigureOut">
              <a:rPr lang="it-IT" smtClean="0"/>
              <a:t>27/05/2025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C882DEF-F45E-FDDF-5867-0644B095D3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DDC8DBD-E729-B1AD-ACD2-EF3F24DC9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54DFE-F5EB-45E6-B782-66FF593FEA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868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15FF1D-16DC-64A6-0F3B-818A60B36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E7CEA19-2A6B-3EE9-3423-2020754E27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9E0C936-B753-B3F3-9BBB-764DB1A2F5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D70BF31-6AE4-BB5A-5038-576C9FC47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B6D1C-FB43-448D-B83C-26CB4280DD50}" type="datetimeFigureOut">
              <a:rPr lang="it-IT" smtClean="0"/>
              <a:t>27/05/2025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9F1E35F-AAF9-9EA1-7385-9C78DBCC8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F56372B-17F0-2874-FFAC-FAE800D41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54DFE-F5EB-45E6-B782-66FF593FEA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6407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F7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9BCBE89E-8C65-D929-B155-74BAF4DAF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18423CE-7DF0-0B25-C2CB-4E3BB8F8EF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9A6AEDD-97C2-F147-9A7D-65300A6E90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8B6D1C-FB43-448D-B83C-26CB4280DD50}" type="datetimeFigureOut">
              <a:rPr lang="it-IT" smtClean="0"/>
              <a:t>27/05/2025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36A343D-6179-3117-7419-B408FEB73C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3801B37-390D-436C-4260-4E59CED59D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1354DFE-F5EB-45E6-B782-66FF593FEA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6442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10.png"/><Relationship Id="rId12" Type="http://schemas.openxmlformats.org/officeDocument/2006/relationships/image" Target="../media/image3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2.png"/><Relationship Id="rId5" Type="http://schemas.openxmlformats.org/officeDocument/2006/relationships/image" Target="../media/image9.png"/><Relationship Id="rId10" Type="http://schemas.microsoft.com/office/2007/relationships/hdphoto" Target="../media/hdphoto4.wdp"/><Relationship Id="rId4" Type="http://schemas.openxmlformats.org/officeDocument/2006/relationships/image" Target="../media/image1.png"/><Relationship Id="rId9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3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5E96F8B7-0B8C-7340-02D9-0FDD06DCD1C1}"/>
              </a:ext>
            </a:extLst>
          </p:cNvPr>
          <p:cNvSpPr txBox="1"/>
          <p:nvPr/>
        </p:nvSpPr>
        <p:spPr>
          <a:xfrm>
            <a:off x="1830520" y="350477"/>
            <a:ext cx="8679304" cy="54324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0" b="1" i="0" u="sng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kumimoji="0" lang="it-IT" sz="8000" b="1" i="0" u="sng" strike="noStrike" kern="1200" cap="none" spc="0" normalizeH="0" baseline="3000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nd</a:t>
            </a:r>
            <a:r>
              <a:rPr kumimoji="0" lang="it-IT" sz="8000" b="1" i="0" u="sng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Life</a:t>
            </a:r>
            <a:endParaRPr kumimoji="0" lang="it-IT" sz="3200" b="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"La filiera della produzione di farine di insetto. Analisi del quadro normativo e valutazioni economico-ambientali</a:t>
            </a:r>
            <a:r>
              <a:rPr lang="it-IT" sz="2800" b="1" dirty="0">
                <a:solidFill>
                  <a:prstClr val="black"/>
                </a:solidFill>
                <a:latin typeface="Aptos Narrow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</a:p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 Narrow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it-IT" sz="2400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Borsista: Dott.ssa Ilenia Castellari</a:t>
            </a:r>
          </a:p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it-IT" sz="2400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Responsabile: Prof.re Massimo Rovai</a:t>
            </a:r>
          </a:p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it-IT" sz="2400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CIRAA - Università di Pisa</a:t>
            </a:r>
            <a:endParaRPr lang="it-IT" b="1" i="1" u="sng" kern="5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magine 6" descr="Immagine che contiene Elementi grafici, logo, Carattere, cerchio&#10;&#10;Descrizione generata automaticamente">
            <a:extLst>
              <a:ext uri="{FF2B5EF4-FFF2-40B4-BE49-F238E27FC236}">
                <a16:creationId xmlns:a16="http://schemas.microsoft.com/office/drawing/2014/main" id="{BC02B40D-B660-B34B-86A0-F4424C08A1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5" y="0"/>
            <a:ext cx="1436271" cy="1436271"/>
          </a:xfrm>
          <a:prstGeom prst="rect">
            <a:avLst/>
          </a:prstGeom>
        </p:spPr>
      </p:pic>
      <p:grpSp>
        <p:nvGrpSpPr>
          <p:cNvPr id="8" name="Gruppo 7">
            <a:extLst>
              <a:ext uri="{FF2B5EF4-FFF2-40B4-BE49-F238E27FC236}">
                <a16:creationId xmlns:a16="http://schemas.microsoft.com/office/drawing/2014/main" id="{E7CEDCA7-47D4-29BD-7BC5-60D956417A13}"/>
              </a:ext>
            </a:extLst>
          </p:cNvPr>
          <p:cNvGrpSpPr/>
          <p:nvPr/>
        </p:nvGrpSpPr>
        <p:grpSpPr>
          <a:xfrm>
            <a:off x="5439138" y="5920389"/>
            <a:ext cx="1604668" cy="614961"/>
            <a:chOff x="10189295" y="6030926"/>
            <a:chExt cx="1851025" cy="723900"/>
          </a:xfrm>
        </p:grpSpPr>
        <p:pic>
          <p:nvPicPr>
            <p:cNvPr id="2" name="image6.png" descr="Immagine che contiene testo, Carattere, cerchio, logo&#10;&#10;Descrizione generata automaticamente">
              <a:extLst>
                <a:ext uri="{FF2B5EF4-FFF2-40B4-BE49-F238E27FC236}">
                  <a16:creationId xmlns:a16="http://schemas.microsoft.com/office/drawing/2014/main" id="{37F79986-4333-02C0-D8F7-BEABCF993B20}"/>
                </a:ext>
              </a:extLst>
            </p:cNvPr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10813500" y="6054421"/>
              <a:ext cx="1226820" cy="700405"/>
            </a:xfrm>
            <a:prstGeom prst="rect">
              <a:avLst/>
            </a:prstGeom>
            <a:ln/>
          </p:spPr>
        </p:pic>
        <p:pic>
          <p:nvPicPr>
            <p:cNvPr id="3" name="image20.jpg" descr="Home - CiRAA - Centro di Ricerche Agro-Ambientali &quot;Enrico ...">
              <a:extLst>
                <a:ext uri="{FF2B5EF4-FFF2-40B4-BE49-F238E27FC236}">
                  <a16:creationId xmlns:a16="http://schemas.microsoft.com/office/drawing/2014/main" id="{1E5CD4AE-D78D-7626-76AF-7C8817276319}"/>
                </a:ext>
              </a:extLst>
            </p:cNvPr>
            <p:cNvPicPr/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10189295" y="6030926"/>
              <a:ext cx="624205" cy="723900"/>
            </a:xfrm>
            <a:prstGeom prst="rect">
              <a:avLst/>
            </a:prstGeom>
            <a:ln/>
          </p:spPr>
        </p:pic>
      </p:grpSp>
      <p:sp>
        <p:nvSpPr>
          <p:cNvPr id="5" name="Rettangolo 4">
            <a:extLst>
              <a:ext uri="{FF2B5EF4-FFF2-40B4-BE49-F238E27FC236}">
                <a16:creationId xmlns:a16="http://schemas.microsoft.com/office/drawing/2014/main" id="{CA12420A-90BC-B52F-99D4-EC0A6EFFD70A}"/>
              </a:ext>
            </a:extLst>
          </p:cNvPr>
          <p:cNvSpPr/>
          <p:nvPr/>
        </p:nvSpPr>
        <p:spPr>
          <a:xfrm>
            <a:off x="1788814" y="213014"/>
            <a:ext cx="8762716" cy="6431972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1500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3CDB39-8983-DADB-A3E4-51ACA69F01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279" y="1521695"/>
            <a:ext cx="11341441" cy="1638613"/>
          </a:xfrm>
        </p:spPr>
        <p:txBody>
          <a:bodyPr/>
          <a:lstStyle/>
          <a:p>
            <a:pPr marL="0" indent="0" algn="just">
              <a:buNone/>
            </a:pPr>
            <a:r>
              <a:rPr lang="it-IT" sz="2400" dirty="0">
                <a:latin typeface="Rockwell" panose="02060603020205020403" pitchFamily="18" charset="0"/>
              </a:rPr>
              <a:t>- 110 punti vendita distribuiti in sette province toscane: Arezzo, Firenze, Lucca, Pisa, Pistoia, Prato e Siena</a:t>
            </a:r>
          </a:p>
          <a:p>
            <a:pPr marL="0" indent="0" algn="just">
              <a:buNone/>
            </a:pPr>
            <a:r>
              <a:rPr lang="it-IT" sz="2400" b="1" dirty="0">
                <a:latin typeface="Rockwell" panose="02060603020205020403" pitchFamily="18" charset="0"/>
              </a:rPr>
              <a:t>- 3639 tonnellate</a:t>
            </a:r>
            <a:r>
              <a:rPr lang="it-IT" sz="2400" dirty="0">
                <a:latin typeface="Rockwell" panose="02060603020205020403" pitchFamily="18" charset="0"/>
              </a:rPr>
              <a:t> di rifiuti organici (scarti di ortofrutta, panetteria e gastronomia) nel 2023 </a:t>
            </a:r>
          </a:p>
          <a:p>
            <a:pPr marL="0" indent="0" algn="just">
              <a:buNone/>
            </a:pPr>
            <a:endParaRPr lang="it-IT" dirty="0">
              <a:latin typeface="Rockwell" panose="02060603020205020403" pitchFamily="18" charset="0"/>
            </a:endParaRPr>
          </a:p>
          <a:p>
            <a:pPr marL="0" indent="0">
              <a:buNone/>
            </a:pPr>
            <a:endParaRPr lang="it-IT" dirty="0">
              <a:latin typeface="Rockwell" panose="02060603020205020403" pitchFamily="18" charset="0"/>
            </a:endParaRPr>
          </a:p>
        </p:txBody>
      </p:sp>
      <p:pic>
        <p:nvPicPr>
          <p:cNvPr id="5" name="Immagine 4" descr="Immagine che contiene Elementi grafici, logo, Carattere, cerchio&#10;&#10;Descrizione generata automaticamente">
            <a:extLst>
              <a:ext uri="{FF2B5EF4-FFF2-40B4-BE49-F238E27FC236}">
                <a16:creationId xmlns:a16="http://schemas.microsoft.com/office/drawing/2014/main" id="{8C929FDE-C24E-5A09-F8CC-1C7C65930FB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5" y="0"/>
            <a:ext cx="1436271" cy="1436271"/>
          </a:xfrm>
          <a:prstGeom prst="rect">
            <a:avLst/>
          </a:prstGeom>
        </p:spPr>
      </p:pic>
      <p:pic>
        <p:nvPicPr>
          <p:cNvPr id="9" name="Immagine 8" descr="Immagine che contiene testo, schermata, Carattere, linea&#10;&#10;Il contenuto generato dall'IA potrebbe non essere corretto.">
            <a:extLst>
              <a:ext uri="{FF2B5EF4-FFF2-40B4-BE49-F238E27FC236}">
                <a16:creationId xmlns:a16="http://schemas.microsoft.com/office/drawing/2014/main" id="{4F80E436-AF96-57D6-AE4C-8648668834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279" y="3129169"/>
            <a:ext cx="11341441" cy="365763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D70A4DFE-1607-E65F-1A52-DD7646707F6F}"/>
              </a:ext>
            </a:extLst>
          </p:cNvPr>
          <p:cNvSpPr/>
          <p:nvPr/>
        </p:nvSpPr>
        <p:spPr>
          <a:xfrm rot="16200000">
            <a:off x="4377219" y="5572970"/>
            <a:ext cx="476653" cy="17417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Titolo 1">
            <a:extLst>
              <a:ext uri="{FF2B5EF4-FFF2-40B4-BE49-F238E27FC236}">
                <a16:creationId xmlns:a16="http://schemas.microsoft.com/office/drawing/2014/main" id="{8C8CF2A0-710F-612C-EF3B-EA16EAD2B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5006" y="236193"/>
            <a:ext cx="8447921" cy="1325563"/>
          </a:xfrm>
        </p:spPr>
        <p:txBody>
          <a:bodyPr>
            <a:normAutofit fontScale="90000"/>
          </a:bodyPr>
          <a:lstStyle/>
          <a:p>
            <a:r>
              <a:rPr lang="it-IT" sz="24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4a2) D</a:t>
            </a:r>
            <a:r>
              <a:rPr lang="it-IT" sz="24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efinizione delle tipologie di scarto/sottoprodotto disponibili a livello regionale</a:t>
            </a:r>
            <a:br>
              <a:rPr lang="it-IT" sz="31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36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INRES Coop</a:t>
            </a:r>
            <a:br>
              <a:rPr lang="it-IT" sz="4400" b="1" dirty="0">
                <a:effectLst/>
                <a:latin typeface="Calibri   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it-IT" dirty="0"/>
          </a:p>
        </p:txBody>
      </p: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40D2571B-1136-9546-18D1-304D8D6E5075}"/>
              </a:ext>
            </a:extLst>
          </p:cNvPr>
          <p:cNvCxnSpPr>
            <a:cxnSpLocks/>
          </p:cNvCxnSpPr>
          <p:nvPr/>
        </p:nvCxnSpPr>
        <p:spPr>
          <a:xfrm>
            <a:off x="1589809" y="1114591"/>
            <a:ext cx="2410691" cy="0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29" name="Gruppo 28">
            <a:extLst>
              <a:ext uri="{FF2B5EF4-FFF2-40B4-BE49-F238E27FC236}">
                <a16:creationId xmlns:a16="http://schemas.microsoft.com/office/drawing/2014/main" id="{62B84EA4-7810-3A48-3762-BF8286D695E4}"/>
              </a:ext>
            </a:extLst>
          </p:cNvPr>
          <p:cNvGrpSpPr/>
          <p:nvPr/>
        </p:nvGrpSpPr>
        <p:grpSpPr>
          <a:xfrm>
            <a:off x="10364429" y="6171844"/>
            <a:ext cx="1604668" cy="614961"/>
            <a:chOff x="10189295" y="6030926"/>
            <a:chExt cx="1851025" cy="723900"/>
          </a:xfrm>
        </p:grpSpPr>
        <p:pic>
          <p:nvPicPr>
            <p:cNvPr id="30" name="image6.png" descr="Immagine che contiene testo, Carattere, cerchio, logo&#10;&#10;Descrizione generata automaticamente">
              <a:extLst>
                <a:ext uri="{FF2B5EF4-FFF2-40B4-BE49-F238E27FC236}">
                  <a16:creationId xmlns:a16="http://schemas.microsoft.com/office/drawing/2014/main" id="{C0FE39E9-5B8E-3CB9-CF76-60D23FA1B59C}"/>
                </a:ext>
              </a:extLst>
            </p:cNvPr>
            <p:cNvPicPr/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10813500" y="6054421"/>
              <a:ext cx="1226820" cy="700405"/>
            </a:xfrm>
            <a:prstGeom prst="rect">
              <a:avLst/>
            </a:prstGeom>
            <a:ln/>
          </p:spPr>
        </p:pic>
        <p:pic>
          <p:nvPicPr>
            <p:cNvPr id="31" name="image20.jpg" descr="Home - CiRAA - Centro di Ricerche Agro-Ambientali &quot;Enrico ...">
              <a:extLst>
                <a:ext uri="{FF2B5EF4-FFF2-40B4-BE49-F238E27FC236}">
                  <a16:creationId xmlns:a16="http://schemas.microsoft.com/office/drawing/2014/main" id="{C3AFADD0-4C37-600A-909B-995F4F5813E6}"/>
                </a:ext>
              </a:extLst>
            </p:cNvPr>
            <p:cNvPicPr/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10189295" y="6030926"/>
              <a:ext cx="624205" cy="723900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24594753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Elementi grafici, logo, Carattere, cerchio&#10;&#10;Descrizione generata automaticamente">
            <a:extLst>
              <a:ext uri="{FF2B5EF4-FFF2-40B4-BE49-F238E27FC236}">
                <a16:creationId xmlns:a16="http://schemas.microsoft.com/office/drawing/2014/main" id="{E72A4441-8849-717B-DA23-928238E504B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5" y="0"/>
            <a:ext cx="1436271" cy="1436271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30FBEA30-70FE-B713-781F-B4F4B03A70F0}"/>
              </a:ext>
            </a:extLst>
          </p:cNvPr>
          <p:cNvSpPr txBox="1"/>
          <p:nvPr/>
        </p:nvSpPr>
        <p:spPr>
          <a:xfrm>
            <a:off x="7002992" y="2170338"/>
            <a:ext cx="502543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Tx/>
              <a:buChar char="-"/>
            </a:pPr>
            <a:r>
              <a:rPr lang="it-IT" b="1" dirty="0">
                <a:latin typeface="Rockwell" panose="02060603020205020403" pitchFamily="18" charset="0"/>
              </a:rPr>
              <a:t>114 aziende/stabilimenti </a:t>
            </a:r>
            <a:r>
              <a:rPr lang="it-IT" dirty="0">
                <a:latin typeface="Rockwell" panose="02060603020205020403" pitchFamily="18" charset="0"/>
              </a:rPr>
              <a:t>operanti nelle provincie di Lucca, Massa Carrara, Pisa, Livorno e Grosseto, in cui la maggior parte di essi si trova nei comuni di Livorno (12), Lucca (10), Grosseto (9) e Pisa (6)</a:t>
            </a:r>
          </a:p>
          <a:p>
            <a:pPr marL="285750" indent="-285750" algn="just">
              <a:lnSpc>
                <a:spcPct val="150000"/>
              </a:lnSpc>
              <a:buFontTx/>
              <a:buChar char="-"/>
            </a:pPr>
            <a:r>
              <a:rPr lang="it-IT" dirty="0">
                <a:latin typeface="Rockwell" panose="02060603020205020403" pitchFamily="18" charset="0"/>
              </a:rPr>
              <a:t>Da intendersi escluse le imprese di ristorazione e quelle specifiche per la lavorazione della carne e del pesce</a:t>
            </a:r>
            <a:endParaRPr lang="it-IT" dirty="0"/>
          </a:p>
          <a:p>
            <a:pPr marL="285750" indent="-285750">
              <a:buFontTx/>
              <a:buChar char="-"/>
            </a:pPr>
            <a:endParaRPr lang="it-IT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227DE581-DA8B-4CA0-CB3A-BA3731436C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889" y="2030143"/>
            <a:ext cx="6866103" cy="397371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itolo 1">
            <a:extLst>
              <a:ext uri="{FF2B5EF4-FFF2-40B4-BE49-F238E27FC236}">
                <a16:creationId xmlns:a16="http://schemas.microsoft.com/office/drawing/2014/main" id="{1FF325B2-AFA3-E80A-F696-3D58FBB0A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5006" y="236193"/>
            <a:ext cx="8447921" cy="1325563"/>
          </a:xfrm>
        </p:spPr>
        <p:txBody>
          <a:bodyPr>
            <a:normAutofit fontScale="90000"/>
          </a:bodyPr>
          <a:lstStyle/>
          <a:p>
            <a:r>
              <a:rPr lang="it-IT" sz="24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4a2) D</a:t>
            </a:r>
            <a:r>
              <a:rPr lang="it-IT" sz="24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efinizione delle tipologie di scarto/sottoprodotto disponibili a livello regionale</a:t>
            </a:r>
            <a:br>
              <a:rPr lang="it-IT" sz="31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36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Camera di Commercio</a:t>
            </a:r>
            <a:br>
              <a:rPr lang="it-IT" sz="4400" b="1" dirty="0">
                <a:effectLst/>
                <a:latin typeface="Calibri   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it-IT" dirty="0"/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1270E898-1075-62C2-7C86-FF5019F3F38E}"/>
              </a:ext>
            </a:extLst>
          </p:cNvPr>
          <p:cNvGrpSpPr/>
          <p:nvPr/>
        </p:nvGrpSpPr>
        <p:grpSpPr>
          <a:xfrm>
            <a:off x="10364429" y="6171844"/>
            <a:ext cx="1604668" cy="614961"/>
            <a:chOff x="10189295" y="6030926"/>
            <a:chExt cx="1851025" cy="723900"/>
          </a:xfrm>
        </p:grpSpPr>
        <p:pic>
          <p:nvPicPr>
            <p:cNvPr id="13" name="image6.png" descr="Immagine che contiene testo, Carattere, cerchio, logo&#10;&#10;Descrizione generata automaticamente">
              <a:extLst>
                <a:ext uri="{FF2B5EF4-FFF2-40B4-BE49-F238E27FC236}">
                  <a16:creationId xmlns:a16="http://schemas.microsoft.com/office/drawing/2014/main" id="{52E5D635-B437-C7FD-5D51-0E34E0F66910}"/>
                </a:ext>
              </a:extLst>
            </p:cNvPr>
            <p:cNvPicPr/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10813500" y="6054421"/>
              <a:ext cx="1226820" cy="700405"/>
            </a:xfrm>
            <a:prstGeom prst="rect">
              <a:avLst/>
            </a:prstGeom>
            <a:ln/>
          </p:spPr>
        </p:pic>
        <p:pic>
          <p:nvPicPr>
            <p:cNvPr id="14" name="image20.jpg" descr="Home - CiRAA - Centro di Ricerche Agro-Ambientali &quot;Enrico ...">
              <a:extLst>
                <a:ext uri="{FF2B5EF4-FFF2-40B4-BE49-F238E27FC236}">
                  <a16:creationId xmlns:a16="http://schemas.microsoft.com/office/drawing/2014/main" id="{032088B6-7C9E-E6B9-2580-7BE35915C26B}"/>
                </a:ext>
              </a:extLst>
            </p:cNvPr>
            <p:cNvPicPr/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10189295" y="6030926"/>
              <a:ext cx="624205" cy="723900"/>
            </a:xfrm>
            <a:prstGeom prst="rect">
              <a:avLst/>
            </a:prstGeom>
            <a:ln/>
          </p:spPr>
        </p:pic>
      </p:grp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7B961332-CD50-C62F-F045-F3966640A5F1}"/>
              </a:ext>
            </a:extLst>
          </p:cNvPr>
          <p:cNvCxnSpPr>
            <a:cxnSpLocks/>
          </p:cNvCxnSpPr>
          <p:nvPr/>
        </p:nvCxnSpPr>
        <p:spPr>
          <a:xfrm>
            <a:off x="1589809" y="1114591"/>
            <a:ext cx="4506191" cy="0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5729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id="{F51A5B6A-D929-57AA-E970-26C285C81551}"/>
              </a:ext>
            </a:extLst>
          </p:cNvPr>
          <p:cNvSpPr/>
          <p:nvPr/>
        </p:nvSpPr>
        <p:spPr>
          <a:xfrm>
            <a:off x="620659" y="1422732"/>
            <a:ext cx="10950677" cy="339213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A831196-B160-ACE4-8E8D-9CE33E1D61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7" y="1331552"/>
            <a:ext cx="10515600" cy="3493627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it-IT" sz="2400" dirty="0">
                <a:solidFill>
                  <a:schemeClr val="bg1"/>
                </a:solidFill>
                <a:latin typeface="Rockwell" panose="02060603020205020403" pitchFamily="18" charset="0"/>
              </a:rPr>
              <a:t>- Inquadramento generale della filiera di insetto attraverso una serie di interviste condotte con soggetti coinvolti nel settore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it-IT" sz="2400" dirty="0">
                <a:solidFill>
                  <a:schemeClr val="bg1"/>
                </a:solidFill>
                <a:latin typeface="Rockwell" panose="02060603020205020403" pitchFamily="18" charset="0"/>
              </a:rPr>
              <a:t>- Analisi comparativa delle prestazioni ambientali della farina di insetto rispetto ad altre fonti proteiche tradizionalmente impiegate nella mangimistica e analisi dei costi dell’allevamento degli insetti a fini zootecnici mediante la lettura bibliografica</a:t>
            </a:r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4B5D78B4-9E68-4794-54A5-26CF9DD07527}"/>
              </a:ext>
            </a:extLst>
          </p:cNvPr>
          <p:cNvSpPr txBox="1">
            <a:spLocks/>
          </p:cNvSpPr>
          <p:nvPr/>
        </p:nvSpPr>
        <p:spPr>
          <a:xfrm>
            <a:off x="1465005" y="0"/>
            <a:ext cx="10400423" cy="12083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07000"/>
              </a:lnSpc>
            </a:pPr>
            <a:r>
              <a:rPr lang="it-IT" sz="28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4a5) Valutazione economica e ambientale relativa </a:t>
            </a:r>
            <a:r>
              <a:rPr lang="it-IT" sz="28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it-IT" sz="28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lla produzione di farina di insetto</a:t>
            </a:r>
            <a:endParaRPr lang="it-IT" sz="2800" b="1" dirty="0">
              <a:effectLst/>
              <a:latin typeface="Rockwell" panose="020606030202050204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 descr="Immagine che contiene Elementi grafici, logo, Carattere, cerchio&#10;&#10;Descrizione generata automaticamente">
            <a:extLst>
              <a:ext uri="{FF2B5EF4-FFF2-40B4-BE49-F238E27FC236}">
                <a16:creationId xmlns:a16="http://schemas.microsoft.com/office/drawing/2014/main" id="{E1B14ACC-60EC-9792-DCB3-3D82C8723AC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5" y="0"/>
            <a:ext cx="1436271" cy="1436271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BCF54567-F43A-4355-9F48-1114E84A36C8}"/>
              </a:ext>
            </a:extLst>
          </p:cNvPr>
          <p:cNvSpPr txBox="1"/>
          <p:nvPr/>
        </p:nvSpPr>
        <p:spPr>
          <a:xfrm>
            <a:off x="620660" y="4844211"/>
            <a:ext cx="10950676" cy="11337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2400" dirty="0">
                <a:latin typeface="Rockwell" panose="02060603020205020403" pitchFamily="18" charset="0"/>
              </a:rPr>
              <a:t>Obiettivo: individuare le principali criticità e opportunità di sviluppo per questa filiera emergente</a:t>
            </a:r>
          </a:p>
        </p:txBody>
      </p:sp>
      <p:sp>
        <p:nvSpPr>
          <p:cNvPr id="10" name="Rettangolo con angoli arrotondati 9">
            <a:extLst>
              <a:ext uri="{FF2B5EF4-FFF2-40B4-BE49-F238E27FC236}">
                <a16:creationId xmlns:a16="http://schemas.microsoft.com/office/drawing/2014/main" id="{75004E62-9F66-B4DB-82A5-291F9DEC78D8}"/>
              </a:ext>
            </a:extLst>
          </p:cNvPr>
          <p:cNvSpPr/>
          <p:nvPr/>
        </p:nvSpPr>
        <p:spPr>
          <a:xfrm>
            <a:off x="620659" y="4892417"/>
            <a:ext cx="10950677" cy="1133708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D73F4311-C8D5-C712-A623-58D5FBBFF950}"/>
              </a:ext>
            </a:extLst>
          </p:cNvPr>
          <p:cNvGrpSpPr/>
          <p:nvPr/>
        </p:nvGrpSpPr>
        <p:grpSpPr>
          <a:xfrm>
            <a:off x="10364429" y="6171844"/>
            <a:ext cx="1604668" cy="614961"/>
            <a:chOff x="10189295" y="6030926"/>
            <a:chExt cx="1851025" cy="723900"/>
          </a:xfrm>
        </p:grpSpPr>
        <p:pic>
          <p:nvPicPr>
            <p:cNvPr id="6" name="image6.png" descr="Immagine che contiene testo, Carattere, cerchio, logo&#10;&#10;Descrizione generata automaticamente">
              <a:extLst>
                <a:ext uri="{FF2B5EF4-FFF2-40B4-BE49-F238E27FC236}">
                  <a16:creationId xmlns:a16="http://schemas.microsoft.com/office/drawing/2014/main" id="{7FC47344-59EC-8FB6-E263-CAED29BA1BF2}"/>
                </a:ext>
              </a:extLst>
            </p:cNvPr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10813500" y="6054421"/>
              <a:ext cx="1226820" cy="700405"/>
            </a:xfrm>
            <a:prstGeom prst="rect">
              <a:avLst/>
            </a:prstGeom>
            <a:ln/>
          </p:spPr>
        </p:pic>
        <p:pic>
          <p:nvPicPr>
            <p:cNvPr id="8" name="image20.jpg" descr="Home - CiRAA - Centro di Ricerche Agro-Ambientali &quot;Enrico ...">
              <a:extLst>
                <a:ext uri="{FF2B5EF4-FFF2-40B4-BE49-F238E27FC236}">
                  <a16:creationId xmlns:a16="http://schemas.microsoft.com/office/drawing/2014/main" id="{8A2358B0-5D76-8EF9-0AF4-111934642830}"/>
                </a:ext>
              </a:extLst>
            </p:cNvPr>
            <p:cNvPicPr/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10189295" y="6030926"/>
              <a:ext cx="624205" cy="723900"/>
            </a:xfrm>
            <a:prstGeom prst="rect">
              <a:avLst/>
            </a:prstGeom>
            <a:ln/>
          </p:spPr>
        </p:pic>
      </p:grp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E4D1210D-C9A2-4F65-8874-B9FBD63583B1}"/>
              </a:ext>
            </a:extLst>
          </p:cNvPr>
          <p:cNvCxnSpPr>
            <a:cxnSpLocks/>
          </p:cNvCxnSpPr>
          <p:nvPr/>
        </p:nvCxnSpPr>
        <p:spPr>
          <a:xfrm>
            <a:off x="1548246" y="1135579"/>
            <a:ext cx="5268190" cy="0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71290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75A5F17B-08B2-BF44-47C6-96DD1BE951D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08152" y="2974603"/>
            <a:ext cx="2539546" cy="2957535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8AB26904-BE32-9E27-164F-9100B45A4983}"/>
              </a:ext>
            </a:extLst>
          </p:cNvPr>
          <p:cNvSpPr txBox="1"/>
          <p:nvPr/>
        </p:nvSpPr>
        <p:spPr>
          <a:xfrm>
            <a:off x="881770" y="2375879"/>
            <a:ext cx="3592311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 dirty="0">
                <a:latin typeface="Rockwell" panose="02060603020205020403" pitchFamily="18" charset="0"/>
              </a:rPr>
              <a:t>Farina di insetto sgrassata </a:t>
            </a:r>
            <a:r>
              <a:rPr lang="it-IT" sz="2400" dirty="0">
                <a:latin typeface="Rockwell" panose="02060603020205020403" pitchFamily="18" charset="0"/>
              </a:rPr>
              <a:t> </a:t>
            </a:r>
          </a:p>
          <a:p>
            <a:pPr algn="ctr"/>
            <a:r>
              <a:rPr lang="it-IT" sz="2400" dirty="0">
                <a:latin typeface="Rockwell" panose="02060603020205020403" pitchFamily="18" charset="0"/>
              </a:rPr>
              <a:t>Acquacoltura</a:t>
            </a:r>
          </a:p>
          <a:p>
            <a:pPr algn="ctr"/>
            <a:r>
              <a:rPr lang="it-IT" sz="2400" dirty="0">
                <a:latin typeface="Rockwell" panose="02060603020205020403" pitchFamily="18" charset="0"/>
              </a:rPr>
              <a:t>Pet food</a:t>
            </a:r>
          </a:p>
          <a:p>
            <a:endParaRPr lang="it-IT" sz="2400" dirty="0">
              <a:latin typeface="Rockwell" panose="02060603020205020403" pitchFamily="18" charset="0"/>
            </a:endParaRPr>
          </a:p>
          <a:p>
            <a:r>
              <a:rPr lang="it-IT" sz="2400" dirty="0">
                <a:latin typeface="Rockwell" panose="02060603020205020403" pitchFamily="18" charset="0"/>
              </a:rPr>
              <a:t>- Farina di insetto </a:t>
            </a:r>
          </a:p>
          <a:p>
            <a:pPr algn="ctr"/>
            <a:r>
              <a:rPr lang="it-IT" sz="2400" dirty="0">
                <a:latin typeface="Rockwell" panose="02060603020205020403" pitchFamily="18" charset="0"/>
              </a:rPr>
              <a:t>2000-3000 euro/ton</a:t>
            </a:r>
          </a:p>
          <a:p>
            <a:r>
              <a:rPr lang="it-IT" sz="2400" dirty="0">
                <a:latin typeface="Rockwell" panose="02060603020205020403" pitchFamily="18" charset="0"/>
              </a:rPr>
              <a:t>- Farina di pesce</a:t>
            </a:r>
          </a:p>
          <a:p>
            <a:pPr algn="ctr"/>
            <a:r>
              <a:rPr lang="it-IT" sz="2400" dirty="0">
                <a:latin typeface="Rockwell" panose="02060603020205020403" pitchFamily="18" charset="0"/>
              </a:rPr>
              <a:t>1500 euro/ton</a:t>
            </a:r>
          </a:p>
          <a:p>
            <a:r>
              <a:rPr lang="it-IT" sz="2400" dirty="0">
                <a:latin typeface="Rockwell" panose="02060603020205020403" pitchFamily="18" charset="0"/>
              </a:rPr>
              <a:t>- Farina di soia</a:t>
            </a:r>
          </a:p>
          <a:p>
            <a:pPr algn="ctr"/>
            <a:r>
              <a:rPr lang="it-IT" sz="2400" dirty="0">
                <a:latin typeface="Rockwell" panose="02060603020205020403" pitchFamily="18" charset="0"/>
              </a:rPr>
              <a:t>400 euro/ton</a:t>
            </a:r>
          </a:p>
        </p:txBody>
      </p:sp>
      <p:pic>
        <p:nvPicPr>
          <p:cNvPr id="7" name="Immagine 6" descr="Immagine che contiene Elementi grafici, logo, Carattere, cerchio&#10;&#10;Descrizione generata automaticamente">
            <a:extLst>
              <a:ext uri="{FF2B5EF4-FFF2-40B4-BE49-F238E27FC236}">
                <a16:creationId xmlns:a16="http://schemas.microsoft.com/office/drawing/2014/main" id="{74B98B7B-E8A1-DA26-C0A7-675683C8FE79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5" y="0"/>
            <a:ext cx="1436271" cy="1436271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9FC661DB-3D6C-5794-AC72-32759C66CE3D}"/>
              </a:ext>
            </a:extLst>
          </p:cNvPr>
          <p:cNvSpPr txBox="1"/>
          <p:nvPr/>
        </p:nvSpPr>
        <p:spPr>
          <a:xfrm>
            <a:off x="4849026" y="2429295"/>
            <a:ext cx="2971801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 dirty="0">
                <a:latin typeface="Rockwell" panose="02060603020205020403" pitchFamily="18" charset="0"/>
              </a:rPr>
              <a:t>Olio di insetto</a:t>
            </a:r>
            <a:endParaRPr lang="it-IT" sz="2400" dirty="0">
              <a:latin typeface="Rockwell" panose="02060603020205020403" pitchFamily="18" charset="0"/>
            </a:endParaRPr>
          </a:p>
          <a:p>
            <a:pPr algn="ctr"/>
            <a:r>
              <a:rPr lang="it-IT" sz="2400" dirty="0">
                <a:latin typeface="Rockwell" panose="02060603020205020403" pitchFamily="18" charset="0"/>
              </a:rPr>
              <a:t>Suinicoltura </a:t>
            </a:r>
          </a:p>
          <a:p>
            <a:pPr algn="ctr"/>
            <a:r>
              <a:rPr lang="it-IT" sz="2400" dirty="0">
                <a:latin typeface="Rockwell" panose="02060603020205020403" pitchFamily="18" charset="0"/>
              </a:rPr>
              <a:t>Avicoltura</a:t>
            </a:r>
          </a:p>
          <a:p>
            <a:endParaRPr lang="it-IT" sz="2400" dirty="0">
              <a:latin typeface="Rockwell" panose="02060603020205020403" pitchFamily="18" charset="0"/>
            </a:endParaRPr>
          </a:p>
          <a:p>
            <a:r>
              <a:rPr lang="it-IT" sz="2400" dirty="0">
                <a:latin typeface="Rockwell" panose="02060603020205020403" pitchFamily="18" charset="0"/>
              </a:rPr>
              <a:t>- Olio di copra</a:t>
            </a:r>
          </a:p>
          <a:p>
            <a:endParaRPr lang="it-IT" sz="2400" dirty="0">
              <a:latin typeface="Rockwell" panose="02060603020205020403" pitchFamily="18" charset="0"/>
            </a:endParaRPr>
          </a:p>
          <a:p>
            <a:r>
              <a:rPr lang="it-IT" sz="2400" dirty="0">
                <a:latin typeface="Rockwell" panose="02060603020205020403" pitchFamily="18" charset="0"/>
              </a:rPr>
              <a:t>- Olio di soia, </a:t>
            </a:r>
            <a:r>
              <a:rPr lang="it-IT" sz="2400" dirty="0" err="1">
                <a:latin typeface="Rockwell" panose="02060603020205020403" pitchFamily="18" charset="0"/>
              </a:rPr>
              <a:t>etc</a:t>
            </a:r>
            <a:endParaRPr lang="it-IT" sz="2400" dirty="0">
              <a:latin typeface="Rockwell" panose="02060603020205020403" pitchFamily="18" charset="0"/>
            </a:endParaRPr>
          </a:p>
          <a:p>
            <a:r>
              <a:rPr lang="it-IT" sz="1800" dirty="0">
                <a:latin typeface="Rockwell" panose="02060603020205020403" pitchFamily="18" charset="0"/>
              </a:rPr>
              <a:t> 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BA17950-EDD3-5F66-1AC5-8AA37CC6DA3B}"/>
              </a:ext>
            </a:extLst>
          </p:cNvPr>
          <p:cNvSpPr txBox="1"/>
          <p:nvPr/>
        </p:nvSpPr>
        <p:spPr>
          <a:xfrm>
            <a:off x="8290046" y="2375879"/>
            <a:ext cx="3224981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 dirty="0">
                <a:latin typeface="Rockwell" panose="02060603020205020403" pitchFamily="18" charset="0"/>
              </a:rPr>
              <a:t>Puree di insetto</a:t>
            </a:r>
            <a:endParaRPr lang="it-IT" sz="2400" dirty="0">
              <a:latin typeface="Rockwell" panose="02060603020205020403" pitchFamily="18" charset="0"/>
            </a:endParaRPr>
          </a:p>
          <a:p>
            <a:pPr algn="ctr"/>
            <a:r>
              <a:rPr lang="it-IT" sz="2400" dirty="0">
                <a:latin typeface="Rockwell" panose="02060603020205020403" pitchFamily="18" charset="0"/>
              </a:rPr>
              <a:t>Pet food</a:t>
            </a:r>
          </a:p>
          <a:p>
            <a:endParaRPr lang="it-IT" sz="2400" dirty="0">
              <a:latin typeface="Rockwell" panose="02060603020205020403" pitchFamily="18" charset="0"/>
            </a:endParaRPr>
          </a:p>
          <a:p>
            <a:endParaRPr lang="it-IT" sz="2400" dirty="0">
              <a:latin typeface="Rockwell" panose="02060603020205020403" pitchFamily="18" charset="0"/>
            </a:endParaRPr>
          </a:p>
          <a:p>
            <a:pPr algn="ctr"/>
            <a:r>
              <a:rPr lang="it-IT" sz="2400" b="1" dirty="0">
                <a:latin typeface="Rockwell" panose="02060603020205020403" pitchFamily="18" charset="0"/>
              </a:rPr>
              <a:t>Larve vive</a:t>
            </a:r>
          </a:p>
          <a:p>
            <a:pPr algn="ctr"/>
            <a:endParaRPr lang="it-IT" sz="2400" dirty="0">
              <a:latin typeface="Rockwell" panose="02060603020205020403" pitchFamily="18" charset="0"/>
            </a:endParaRPr>
          </a:p>
          <a:p>
            <a:pPr algn="ctr"/>
            <a:r>
              <a:rPr lang="it-IT" sz="2400" b="1" dirty="0">
                <a:latin typeface="Rockwell" panose="02060603020205020403" pitchFamily="18" charset="0"/>
              </a:rPr>
              <a:t>Frass</a:t>
            </a:r>
            <a:r>
              <a:rPr lang="it-IT" sz="2400" dirty="0">
                <a:latin typeface="Rockwell" panose="02060603020205020403" pitchFamily="18" charset="0"/>
              </a:rPr>
              <a:t> </a:t>
            </a:r>
          </a:p>
          <a:p>
            <a:pPr algn="ctr"/>
            <a:r>
              <a:rPr lang="it-IT" sz="2400" dirty="0">
                <a:latin typeface="Rockwell" panose="02060603020205020403" pitchFamily="18" charset="0"/>
              </a:rPr>
              <a:t>Chitosano</a:t>
            </a:r>
            <a:endParaRPr lang="it-IT" sz="2400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2DDB42-A94B-16CF-D1A7-3D560B513084}"/>
              </a:ext>
            </a:extLst>
          </p:cNvPr>
          <p:cNvSpPr txBox="1"/>
          <p:nvPr/>
        </p:nvSpPr>
        <p:spPr>
          <a:xfrm>
            <a:off x="746870" y="1644465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u="sng" dirty="0">
                <a:latin typeface="Rockwell" panose="02060603020205020403" pitchFamily="18" charset="0"/>
              </a:rPr>
              <a:t>Ingredienti a base di insetto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77FA1A6E-3314-21C6-C03F-FACA7B6021A5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9225" r="83021"/>
                    </a14:imgEffect>
                  </a14:imgLayer>
                </a14:imgProps>
              </a:ext>
            </a:extLst>
          </a:blip>
          <a:srcRect r="7755"/>
          <a:stretch/>
        </p:blipFill>
        <p:spPr>
          <a:xfrm>
            <a:off x="5412231" y="1906075"/>
            <a:ext cx="1845392" cy="4324954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DC922D34-9619-6601-5EB1-526F4C652CFC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20827" y="3899373"/>
            <a:ext cx="4166912" cy="2206171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1E546283-F16E-62C5-95AE-15B70EB5B234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4934" b="83050" l="18365" r="87242"/>
                    </a14:imgEffect>
                  </a14:imgLayer>
                </a14:imgProps>
              </a:ext>
            </a:extLst>
          </a:blip>
          <a:srcRect l="9755" t="6420" r="4149" b="8436"/>
          <a:stretch/>
        </p:blipFill>
        <p:spPr>
          <a:xfrm>
            <a:off x="9039935" y="1644465"/>
            <a:ext cx="1845392" cy="2449554"/>
          </a:xfrm>
          <a:prstGeom prst="rect">
            <a:avLst/>
          </a:prstGeom>
        </p:spPr>
      </p:pic>
      <p:sp>
        <p:nvSpPr>
          <p:cNvPr id="19" name="Titolo 1">
            <a:extLst>
              <a:ext uri="{FF2B5EF4-FFF2-40B4-BE49-F238E27FC236}">
                <a16:creationId xmlns:a16="http://schemas.microsoft.com/office/drawing/2014/main" id="{9E72645B-0F9B-0768-EF9E-1F84DC9D4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5006" y="236193"/>
            <a:ext cx="8447921" cy="1325563"/>
          </a:xfrm>
        </p:spPr>
        <p:txBody>
          <a:bodyPr>
            <a:normAutofit fontScale="90000"/>
          </a:bodyPr>
          <a:lstStyle/>
          <a:p>
            <a:r>
              <a:rPr lang="it-IT" sz="24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4a5) </a:t>
            </a:r>
            <a:r>
              <a:rPr lang="it-IT" sz="24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Valutazione economica e ambientale relativa </a:t>
            </a:r>
            <a:r>
              <a:rPr lang="it-IT" sz="24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it-IT" sz="24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lla produzione di farina di insetto</a:t>
            </a:r>
            <a:br>
              <a:rPr lang="it-IT" sz="31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36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Inquadramento generale</a:t>
            </a:r>
            <a:br>
              <a:rPr lang="it-IT" sz="4400" b="1" dirty="0">
                <a:effectLst/>
                <a:latin typeface="Calibri   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it-IT" dirty="0"/>
          </a:p>
        </p:txBody>
      </p:sp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id="{8FE039BA-06F4-EA00-CDC6-A1381F9DD3A0}"/>
              </a:ext>
            </a:extLst>
          </p:cNvPr>
          <p:cNvCxnSpPr>
            <a:cxnSpLocks/>
          </p:cNvCxnSpPr>
          <p:nvPr/>
        </p:nvCxnSpPr>
        <p:spPr>
          <a:xfrm>
            <a:off x="1589809" y="1114591"/>
            <a:ext cx="4946073" cy="0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22" name="Gruppo 21">
            <a:extLst>
              <a:ext uri="{FF2B5EF4-FFF2-40B4-BE49-F238E27FC236}">
                <a16:creationId xmlns:a16="http://schemas.microsoft.com/office/drawing/2014/main" id="{C7FB4A5D-7CEA-C4AF-6302-099C13A399D4}"/>
              </a:ext>
            </a:extLst>
          </p:cNvPr>
          <p:cNvGrpSpPr/>
          <p:nvPr/>
        </p:nvGrpSpPr>
        <p:grpSpPr>
          <a:xfrm>
            <a:off x="10364429" y="6171844"/>
            <a:ext cx="1604668" cy="614961"/>
            <a:chOff x="10189295" y="6030926"/>
            <a:chExt cx="1851025" cy="723900"/>
          </a:xfrm>
        </p:grpSpPr>
        <p:pic>
          <p:nvPicPr>
            <p:cNvPr id="23" name="image6.png" descr="Immagine che contiene testo, Carattere, cerchio, logo&#10;&#10;Descrizione generata automaticamente">
              <a:extLst>
                <a:ext uri="{FF2B5EF4-FFF2-40B4-BE49-F238E27FC236}">
                  <a16:creationId xmlns:a16="http://schemas.microsoft.com/office/drawing/2014/main" id="{51F5345C-255E-A5F7-0FE6-EA262E274168}"/>
                </a:ext>
              </a:extLst>
            </p:cNvPr>
            <p:cNvPicPr/>
            <p:nvPr/>
          </p:nvPicPr>
          <p:blipFill>
            <a:blip r:embed="rId11"/>
            <a:srcRect/>
            <a:stretch>
              <a:fillRect/>
            </a:stretch>
          </p:blipFill>
          <p:spPr>
            <a:xfrm>
              <a:off x="10813500" y="6054421"/>
              <a:ext cx="1226820" cy="700405"/>
            </a:xfrm>
            <a:prstGeom prst="rect">
              <a:avLst/>
            </a:prstGeom>
            <a:ln/>
          </p:spPr>
        </p:pic>
        <p:pic>
          <p:nvPicPr>
            <p:cNvPr id="24" name="image20.jpg" descr="Home - CiRAA - Centro di Ricerche Agro-Ambientali &quot;Enrico ...">
              <a:extLst>
                <a:ext uri="{FF2B5EF4-FFF2-40B4-BE49-F238E27FC236}">
                  <a16:creationId xmlns:a16="http://schemas.microsoft.com/office/drawing/2014/main" id="{16535507-F711-1FF9-03F9-104D2E284545}"/>
                </a:ext>
              </a:extLst>
            </p:cNvPr>
            <p:cNvPicPr/>
            <p:nvPr/>
          </p:nvPicPr>
          <p:blipFill>
            <a:blip r:embed="rId12"/>
            <a:srcRect/>
            <a:stretch>
              <a:fillRect/>
            </a:stretch>
          </p:blipFill>
          <p:spPr>
            <a:xfrm>
              <a:off x="10189295" y="6030926"/>
              <a:ext cx="624205" cy="723900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12834453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C2BE256-50F9-D4B4-CB11-BA9B222E68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102" y="1652700"/>
            <a:ext cx="6058653" cy="87604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it-IT" dirty="0">
                <a:latin typeface="Rockwell" panose="02060603020205020403" pitchFamily="18" charset="0"/>
              </a:rPr>
              <a:t>Impianti di grandi dimensioni sostenuti da importanti finanziamenti pubblici e privati. </a:t>
            </a:r>
          </a:p>
          <a:p>
            <a:pPr marL="0" indent="0">
              <a:buNone/>
            </a:pPr>
            <a:endParaRPr lang="it-IT" dirty="0">
              <a:latin typeface="Rockwell" panose="02060603020205020403" pitchFamily="18" charset="0"/>
            </a:endParaRPr>
          </a:p>
          <a:p>
            <a:endParaRPr lang="it-IT" dirty="0">
              <a:latin typeface="Rockwell" panose="02060603020205020403" pitchFamily="18" charset="0"/>
            </a:endParaRPr>
          </a:p>
        </p:txBody>
      </p:sp>
      <p:pic>
        <p:nvPicPr>
          <p:cNvPr id="5" name="Immagine 4" descr="Immagine che contiene Elementi grafici, logo, Carattere, cerchio&#10;&#10;Descrizione generata automaticamente">
            <a:extLst>
              <a:ext uri="{FF2B5EF4-FFF2-40B4-BE49-F238E27FC236}">
                <a16:creationId xmlns:a16="http://schemas.microsoft.com/office/drawing/2014/main" id="{4B504C96-ECAE-9FDB-5D64-C7E26752E16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5" y="0"/>
            <a:ext cx="1436271" cy="1436271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070B9CD9-7DDE-CC6D-2420-A9B9E30FA1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336" y="3257434"/>
            <a:ext cx="3026756" cy="3309337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8731D686-9C71-BFC3-0382-4703430EF2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3428" y="3780245"/>
            <a:ext cx="3377438" cy="2017081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32C00F4C-4389-866D-6C9F-13BAE4095E93}"/>
              </a:ext>
            </a:extLst>
          </p:cNvPr>
          <p:cNvSpPr txBox="1"/>
          <p:nvPr/>
        </p:nvSpPr>
        <p:spPr>
          <a:xfrm>
            <a:off x="4615618" y="2708424"/>
            <a:ext cx="9930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latin typeface="Rockwell" panose="02060603020205020403" pitchFamily="18" charset="0"/>
              </a:rPr>
              <a:t> Ÿnsect 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94888AF-2BA8-C6F4-6C88-9394831C5166}"/>
              </a:ext>
            </a:extLst>
          </p:cNvPr>
          <p:cNvSpPr txBox="1"/>
          <p:nvPr/>
        </p:nvSpPr>
        <p:spPr>
          <a:xfrm>
            <a:off x="1303262" y="2785163"/>
            <a:ext cx="8849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latin typeface="Rockwell" panose="02060603020205020403" pitchFamily="18" charset="0"/>
              </a:rPr>
              <a:t>Protix </a:t>
            </a:r>
            <a:endParaRPr lang="it-IT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B56DA0BD-4931-324A-13FC-0AB4D61C3A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43062" y="3429000"/>
            <a:ext cx="3296110" cy="2495898"/>
          </a:xfrm>
          <a:prstGeom prst="rect">
            <a:avLst/>
          </a:prstGeom>
        </p:spPr>
      </p:pic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BAA3AB11-F565-B593-5B2B-1AFCB0F93C10}"/>
              </a:ext>
            </a:extLst>
          </p:cNvPr>
          <p:cNvSpPr txBox="1">
            <a:spLocks/>
          </p:cNvSpPr>
          <p:nvPr/>
        </p:nvSpPr>
        <p:spPr>
          <a:xfrm>
            <a:off x="7280706" y="1652700"/>
            <a:ext cx="4020822" cy="876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2400" dirty="0">
                <a:latin typeface="Rockwell" panose="02060603020205020403" pitchFamily="18" charset="0"/>
              </a:rPr>
              <a:t>Allevamenti su piccola scala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it-IT" dirty="0">
              <a:latin typeface="Rockwell" panose="02060603020205020403" pitchFamily="18" charset="0"/>
            </a:endParaRPr>
          </a:p>
          <a:p>
            <a:endParaRPr lang="it-IT" dirty="0">
              <a:latin typeface="Rockwell" panose="02060603020205020403" pitchFamily="18" charset="0"/>
            </a:endParaRPr>
          </a:p>
        </p:txBody>
      </p:sp>
      <p:sp>
        <p:nvSpPr>
          <p:cNvPr id="15" name="Titolo 1">
            <a:extLst>
              <a:ext uri="{FF2B5EF4-FFF2-40B4-BE49-F238E27FC236}">
                <a16:creationId xmlns:a16="http://schemas.microsoft.com/office/drawing/2014/main" id="{6466B587-C78B-33E4-4823-A2A2ADC8AE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5006" y="236193"/>
            <a:ext cx="8447921" cy="1325563"/>
          </a:xfrm>
        </p:spPr>
        <p:txBody>
          <a:bodyPr>
            <a:normAutofit fontScale="90000"/>
          </a:bodyPr>
          <a:lstStyle/>
          <a:p>
            <a:r>
              <a:rPr lang="it-IT" sz="24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4a5) </a:t>
            </a:r>
            <a:r>
              <a:rPr lang="it-IT" sz="24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Valutazione economica e ambientale relativa </a:t>
            </a:r>
            <a:r>
              <a:rPr lang="it-IT" sz="24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it-IT" sz="24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lla produzione di farina di insetto</a:t>
            </a:r>
            <a:br>
              <a:rPr lang="it-IT" sz="31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36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Inquadramento generale</a:t>
            </a:r>
            <a:br>
              <a:rPr lang="it-IT" sz="4400" b="1" dirty="0">
                <a:effectLst/>
                <a:latin typeface="Calibri   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it-IT" dirty="0"/>
          </a:p>
        </p:txBody>
      </p: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43171079-2C24-695D-931D-0ED4443B3DE7}"/>
              </a:ext>
            </a:extLst>
          </p:cNvPr>
          <p:cNvCxnSpPr>
            <a:cxnSpLocks/>
          </p:cNvCxnSpPr>
          <p:nvPr/>
        </p:nvCxnSpPr>
        <p:spPr>
          <a:xfrm>
            <a:off x="1589809" y="1114591"/>
            <a:ext cx="4946073" cy="0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3EA3F30E-CA1C-E634-BCFE-3DA707456FC2}"/>
              </a:ext>
            </a:extLst>
          </p:cNvPr>
          <p:cNvGrpSpPr/>
          <p:nvPr/>
        </p:nvGrpSpPr>
        <p:grpSpPr>
          <a:xfrm>
            <a:off x="10364429" y="6171844"/>
            <a:ext cx="1604668" cy="614961"/>
            <a:chOff x="10189295" y="6030926"/>
            <a:chExt cx="1851025" cy="723900"/>
          </a:xfrm>
        </p:grpSpPr>
        <p:pic>
          <p:nvPicPr>
            <p:cNvPr id="18" name="image6.png" descr="Immagine che contiene testo, Carattere, cerchio, logo&#10;&#10;Descrizione generata automaticamente">
              <a:extLst>
                <a:ext uri="{FF2B5EF4-FFF2-40B4-BE49-F238E27FC236}">
                  <a16:creationId xmlns:a16="http://schemas.microsoft.com/office/drawing/2014/main" id="{DA569796-BE28-F493-6892-1A606F8B1386}"/>
                </a:ext>
              </a:extLst>
            </p:cNvPr>
            <p:cNvPicPr/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10813500" y="6054421"/>
              <a:ext cx="1226820" cy="700405"/>
            </a:xfrm>
            <a:prstGeom prst="rect">
              <a:avLst/>
            </a:prstGeom>
            <a:ln/>
          </p:spPr>
        </p:pic>
        <p:pic>
          <p:nvPicPr>
            <p:cNvPr id="19" name="image20.jpg" descr="Home - CiRAA - Centro di Ricerche Agro-Ambientali &quot;Enrico ...">
              <a:extLst>
                <a:ext uri="{FF2B5EF4-FFF2-40B4-BE49-F238E27FC236}">
                  <a16:creationId xmlns:a16="http://schemas.microsoft.com/office/drawing/2014/main" id="{4FF73C19-880F-DCF5-2BA3-2F3B00301C09}"/>
                </a:ext>
              </a:extLst>
            </p:cNvPr>
            <p:cNvPicPr/>
            <p:nvPr/>
          </p:nvPicPr>
          <p:blipFill>
            <a:blip r:embed="rId7"/>
            <a:srcRect/>
            <a:stretch>
              <a:fillRect/>
            </a:stretch>
          </p:blipFill>
          <p:spPr>
            <a:xfrm>
              <a:off x="10189295" y="6030926"/>
              <a:ext cx="624205" cy="723900"/>
            </a:xfrm>
            <a:prstGeom prst="rect">
              <a:avLst/>
            </a:prstGeom>
            <a:ln/>
          </p:spPr>
        </p:pic>
      </p:grp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6C54B068-DF28-B088-AC12-767B1420D371}"/>
              </a:ext>
            </a:extLst>
          </p:cNvPr>
          <p:cNvSpPr txBox="1"/>
          <p:nvPr/>
        </p:nvSpPr>
        <p:spPr>
          <a:xfrm>
            <a:off x="0" y="6565291"/>
            <a:ext cx="9726017" cy="2927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0215" indent="-450215"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12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Aptos" panose="020B0004020202020204" pitchFamily="34" charset="0"/>
              </a:rPr>
              <a:t>Bryan, Garnier &amp; Co, (2022).  </a:t>
            </a:r>
            <a:r>
              <a:rPr lang="en-GB" sz="12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Aptos" panose="020B0004020202020204" pitchFamily="34" charset="0"/>
              </a:rPr>
              <a:t>AgriTech</a:t>
            </a:r>
            <a:r>
              <a:rPr lang="en-GB" sz="12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Aptos" panose="020B0004020202020204" pitchFamily="34" charset="0"/>
              </a:rPr>
              <a:t>. Insects as feed. Alternative proteins – the trend towards meat, dairy and feed substitutes. </a:t>
            </a:r>
            <a:endParaRPr lang="it-IT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1219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7F3EEE03-39B9-12DB-940A-0D9840983BA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08" t="4145" r="6138" b="8860"/>
          <a:stretch/>
        </p:blipFill>
        <p:spPr>
          <a:xfrm>
            <a:off x="852056" y="2581523"/>
            <a:ext cx="4569948" cy="296722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2A9CE202-197F-66B5-6CCA-DDC3ACCB7D2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921"/>
          <a:stretch/>
        </p:blipFill>
        <p:spPr>
          <a:xfrm>
            <a:off x="6904310" y="2203843"/>
            <a:ext cx="4090516" cy="388905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Immagine 6" descr="Immagine che contiene Elementi grafici, logo, Carattere, cerchio&#10;&#10;Descrizione generata automaticamente">
            <a:extLst>
              <a:ext uri="{FF2B5EF4-FFF2-40B4-BE49-F238E27FC236}">
                <a16:creationId xmlns:a16="http://schemas.microsoft.com/office/drawing/2014/main" id="{DE26DF75-CE89-9377-8974-F094036F44E9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5" y="0"/>
            <a:ext cx="1436271" cy="1436271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E210CAFE-429E-4D00-C49C-89964726FA11}"/>
              </a:ext>
            </a:extLst>
          </p:cNvPr>
          <p:cNvSpPr txBox="1"/>
          <p:nvPr/>
        </p:nvSpPr>
        <p:spPr>
          <a:xfrm>
            <a:off x="1234571" y="1581715"/>
            <a:ext cx="44543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latin typeface="Rockwell" panose="02060603020205020403" pitchFamily="18" charset="0"/>
              </a:rPr>
              <a:t>Approccio centralizzato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7E9CC5C1-FFF7-A3F7-0AD3-0DD995F45C39}"/>
              </a:ext>
            </a:extLst>
          </p:cNvPr>
          <p:cNvSpPr txBox="1"/>
          <p:nvPr/>
        </p:nvSpPr>
        <p:spPr>
          <a:xfrm>
            <a:off x="6353678" y="1581715"/>
            <a:ext cx="519178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latin typeface="Rockwell" panose="02060603020205020403" pitchFamily="18" charset="0"/>
              </a:rPr>
              <a:t>Approccio semi-centralizzato</a:t>
            </a: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5207235A-0E6E-F283-7A81-4B96287E9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5006" y="236193"/>
            <a:ext cx="8447921" cy="1325563"/>
          </a:xfrm>
        </p:spPr>
        <p:txBody>
          <a:bodyPr>
            <a:normAutofit fontScale="90000"/>
          </a:bodyPr>
          <a:lstStyle/>
          <a:p>
            <a:r>
              <a:rPr lang="it-IT" sz="24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4a5) </a:t>
            </a:r>
            <a:r>
              <a:rPr lang="it-IT" sz="24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Valutazione economica e ambientale relativa </a:t>
            </a:r>
            <a:r>
              <a:rPr lang="it-IT" sz="24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it-IT" sz="24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lla produzione di farina di insetto</a:t>
            </a:r>
            <a:br>
              <a:rPr lang="it-IT" sz="31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36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Inquadramento generale</a:t>
            </a:r>
            <a:br>
              <a:rPr lang="it-IT" sz="4400" b="1" dirty="0">
                <a:effectLst/>
                <a:latin typeface="Calibri   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it-IT" dirty="0"/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BE1402FB-EFE4-57D1-65A1-ED9A1CD06529}"/>
              </a:ext>
            </a:extLst>
          </p:cNvPr>
          <p:cNvCxnSpPr>
            <a:cxnSpLocks/>
          </p:cNvCxnSpPr>
          <p:nvPr/>
        </p:nvCxnSpPr>
        <p:spPr>
          <a:xfrm>
            <a:off x="1589809" y="1114591"/>
            <a:ext cx="4946073" cy="0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AB116E7F-962C-C9C5-FD46-4F6BC377B5C9}"/>
              </a:ext>
            </a:extLst>
          </p:cNvPr>
          <p:cNvGrpSpPr/>
          <p:nvPr/>
        </p:nvGrpSpPr>
        <p:grpSpPr>
          <a:xfrm>
            <a:off x="10364429" y="6171844"/>
            <a:ext cx="1604668" cy="614961"/>
            <a:chOff x="10189295" y="6030926"/>
            <a:chExt cx="1851025" cy="723900"/>
          </a:xfrm>
        </p:grpSpPr>
        <p:pic>
          <p:nvPicPr>
            <p:cNvPr id="14" name="image6.png" descr="Immagine che contiene testo, Carattere, cerchio, logo&#10;&#10;Descrizione generata automaticamente">
              <a:extLst>
                <a:ext uri="{FF2B5EF4-FFF2-40B4-BE49-F238E27FC236}">
                  <a16:creationId xmlns:a16="http://schemas.microsoft.com/office/drawing/2014/main" id="{981D7899-134B-EB3A-1A59-3A55C24B0E97}"/>
                </a:ext>
              </a:extLst>
            </p:cNvPr>
            <p:cNvPicPr/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10813500" y="6054421"/>
              <a:ext cx="1226820" cy="700405"/>
            </a:xfrm>
            <a:prstGeom prst="rect">
              <a:avLst/>
            </a:prstGeom>
            <a:ln/>
          </p:spPr>
        </p:pic>
        <p:pic>
          <p:nvPicPr>
            <p:cNvPr id="15" name="image20.jpg" descr="Home - CiRAA - Centro di Ricerche Agro-Ambientali &quot;Enrico ...">
              <a:extLst>
                <a:ext uri="{FF2B5EF4-FFF2-40B4-BE49-F238E27FC236}">
                  <a16:creationId xmlns:a16="http://schemas.microsoft.com/office/drawing/2014/main" id="{E930AACC-4CF9-E29C-B2C1-1068024607C0}"/>
                </a:ext>
              </a:extLst>
            </p:cNvPr>
            <p:cNvPicPr/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10189295" y="6030926"/>
              <a:ext cx="624205" cy="723900"/>
            </a:xfrm>
            <a:prstGeom prst="rect">
              <a:avLst/>
            </a:prstGeom>
            <a:ln/>
          </p:spPr>
        </p:pic>
      </p:grp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C70D07B-0E79-6E89-A65F-4D8D3C73ACFA}"/>
              </a:ext>
            </a:extLst>
          </p:cNvPr>
          <p:cNvSpPr txBox="1"/>
          <p:nvPr/>
        </p:nvSpPr>
        <p:spPr>
          <a:xfrm>
            <a:off x="852055" y="2559942"/>
            <a:ext cx="1859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Rockwell" panose="02060603020205020403" pitchFamily="18" charset="0"/>
              </a:rPr>
              <a:t>Fonti di substrato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7B27F4FA-C474-9BA5-AD17-A314DA761FDF}"/>
              </a:ext>
            </a:extLst>
          </p:cNvPr>
          <p:cNvSpPr txBox="1"/>
          <p:nvPr/>
        </p:nvSpPr>
        <p:spPr>
          <a:xfrm>
            <a:off x="4486821" y="2581524"/>
            <a:ext cx="9351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Rockwell" panose="02060603020205020403" pitchFamily="18" charset="0"/>
              </a:rPr>
              <a:t>Mercati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870ABDE-1EB4-29C7-ECA5-8EDE1AEC1FC8}"/>
              </a:ext>
            </a:extLst>
          </p:cNvPr>
          <p:cNvSpPr txBox="1"/>
          <p:nvPr/>
        </p:nvSpPr>
        <p:spPr>
          <a:xfrm>
            <a:off x="2477206" y="3260782"/>
            <a:ext cx="14089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Rockwell" panose="02060603020205020403" pitchFamily="18" charset="0"/>
              </a:rPr>
              <a:t>Allevamento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132D82E-691F-7A9D-1B6E-0CA3B5A818F6}"/>
              </a:ext>
            </a:extLst>
          </p:cNvPr>
          <p:cNvSpPr txBox="1"/>
          <p:nvPr/>
        </p:nvSpPr>
        <p:spPr>
          <a:xfrm>
            <a:off x="6904310" y="3754720"/>
            <a:ext cx="1210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Rockwell" panose="02060603020205020403" pitchFamily="18" charset="0"/>
              </a:rPr>
              <a:t>Sub-unità di accrescimento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91C57D5D-4C00-A1BC-1D76-5122B3A2FD01}"/>
              </a:ext>
            </a:extLst>
          </p:cNvPr>
          <p:cNvSpPr txBox="1"/>
          <p:nvPr/>
        </p:nvSpPr>
        <p:spPr>
          <a:xfrm>
            <a:off x="6831572" y="2350692"/>
            <a:ext cx="1210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Rockwell" panose="02060603020205020403" pitchFamily="18" charset="0"/>
              </a:rPr>
              <a:t>Impianto di riproduzione</a:t>
            </a:r>
          </a:p>
        </p:txBody>
      </p:sp>
    </p:spTree>
    <p:extLst>
      <p:ext uri="{BB962C8B-B14F-4D97-AF65-F5344CB8AC3E}">
        <p14:creationId xmlns:p14="http://schemas.microsoft.com/office/powerpoint/2010/main" val="8949155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Elementi grafici, logo, Carattere, cerchio&#10;&#10;Descrizione generata automaticamente">
            <a:extLst>
              <a:ext uri="{FF2B5EF4-FFF2-40B4-BE49-F238E27FC236}">
                <a16:creationId xmlns:a16="http://schemas.microsoft.com/office/drawing/2014/main" id="{794CEBCD-25F2-3F49-1C87-DA7165E2EF7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5" y="0"/>
            <a:ext cx="1436271" cy="1436271"/>
          </a:xfrm>
          <a:prstGeom prst="rect">
            <a:avLst/>
          </a:prstGeom>
        </p:spPr>
      </p:pic>
      <p:pic>
        <p:nvPicPr>
          <p:cNvPr id="6" name="Immagine 5" descr="Immagine che contiene testo, schermata, numero, Carattere&#10;&#10;Il contenuto generato dall'IA potrebbe non essere corretto.">
            <a:extLst>
              <a:ext uri="{FF2B5EF4-FFF2-40B4-BE49-F238E27FC236}">
                <a16:creationId xmlns:a16="http://schemas.microsoft.com/office/drawing/2014/main" id="{A083EE22-0D43-4CA4-CA88-D018911A2E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2081" y="1255939"/>
            <a:ext cx="7927837" cy="491590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9783B7CB-2B4F-2B79-F3AF-8C357EBB6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5006" y="236193"/>
            <a:ext cx="8447921" cy="1325563"/>
          </a:xfrm>
        </p:spPr>
        <p:txBody>
          <a:bodyPr>
            <a:normAutofit fontScale="90000"/>
          </a:bodyPr>
          <a:lstStyle/>
          <a:p>
            <a:r>
              <a:rPr lang="it-IT" sz="24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4a5) </a:t>
            </a:r>
            <a:r>
              <a:rPr lang="it-IT" sz="24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Valutazione ambientale relativa </a:t>
            </a:r>
            <a:r>
              <a:rPr lang="it-IT" sz="24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it-IT" sz="24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lla produzione di farina di insetto</a:t>
            </a:r>
            <a:br>
              <a:rPr lang="it-IT" sz="31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36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Confronto tra farine</a:t>
            </a:r>
            <a:br>
              <a:rPr lang="it-IT" sz="4400" b="1" dirty="0">
                <a:effectLst/>
                <a:latin typeface="Calibri   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it-IT" dirty="0"/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3DE17744-8F19-94D3-69F5-898417F42C3F}"/>
              </a:ext>
            </a:extLst>
          </p:cNvPr>
          <p:cNvCxnSpPr>
            <a:cxnSpLocks/>
          </p:cNvCxnSpPr>
          <p:nvPr/>
        </p:nvCxnSpPr>
        <p:spPr>
          <a:xfrm>
            <a:off x="1589809" y="1114591"/>
            <a:ext cx="3948546" cy="0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F89D33C6-58FD-4873-C2FA-62CBA36A6F5C}"/>
              </a:ext>
            </a:extLst>
          </p:cNvPr>
          <p:cNvGrpSpPr/>
          <p:nvPr/>
        </p:nvGrpSpPr>
        <p:grpSpPr>
          <a:xfrm>
            <a:off x="10364429" y="6171844"/>
            <a:ext cx="1604668" cy="614961"/>
            <a:chOff x="10189295" y="6030926"/>
            <a:chExt cx="1851025" cy="723900"/>
          </a:xfrm>
        </p:grpSpPr>
        <p:pic>
          <p:nvPicPr>
            <p:cNvPr id="12" name="image6.png" descr="Immagine che contiene testo, Carattere, cerchio, logo&#10;&#10;Descrizione generata automaticamente">
              <a:extLst>
                <a:ext uri="{FF2B5EF4-FFF2-40B4-BE49-F238E27FC236}">
                  <a16:creationId xmlns:a16="http://schemas.microsoft.com/office/drawing/2014/main" id="{0DD98335-5393-F480-8354-AE237251005E}"/>
                </a:ext>
              </a:extLst>
            </p:cNvPr>
            <p:cNvPicPr/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10813500" y="6054421"/>
              <a:ext cx="1226820" cy="700405"/>
            </a:xfrm>
            <a:prstGeom prst="rect">
              <a:avLst/>
            </a:prstGeom>
            <a:ln/>
          </p:spPr>
        </p:pic>
        <p:pic>
          <p:nvPicPr>
            <p:cNvPr id="13" name="image20.jpg" descr="Home - CiRAA - Centro di Ricerche Agro-Ambientali &quot;Enrico ...">
              <a:extLst>
                <a:ext uri="{FF2B5EF4-FFF2-40B4-BE49-F238E27FC236}">
                  <a16:creationId xmlns:a16="http://schemas.microsoft.com/office/drawing/2014/main" id="{6B2FF2EF-3FF6-10C5-E544-1B8A6085DFB4}"/>
                </a:ext>
              </a:extLst>
            </p:cNvPr>
            <p:cNvPicPr/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10189295" y="6030926"/>
              <a:ext cx="624205" cy="723900"/>
            </a:xfrm>
            <a:prstGeom prst="rect">
              <a:avLst/>
            </a:prstGeom>
            <a:ln/>
          </p:spPr>
        </p:pic>
      </p:grp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B2FC83D8-A288-49F4-58D6-F6BEF4DF5F00}"/>
              </a:ext>
            </a:extLst>
          </p:cNvPr>
          <p:cNvSpPr txBox="1"/>
          <p:nvPr/>
        </p:nvSpPr>
        <p:spPr>
          <a:xfrm>
            <a:off x="135082" y="6248491"/>
            <a:ext cx="101549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WWF-UK, Tesco, ADAS and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Michelmores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(2021). THE FUTURE OF FEED: A WWF ROADMAP TO ACCELERATING INSECT PROTEIN IN UK FEEDS https://www.wwf.org.uk/sites/default/files/2021-06/The_future_of_feed_July_2021.pdf</a:t>
            </a:r>
            <a:endParaRPr lang="it-I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5042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Elementi grafici, logo, Carattere, cerchio&#10;&#10;Descrizione generata automaticamente">
            <a:extLst>
              <a:ext uri="{FF2B5EF4-FFF2-40B4-BE49-F238E27FC236}">
                <a16:creationId xmlns:a16="http://schemas.microsoft.com/office/drawing/2014/main" id="{64533A39-2680-28A1-6AC3-972E8887A05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5" y="0"/>
            <a:ext cx="1436271" cy="1436271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B924E673-6237-B172-D24A-5A242AFD73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5006" y="1371065"/>
            <a:ext cx="7988313" cy="476593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BCDF4D2C-F3A1-8692-DADB-630A78CE7285}"/>
              </a:ext>
            </a:extLst>
          </p:cNvPr>
          <p:cNvSpPr txBox="1"/>
          <p:nvPr/>
        </p:nvSpPr>
        <p:spPr>
          <a:xfrm>
            <a:off x="28735" y="6396335"/>
            <a:ext cx="9797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aseline="300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</a:t>
            </a:r>
            <a:r>
              <a:rPr lang="en-GB" sz="12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Leipertz</a:t>
            </a:r>
            <a:r>
              <a:rPr lang="en-GB" sz="12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, M., Hogeveen, H., Saatkamp, H.W., 2024. Economic supply chain modelling of industrial insect production in the Netherlands. J. Insects Food Feed 10, 1–25. https://doi.org/10.1163/23524588-00001036</a:t>
            </a:r>
            <a:endParaRPr lang="it-IT" sz="1200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F006D484-702E-F455-E37E-667957CAA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5006" y="236193"/>
            <a:ext cx="8447921" cy="1325563"/>
          </a:xfrm>
        </p:spPr>
        <p:txBody>
          <a:bodyPr>
            <a:normAutofit fontScale="90000"/>
          </a:bodyPr>
          <a:lstStyle/>
          <a:p>
            <a:r>
              <a:rPr lang="it-IT" sz="24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4a5) </a:t>
            </a:r>
            <a:r>
              <a:rPr lang="it-IT" sz="24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Valutazione economica relativa </a:t>
            </a:r>
            <a:r>
              <a:rPr lang="it-IT" sz="24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it-IT" sz="24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lla produzione di farina di insetto</a:t>
            </a:r>
            <a:br>
              <a:rPr lang="it-IT" sz="31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36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Analisi dei costi</a:t>
            </a:r>
            <a:br>
              <a:rPr lang="it-IT" sz="4400" b="1" dirty="0">
                <a:effectLst/>
                <a:latin typeface="Calibri   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it-IT" dirty="0"/>
          </a:p>
        </p:txBody>
      </p: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C5A210F9-73BB-3758-A85E-605C4C2EFA94}"/>
              </a:ext>
            </a:extLst>
          </p:cNvPr>
          <p:cNvCxnSpPr>
            <a:cxnSpLocks/>
          </p:cNvCxnSpPr>
          <p:nvPr/>
        </p:nvCxnSpPr>
        <p:spPr>
          <a:xfrm>
            <a:off x="1589809" y="1114591"/>
            <a:ext cx="3221182" cy="0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DD6B9627-5209-AEB4-4E41-A3D54584BB3F}"/>
              </a:ext>
            </a:extLst>
          </p:cNvPr>
          <p:cNvGrpSpPr/>
          <p:nvPr/>
        </p:nvGrpSpPr>
        <p:grpSpPr>
          <a:xfrm>
            <a:off x="10364429" y="6171844"/>
            <a:ext cx="1604668" cy="614961"/>
            <a:chOff x="10189295" y="6030926"/>
            <a:chExt cx="1851025" cy="723900"/>
          </a:xfrm>
        </p:grpSpPr>
        <p:pic>
          <p:nvPicPr>
            <p:cNvPr id="13" name="image6.png" descr="Immagine che contiene testo, Carattere, cerchio, logo&#10;&#10;Descrizione generata automaticamente">
              <a:extLst>
                <a:ext uri="{FF2B5EF4-FFF2-40B4-BE49-F238E27FC236}">
                  <a16:creationId xmlns:a16="http://schemas.microsoft.com/office/drawing/2014/main" id="{B8F8D689-55D6-A491-DC95-A10DE06AA88C}"/>
                </a:ext>
              </a:extLst>
            </p:cNvPr>
            <p:cNvPicPr/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10813500" y="6054421"/>
              <a:ext cx="1226820" cy="700405"/>
            </a:xfrm>
            <a:prstGeom prst="rect">
              <a:avLst/>
            </a:prstGeom>
            <a:ln/>
          </p:spPr>
        </p:pic>
        <p:pic>
          <p:nvPicPr>
            <p:cNvPr id="14" name="image20.jpg" descr="Home - CiRAA - Centro di Ricerche Agro-Ambientali &quot;Enrico ...">
              <a:extLst>
                <a:ext uri="{FF2B5EF4-FFF2-40B4-BE49-F238E27FC236}">
                  <a16:creationId xmlns:a16="http://schemas.microsoft.com/office/drawing/2014/main" id="{9EC1EE2E-761F-18DC-ED80-914CFD0AAC27}"/>
                </a:ext>
              </a:extLst>
            </p:cNvPr>
            <p:cNvPicPr/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10189295" y="6030926"/>
              <a:ext cx="624205" cy="723900"/>
            </a:xfrm>
            <a:prstGeom prst="rect">
              <a:avLst/>
            </a:prstGeom>
            <a:ln/>
          </p:spPr>
        </p:pic>
      </p:grp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580AC5F-6CA7-D7FE-7003-D57C45CD3254}"/>
              </a:ext>
            </a:extLst>
          </p:cNvPr>
          <p:cNvSpPr txBox="1"/>
          <p:nvPr/>
        </p:nvSpPr>
        <p:spPr>
          <a:xfrm>
            <a:off x="9582590" y="2366623"/>
            <a:ext cx="23865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>
                <a:latin typeface="Rockwell" panose="02060603020205020403" pitchFamily="18" charset="0"/>
              </a:rPr>
              <a:t>-43,13% </a:t>
            </a:r>
          </a:p>
          <a:p>
            <a:pPr algn="just"/>
            <a:r>
              <a:rPr lang="it-IT" dirty="0">
                <a:latin typeface="Rockwell" panose="02060603020205020403" pitchFamily="18" charset="0"/>
              </a:rPr>
              <a:t>substrato grezzo</a:t>
            </a:r>
          </a:p>
          <a:p>
            <a:pPr algn="just"/>
            <a:endParaRPr lang="it-IT" dirty="0">
              <a:latin typeface="Rockwell" panose="02060603020205020403" pitchFamily="18" charset="0"/>
            </a:endParaRPr>
          </a:p>
          <a:p>
            <a:pPr algn="just"/>
            <a:r>
              <a:rPr lang="it-IT" dirty="0">
                <a:latin typeface="Rockwell" panose="02060603020205020403" pitchFamily="18" charset="0"/>
              </a:rPr>
              <a:t>-22,20% </a:t>
            </a:r>
          </a:p>
          <a:p>
            <a:r>
              <a:rPr lang="it-IT" dirty="0">
                <a:latin typeface="Rockwell" panose="02060603020205020403" pitchFamily="18" charset="0"/>
              </a:rPr>
              <a:t>edifici ed inventario</a:t>
            </a:r>
          </a:p>
          <a:p>
            <a:endParaRPr lang="it-IT" dirty="0">
              <a:latin typeface="Rockwell" panose="02060603020205020403" pitchFamily="18" charset="0"/>
            </a:endParaRPr>
          </a:p>
          <a:p>
            <a:pPr algn="just"/>
            <a:r>
              <a:rPr lang="it-IT" dirty="0">
                <a:latin typeface="Rockwell" panose="02060603020205020403" pitchFamily="18" charset="0"/>
              </a:rPr>
              <a:t>-15,10% manodopera</a:t>
            </a:r>
          </a:p>
        </p:txBody>
      </p:sp>
    </p:spTree>
    <p:extLst>
      <p:ext uri="{BB962C8B-B14F-4D97-AF65-F5344CB8AC3E}">
        <p14:creationId xmlns:p14="http://schemas.microsoft.com/office/powerpoint/2010/main" val="2331837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EB58A1F-1E97-93EB-61FB-879860A14E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9064" cy="3671167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it-IT" dirty="0">
                <a:latin typeface="Rockwell" panose="02060603020205020403" pitchFamily="18" charset="0"/>
              </a:rPr>
              <a:t>Accrescere il livello di automazione dell’impianto</a:t>
            </a:r>
          </a:p>
          <a:p>
            <a:pPr algn="just">
              <a:lnSpc>
                <a:spcPct val="100000"/>
              </a:lnSpc>
            </a:pPr>
            <a:r>
              <a:rPr lang="it-IT" dirty="0">
                <a:latin typeface="Rockwell" panose="02060603020205020403" pitchFamily="18" charset="0"/>
              </a:rPr>
              <a:t>Inserire l’allevamento all’interno di hub alimentari per ridurre i costi legati al trasporto e alla logistica dei substrati </a:t>
            </a:r>
          </a:p>
          <a:p>
            <a:pPr algn="just">
              <a:lnSpc>
                <a:spcPct val="100000"/>
              </a:lnSpc>
            </a:pPr>
            <a:r>
              <a:rPr lang="it-IT" dirty="0">
                <a:latin typeface="Rockwell" panose="02060603020205020403" pitchFamily="18" charset="0"/>
              </a:rPr>
              <a:t>Sfruttare il calore di scarto associato alla produzione del biogas per coprire i consumi energetici</a:t>
            </a:r>
          </a:p>
          <a:p>
            <a:pPr algn="just">
              <a:lnSpc>
                <a:spcPct val="100000"/>
              </a:lnSpc>
            </a:pPr>
            <a:r>
              <a:rPr lang="it-IT" dirty="0">
                <a:latin typeface="Rockwell" panose="02060603020205020403" pitchFamily="18" charset="0"/>
              </a:rPr>
              <a:t>Sfida: standardizzazione del substrato</a:t>
            </a:r>
          </a:p>
          <a:p>
            <a:endParaRPr lang="it-IT" dirty="0"/>
          </a:p>
        </p:txBody>
      </p:sp>
      <p:pic>
        <p:nvPicPr>
          <p:cNvPr id="7" name="Immagine 6" descr="Immagine che contiene Elementi grafici, logo, Carattere, cerchio&#10;&#10;Descrizione generata automaticamente">
            <a:extLst>
              <a:ext uri="{FF2B5EF4-FFF2-40B4-BE49-F238E27FC236}">
                <a16:creationId xmlns:a16="http://schemas.microsoft.com/office/drawing/2014/main" id="{9308F5E3-69EF-3834-33C7-3DA98033536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5" y="0"/>
            <a:ext cx="1436271" cy="1436271"/>
          </a:xfrm>
          <a:prstGeom prst="rect">
            <a:avLst/>
          </a:prstGeom>
        </p:spPr>
      </p:pic>
      <p:grpSp>
        <p:nvGrpSpPr>
          <p:cNvPr id="9" name="Gruppo 8">
            <a:extLst>
              <a:ext uri="{FF2B5EF4-FFF2-40B4-BE49-F238E27FC236}">
                <a16:creationId xmlns:a16="http://schemas.microsoft.com/office/drawing/2014/main" id="{CE7A8844-FF25-0900-423C-210ED39B7319}"/>
              </a:ext>
            </a:extLst>
          </p:cNvPr>
          <p:cNvGrpSpPr/>
          <p:nvPr/>
        </p:nvGrpSpPr>
        <p:grpSpPr>
          <a:xfrm>
            <a:off x="10364429" y="6171844"/>
            <a:ext cx="1604668" cy="614961"/>
            <a:chOff x="10189295" y="6030926"/>
            <a:chExt cx="1851025" cy="723900"/>
          </a:xfrm>
        </p:grpSpPr>
        <p:pic>
          <p:nvPicPr>
            <p:cNvPr id="10" name="image6.png" descr="Immagine che contiene testo, Carattere, cerchio, logo&#10;&#10;Descrizione generata automaticamente">
              <a:extLst>
                <a:ext uri="{FF2B5EF4-FFF2-40B4-BE49-F238E27FC236}">
                  <a16:creationId xmlns:a16="http://schemas.microsoft.com/office/drawing/2014/main" id="{7AE0C921-C4F1-4D7D-0ABF-2FFCD24C2246}"/>
                </a:ext>
              </a:extLst>
            </p:cNvPr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10813500" y="6054421"/>
              <a:ext cx="1226820" cy="700405"/>
            </a:xfrm>
            <a:prstGeom prst="rect">
              <a:avLst/>
            </a:prstGeom>
            <a:ln/>
          </p:spPr>
        </p:pic>
        <p:pic>
          <p:nvPicPr>
            <p:cNvPr id="11" name="image20.jpg" descr="Home - CiRAA - Centro di Ricerche Agro-Ambientali &quot;Enrico ...">
              <a:extLst>
                <a:ext uri="{FF2B5EF4-FFF2-40B4-BE49-F238E27FC236}">
                  <a16:creationId xmlns:a16="http://schemas.microsoft.com/office/drawing/2014/main" id="{B2F8F71A-A7D7-4C89-9486-7396B6AB2CCA}"/>
                </a:ext>
              </a:extLst>
            </p:cNvPr>
            <p:cNvPicPr/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10189295" y="6030926"/>
              <a:ext cx="624205" cy="723900"/>
            </a:xfrm>
            <a:prstGeom prst="rect">
              <a:avLst/>
            </a:prstGeom>
            <a:ln/>
          </p:spPr>
        </p:pic>
      </p:grpSp>
      <p:sp>
        <p:nvSpPr>
          <p:cNvPr id="14" name="Titolo 1">
            <a:extLst>
              <a:ext uri="{FF2B5EF4-FFF2-40B4-BE49-F238E27FC236}">
                <a16:creationId xmlns:a16="http://schemas.microsoft.com/office/drawing/2014/main" id="{570AE0CA-21D8-156E-5275-038886054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9809" y="500062"/>
            <a:ext cx="5372212" cy="1325563"/>
          </a:xfrm>
        </p:spPr>
        <p:txBody>
          <a:bodyPr>
            <a:normAutofit/>
          </a:bodyPr>
          <a:lstStyle/>
          <a:p>
            <a:r>
              <a:rPr lang="it-IT" sz="32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Conclusioni</a:t>
            </a:r>
            <a:br>
              <a:rPr lang="it-IT" sz="4400" b="1" dirty="0">
                <a:effectLst/>
                <a:latin typeface="Calibri   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it-IT" dirty="0"/>
          </a:p>
        </p:txBody>
      </p: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47DDC923-9D22-D972-7B1A-09F62A072B8E}"/>
              </a:ext>
            </a:extLst>
          </p:cNvPr>
          <p:cNvCxnSpPr>
            <a:cxnSpLocks/>
          </p:cNvCxnSpPr>
          <p:nvPr/>
        </p:nvCxnSpPr>
        <p:spPr>
          <a:xfrm>
            <a:off x="1662545" y="1083419"/>
            <a:ext cx="2473037" cy="0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85317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B0785E56-C1FA-4185-05A5-AEB3F597AE03}"/>
              </a:ext>
            </a:extLst>
          </p:cNvPr>
          <p:cNvSpPr txBox="1">
            <a:spLocks/>
          </p:cNvSpPr>
          <p:nvPr/>
        </p:nvSpPr>
        <p:spPr>
          <a:xfrm>
            <a:off x="904319" y="2031420"/>
            <a:ext cx="3929221" cy="2795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200"/>
              </a:spcBef>
            </a:pPr>
            <a:r>
              <a:rPr lang="it-IT" b="1" dirty="0">
                <a:solidFill>
                  <a:schemeClr val="accent3"/>
                </a:solidFill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Grazie per l’attenzione!</a:t>
            </a:r>
          </a:p>
        </p:txBody>
      </p:sp>
      <p:pic>
        <p:nvPicPr>
          <p:cNvPr id="1028" name="Picture 4" descr="Proteine da insetti: una porzione in rapida crescita della filiera  alimentare | Alfa Laval">
            <a:extLst>
              <a:ext uri="{FF2B5EF4-FFF2-40B4-BE49-F238E27FC236}">
                <a16:creationId xmlns:a16="http://schemas.microsoft.com/office/drawing/2014/main" id="{455C7AC8-B320-5A36-C350-A281C52E50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1" r="10049"/>
          <a:stretch/>
        </p:blipFill>
        <p:spPr bwMode="auto">
          <a:xfrm>
            <a:off x="5165083" y="1436271"/>
            <a:ext cx="6717339" cy="4709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uppo 2">
            <a:extLst>
              <a:ext uri="{FF2B5EF4-FFF2-40B4-BE49-F238E27FC236}">
                <a16:creationId xmlns:a16="http://schemas.microsoft.com/office/drawing/2014/main" id="{D0B6F83B-087A-1E68-28ED-FD0334F1C5DB}"/>
              </a:ext>
            </a:extLst>
          </p:cNvPr>
          <p:cNvGrpSpPr/>
          <p:nvPr/>
        </p:nvGrpSpPr>
        <p:grpSpPr>
          <a:xfrm>
            <a:off x="1796032" y="4642530"/>
            <a:ext cx="1604668" cy="614961"/>
            <a:chOff x="10189295" y="6030926"/>
            <a:chExt cx="1851025" cy="723900"/>
          </a:xfrm>
        </p:grpSpPr>
        <p:pic>
          <p:nvPicPr>
            <p:cNvPr id="5" name="image6.png" descr="Immagine che contiene testo, Carattere, cerchio, logo&#10;&#10;Descrizione generata automaticamente">
              <a:extLst>
                <a:ext uri="{FF2B5EF4-FFF2-40B4-BE49-F238E27FC236}">
                  <a16:creationId xmlns:a16="http://schemas.microsoft.com/office/drawing/2014/main" id="{0238A006-A8FE-129F-F515-39BDDDD148BE}"/>
                </a:ext>
              </a:extLst>
            </p:cNvPr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10813500" y="6054421"/>
              <a:ext cx="1226820" cy="700405"/>
            </a:xfrm>
            <a:prstGeom prst="rect">
              <a:avLst/>
            </a:prstGeom>
            <a:ln/>
          </p:spPr>
        </p:pic>
        <p:pic>
          <p:nvPicPr>
            <p:cNvPr id="6" name="image20.jpg" descr="Home - CiRAA - Centro di Ricerche Agro-Ambientali &quot;Enrico ...">
              <a:extLst>
                <a:ext uri="{FF2B5EF4-FFF2-40B4-BE49-F238E27FC236}">
                  <a16:creationId xmlns:a16="http://schemas.microsoft.com/office/drawing/2014/main" id="{3F77A935-1F22-33F4-2F71-2C2F83339764}"/>
                </a:ext>
              </a:extLst>
            </p:cNvPr>
            <p:cNvPicPr/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10189295" y="6030926"/>
              <a:ext cx="624205" cy="723900"/>
            </a:xfrm>
            <a:prstGeom prst="rect">
              <a:avLst/>
            </a:prstGeom>
            <a:ln/>
          </p:spPr>
        </p:pic>
      </p:grpSp>
      <p:pic>
        <p:nvPicPr>
          <p:cNvPr id="8" name="Immagine 7" descr="Immagine che contiene Elementi grafici, logo, Carattere, cerchio&#10;&#10;Descrizione generata automaticamente">
            <a:extLst>
              <a:ext uri="{FF2B5EF4-FFF2-40B4-BE49-F238E27FC236}">
                <a16:creationId xmlns:a16="http://schemas.microsoft.com/office/drawing/2014/main" id="{433577BB-26C2-03C0-8EC1-F8D483B515A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5" y="0"/>
            <a:ext cx="1436271" cy="1436271"/>
          </a:xfrm>
          <a:prstGeom prst="rect">
            <a:avLst/>
          </a:prstGeom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736C0444-8FFB-120B-1422-D9D36BC1A8E4}"/>
              </a:ext>
            </a:extLst>
          </p:cNvPr>
          <p:cNvSpPr/>
          <p:nvPr/>
        </p:nvSpPr>
        <p:spPr>
          <a:xfrm>
            <a:off x="572777" y="2257529"/>
            <a:ext cx="4051178" cy="3173975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8525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C2AF439-5C5C-09F8-EDF4-8AA6FD69C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6352" y="190125"/>
            <a:ext cx="8339295" cy="1325563"/>
          </a:xfrm>
        </p:spPr>
        <p:txBody>
          <a:bodyPr/>
          <a:lstStyle/>
          <a:p>
            <a:pPr algn="ctr"/>
            <a:r>
              <a:rPr lang="it-IT" b="1" dirty="0">
                <a:latin typeface="Rockwell" panose="02060603020205020403" pitchFamily="18" charset="0"/>
              </a:rPr>
              <a:t>Attività </a:t>
            </a: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3E06F211-B901-A7F4-863E-12414EB9F3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1158" y="1966710"/>
            <a:ext cx="10269683" cy="3748291"/>
          </a:xfrm>
        </p:spPr>
        <p:txBody>
          <a:bodyPr/>
          <a:lstStyle/>
          <a:p>
            <a:pPr marL="0" indent="0" algn="just">
              <a:buNone/>
            </a:pPr>
            <a:r>
              <a:rPr lang="it-IT" sz="2800" b="1" dirty="0">
                <a:solidFill>
                  <a:schemeClr val="accent6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4a1)</a:t>
            </a:r>
            <a:r>
              <a:rPr lang="it-IT" sz="28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it-IT" sz="2800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efinizione del quadro normativo che regola la gestione degli scarti/sottoprodotti agricoli e agro-industriali </a:t>
            </a:r>
          </a:p>
          <a:p>
            <a:pPr marL="0" indent="0" algn="just">
              <a:buNone/>
            </a:pPr>
            <a:endParaRPr lang="it-IT" sz="2800" dirty="0">
              <a:effectLst/>
              <a:latin typeface="Rockwell" panose="02060603020205020403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it-IT" b="1" dirty="0">
                <a:solidFill>
                  <a:schemeClr val="accent6"/>
                </a:solidFill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4a2) </a:t>
            </a:r>
            <a:r>
              <a:rPr lang="it-IT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it-IT" sz="2800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efinizione delle tipologie di scarto/sottoprodotto disponibili a livello regionale </a:t>
            </a:r>
          </a:p>
          <a:p>
            <a:pPr marL="0" indent="0" algn="just">
              <a:buNone/>
            </a:pPr>
            <a:endParaRPr lang="it-IT" sz="2800" dirty="0">
              <a:effectLst/>
              <a:latin typeface="Rockwell" panose="02060603020205020403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it-IT" sz="2800" b="1" dirty="0">
                <a:solidFill>
                  <a:schemeClr val="accent6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4a5) </a:t>
            </a:r>
            <a:r>
              <a:rPr lang="it-IT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it-IT" sz="2800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alutazione ambientale ed economica della produzione della farina di insetto</a:t>
            </a:r>
            <a:endParaRPr lang="it-IT" dirty="0">
              <a:latin typeface="Rockwell" panose="02060603020205020403" pitchFamily="18" charset="0"/>
            </a:endParaRPr>
          </a:p>
        </p:txBody>
      </p:sp>
      <p:pic>
        <p:nvPicPr>
          <p:cNvPr id="5" name="Immagine 4" descr="Immagine che contiene Elementi grafici, logo, Carattere, cerchio&#10;&#10;Descrizione generata automaticamente">
            <a:extLst>
              <a:ext uri="{FF2B5EF4-FFF2-40B4-BE49-F238E27FC236}">
                <a16:creationId xmlns:a16="http://schemas.microsoft.com/office/drawing/2014/main" id="{9A7E32B8-E008-036A-3161-F889B4621BE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5" y="0"/>
            <a:ext cx="1436271" cy="1436271"/>
          </a:xfrm>
          <a:prstGeom prst="rect">
            <a:avLst/>
          </a:prstGeom>
        </p:spPr>
      </p:pic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9B3E9DFF-44C7-5DDB-C5AF-CED408ADEB20}"/>
              </a:ext>
            </a:extLst>
          </p:cNvPr>
          <p:cNvCxnSpPr/>
          <p:nvPr/>
        </p:nvCxnSpPr>
        <p:spPr>
          <a:xfrm>
            <a:off x="4831773" y="1174173"/>
            <a:ext cx="2462645" cy="0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75DF50A2-9900-2C23-5670-4267E9AFCF52}"/>
              </a:ext>
            </a:extLst>
          </p:cNvPr>
          <p:cNvGrpSpPr/>
          <p:nvPr/>
        </p:nvGrpSpPr>
        <p:grpSpPr>
          <a:xfrm>
            <a:off x="10364429" y="6171844"/>
            <a:ext cx="1604668" cy="614961"/>
            <a:chOff x="10189295" y="6030926"/>
            <a:chExt cx="1851025" cy="723900"/>
          </a:xfrm>
        </p:grpSpPr>
        <p:pic>
          <p:nvPicPr>
            <p:cNvPr id="16" name="image6.png" descr="Immagine che contiene testo, Carattere, cerchio, logo&#10;&#10;Descrizione generata automaticamente">
              <a:extLst>
                <a:ext uri="{FF2B5EF4-FFF2-40B4-BE49-F238E27FC236}">
                  <a16:creationId xmlns:a16="http://schemas.microsoft.com/office/drawing/2014/main" id="{B3C8EF52-0E73-CC1E-C333-F3C6F6E4A8CC}"/>
                </a:ext>
              </a:extLst>
            </p:cNvPr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10813500" y="6054421"/>
              <a:ext cx="1226820" cy="700405"/>
            </a:xfrm>
            <a:prstGeom prst="rect">
              <a:avLst/>
            </a:prstGeom>
            <a:ln/>
          </p:spPr>
        </p:pic>
        <p:pic>
          <p:nvPicPr>
            <p:cNvPr id="17" name="image20.jpg" descr="Home - CiRAA - Centro di Ricerche Agro-Ambientali &quot;Enrico ...">
              <a:extLst>
                <a:ext uri="{FF2B5EF4-FFF2-40B4-BE49-F238E27FC236}">
                  <a16:creationId xmlns:a16="http://schemas.microsoft.com/office/drawing/2014/main" id="{5062CD7D-F05C-0C4D-31F8-EDFFA7266488}"/>
                </a:ext>
              </a:extLst>
            </p:cNvPr>
            <p:cNvPicPr/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10189295" y="6030926"/>
              <a:ext cx="624205" cy="723900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6428025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Elementi grafici, logo, Carattere, cerchio&#10;&#10;Descrizione generata automaticamente">
            <a:extLst>
              <a:ext uri="{FF2B5EF4-FFF2-40B4-BE49-F238E27FC236}">
                <a16:creationId xmlns:a16="http://schemas.microsoft.com/office/drawing/2014/main" id="{A379C44F-FDA8-351D-E9D7-E4485B07C9D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5" y="0"/>
            <a:ext cx="1436271" cy="1436271"/>
          </a:xfrm>
          <a:prstGeom prst="rect">
            <a:avLst/>
          </a:prstGeom>
        </p:spPr>
      </p:pic>
      <p:grpSp>
        <p:nvGrpSpPr>
          <p:cNvPr id="6" name="Gruppo 5">
            <a:extLst>
              <a:ext uri="{FF2B5EF4-FFF2-40B4-BE49-F238E27FC236}">
                <a16:creationId xmlns:a16="http://schemas.microsoft.com/office/drawing/2014/main" id="{B6420023-F45B-38B0-78AD-BA7CD15A472A}"/>
              </a:ext>
            </a:extLst>
          </p:cNvPr>
          <p:cNvGrpSpPr/>
          <p:nvPr/>
        </p:nvGrpSpPr>
        <p:grpSpPr>
          <a:xfrm>
            <a:off x="10364429" y="6171844"/>
            <a:ext cx="1604668" cy="614961"/>
            <a:chOff x="10189295" y="6030926"/>
            <a:chExt cx="1851025" cy="723900"/>
          </a:xfrm>
        </p:grpSpPr>
        <p:pic>
          <p:nvPicPr>
            <p:cNvPr id="7" name="image6.png" descr="Immagine che contiene testo, Carattere, cerchio, logo&#10;&#10;Descrizione generata automaticamente">
              <a:extLst>
                <a:ext uri="{FF2B5EF4-FFF2-40B4-BE49-F238E27FC236}">
                  <a16:creationId xmlns:a16="http://schemas.microsoft.com/office/drawing/2014/main" id="{0D429782-8AF5-8984-7685-17E84903D1A8}"/>
                </a:ext>
              </a:extLst>
            </p:cNvPr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10813500" y="6054421"/>
              <a:ext cx="1226820" cy="700405"/>
            </a:xfrm>
            <a:prstGeom prst="rect">
              <a:avLst/>
            </a:prstGeom>
            <a:ln/>
          </p:spPr>
        </p:pic>
        <p:pic>
          <p:nvPicPr>
            <p:cNvPr id="8" name="image20.jpg" descr="Home - CiRAA - Centro di Ricerche Agro-Ambientali &quot;Enrico ...">
              <a:extLst>
                <a:ext uri="{FF2B5EF4-FFF2-40B4-BE49-F238E27FC236}">
                  <a16:creationId xmlns:a16="http://schemas.microsoft.com/office/drawing/2014/main" id="{BB3BF78A-42FB-2828-2B7E-70FED634A590}"/>
                </a:ext>
              </a:extLst>
            </p:cNvPr>
            <p:cNvPicPr/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10189295" y="6030926"/>
              <a:ext cx="624205" cy="723900"/>
            </a:xfrm>
            <a:prstGeom prst="rect">
              <a:avLst/>
            </a:prstGeom>
            <a:ln/>
          </p:spPr>
        </p:pic>
      </p:grpSp>
      <p:pic>
        <p:nvPicPr>
          <p:cNvPr id="9" name="Immagine 8">
            <a:extLst>
              <a:ext uri="{FF2B5EF4-FFF2-40B4-BE49-F238E27FC236}">
                <a16:creationId xmlns:a16="http://schemas.microsoft.com/office/drawing/2014/main" id="{AC511275-E6AD-EE7E-EA27-29F94854B3A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971" y="1946004"/>
            <a:ext cx="1965960" cy="2621280"/>
          </a:xfrm>
          <a:prstGeom prst="rect">
            <a:avLst/>
          </a:prstGeom>
          <a:noFill/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3EA711F5-00F8-4D93-6779-E0CE8798E3C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781" y="4635864"/>
            <a:ext cx="1969135" cy="1391285"/>
          </a:xfrm>
          <a:prstGeom prst="rect">
            <a:avLst/>
          </a:prstGeom>
          <a:noFill/>
        </p:spPr>
      </p:pic>
      <p:sp>
        <p:nvSpPr>
          <p:cNvPr id="11" name="Titolo 1">
            <a:extLst>
              <a:ext uri="{FF2B5EF4-FFF2-40B4-BE49-F238E27FC236}">
                <a16:creationId xmlns:a16="http://schemas.microsoft.com/office/drawing/2014/main" id="{123C6ADC-62B9-DF5F-5A6F-E24CA83B5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5006" y="236193"/>
            <a:ext cx="8447921" cy="1325563"/>
          </a:xfrm>
        </p:spPr>
        <p:txBody>
          <a:bodyPr>
            <a:normAutofit fontScale="90000"/>
          </a:bodyPr>
          <a:lstStyle/>
          <a:p>
            <a:r>
              <a:rPr lang="it-IT" sz="24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4a5) </a:t>
            </a:r>
            <a:r>
              <a:rPr lang="it-IT" sz="24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Valutazione economica e ambientale relativa </a:t>
            </a:r>
            <a:r>
              <a:rPr lang="it-IT" sz="24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it-IT" sz="24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lla produzione di farina di insetto</a:t>
            </a:r>
            <a:br>
              <a:rPr lang="it-IT" sz="31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36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Inquadramento generale</a:t>
            </a:r>
            <a:br>
              <a:rPr lang="it-IT" sz="4400" b="1" dirty="0">
                <a:effectLst/>
                <a:latin typeface="Calibri   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it-IT" dirty="0"/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B43BCA2F-EB87-94D5-F7F3-C1B6220832CC}"/>
              </a:ext>
            </a:extLst>
          </p:cNvPr>
          <p:cNvCxnSpPr>
            <a:cxnSpLocks/>
          </p:cNvCxnSpPr>
          <p:nvPr/>
        </p:nvCxnSpPr>
        <p:spPr>
          <a:xfrm>
            <a:off x="1589809" y="1114591"/>
            <a:ext cx="4946073" cy="0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" name="Segnaposto contenuto 2">
            <a:extLst>
              <a:ext uri="{FF2B5EF4-FFF2-40B4-BE49-F238E27FC236}">
                <a16:creationId xmlns:a16="http://schemas.microsoft.com/office/drawing/2014/main" id="{E1F6A103-D270-3042-3FF5-8C2DC04E13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2973" y="1946004"/>
            <a:ext cx="7491846" cy="422584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r>
              <a:rPr lang="it-IT" sz="1800" dirty="0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Francia, 2018: Trote allevate da </a:t>
            </a:r>
            <a:r>
              <a:rPr lang="it-IT" sz="1800" dirty="0" err="1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Truite</a:t>
            </a:r>
            <a:r>
              <a:rPr lang="it-IT" sz="1800" dirty="0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 Service e alimentate con un mangime prodotto da </a:t>
            </a:r>
            <a:r>
              <a:rPr lang="it-IT" sz="1800" dirty="0" err="1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Skretting</a:t>
            </a:r>
            <a:r>
              <a:rPr lang="it-IT" sz="1800" dirty="0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, contenente il 50% di farina di insetti fornita da </a:t>
            </a:r>
            <a:r>
              <a:rPr lang="it-IT" sz="1800" dirty="0" err="1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Innovafeed</a:t>
            </a:r>
            <a:r>
              <a:rPr lang="it-IT" sz="1800" dirty="0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, sono state lanciate con successo nei punti vendita della catena Auchan. 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r>
              <a:rPr lang="it-IT" sz="1800" dirty="0">
                <a:latin typeface="Rockwell" panose="02060603020205020403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Francia, </a:t>
            </a:r>
            <a:r>
              <a:rPr lang="it-IT" sz="1800" dirty="0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2020</a:t>
            </a:r>
            <a:r>
              <a:rPr lang="it-IT" sz="1800" dirty="0">
                <a:latin typeface="Rockwell" panose="02060603020205020403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:</a:t>
            </a:r>
            <a:r>
              <a:rPr lang="it-IT" sz="1800" dirty="0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 polli ruspanti allevati nella fattoria di Champagne e lavorati da </a:t>
            </a:r>
            <a:r>
              <a:rPr lang="it-IT" sz="1800" dirty="0" err="1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Les</a:t>
            </a:r>
            <a:r>
              <a:rPr lang="it-IT" sz="1800" dirty="0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it-IT" sz="1800" dirty="0" err="1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Eleveurs</a:t>
            </a:r>
            <a:r>
              <a:rPr lang="it-IT" sz="1800" dirty="0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 de la Champagne sono stati alimentati con mangimi NEALIA che sostituivano l'olio di soia con l'olio di insetti fornito da </a:t>
            </a:r>
            <a:r>
              <a:rPr lang="it-IT" sz="1800" dirty="0" err="1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InnovaFeed</a:t>
            </a:r>
            <a:r>
              <a:rPr lang="it-IT" sz="1800" dirty="0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. Anche in questo caso, i prodotti sono stati distribuiti attraverso la rete Auchan. 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r>
              <a:rPr lang="it-IT" sz="1800" dirty="0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Questi esempi dimostrano come la sinergia tra diversi attori della filiera possa favorire l’introduzione sul mercato di prodotti sostenibili e innovativi. </a:t>
            </a:r>
            <a:endParaRPr lang="it-IT" sz="1800" dirty="0">
              <a:effectLst/>
              <a:latin typeface="Rockwell" panose="02060603020205020403" pitchFamily="18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55922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diagramma, Piano&#10;&#10;Descrizione generata automaticamente">
            <a:extLst>
              <a:ext uri="{FF2B5EF4-FFF2-40B4-BE49-F238E27FC236}">
                <a16:creationId xmlns:a16="http://schemas.microsoft.com/office/drawing/2014/main" id="{D9244984-09F0-CAD1-1D62-2D0244D77B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9818" y="1512869"/>
            <a:ext cx="6832364" cy="5069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Titolo 1">
            <a:extLst>
              <a:ext uri="{FF2B5EF4-FFF2-40B4-BE49-F238E27FC236}">
                <a16:creationId xmlns:a16="http://schemas.microsoft.com/office/drawing/2014/main" id="{47E3EAAC-9491-FE29-D74F-944250CAC657}"/>
              </a:ext>
            </a:extLst>
          </p:cNvPr>
          <p:cNvSpPr txBox="1">
            <a:spLocks/>
          </p:cNvSpPr>
          <p:nvPr/>
        </p:nvSpPr>
        <p:spPr>
          <a:xfrm>
            <a:off x="746870" y="4598362"/>
            <a:ext cx="8728484" cy="12083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07000"/>
              </a:lnSpc>
            </a:pPr>
            <a:endParaRPr lang="it-IT" sz="3200" b="1" dirty="0">
              <a:effectLst/>
              <a:latin typeface="Rockwell" panose="020606030202050204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magine 5" descr="Immagine che contiene Elementi grafici, logo, Carattere, cerchio&#10;&#10;Descrizione generata automaticamente">
            <a:extLst>
              <a:ext uri="{FF2B5EF4-FFF2-40B4-BE49-F238E27FC236}">
                <a16:creationId xmlns:a16="http://schemas.microsoft.com/office/drawing/2014/main" id="{8C3E3FD4-6D1B-228F-4DB8-1E175B0CC99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5" y="0"/>
            <a:ext cx="1436271" cy="1436271"/>
          </a:xfrm>
          <a:prstGeom prst="rect">
            <a:avLst/>
          </a:prstGeom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5A03D546-F6C1-CFD7-0360-A428B3BDD5F1}"/>
              </a:ext>
            </a:extLst>
          </p:cNvPr>
          <p:cNvGrpSpPr/>
          <p:nvPr/>
        </p:nvGrpSpPr>
        <p:grpSpPr>
          <a:xfrm>
            <a:off x="10364429" y="6171844"/>
            <a:ext cx="1604668" cy="614961"/>
            <a:chOff x="10189295" y="6030926"/>
            <a:chExt cx="1851025" cy="723900"/>
          </a:xfrm>
        </p:grpSpPr>
        <p:pic>
          <p:nvPicPr>
            <p:cNvPr id="3" name="image6.png" descr="Immagine che contiene testo, Carattere, cerchio, logo&#10;&#10;Descrizione generata automaticamente">
              <a:extLst>
                <a:ext uri="{FF2B5EF4-FFF2-40B4-BE49-F238E27FC236}">
                  <a16:creationId xmlns:a16="http://schemas.microsoft.com/office/drawing/2014/main" id="{3E7A016A-A713-522B-AE93-03D3448B0887}"/>
                </a:ext>
              </a:extLst>
            </p:cNvPr>
            <p:cNvPicPr/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10813500" y="6054421"/>
              <a:ext cx="1226820" cy="700405"/>
            </a:xfrm>
            <a:prstGeom prst="rect">
              <a:avLst/>
            </a:prstGeom>
            <a:ln/>
          </p:spPr>
        </p:pic>
        <p:pic>
          <p:nvPicPr>
            <p:cNvPr id="10" name="image20.jpg" descr="Home - CiRAA - Centro di Ricerche Agro-Ambientali &quot;Enrico ...">
              <a:extLst>
                <a:ext uri="{FF2B5EF4-FFF2-40B4-BE49-F238E27FC236}">
                  <a16:creationId xmlns:a16="http://schemas.microsoft.com/office/drawing/2014/main" id="{78829B60-0336-EEAE-98E9-4902D3FEB5BE}"/>
                </a:ext>
              </a:extLst>
            </p:cNvPr>
            <p:cNvPicPr/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10189295" y="6030926"/>
              <a:ext cx="624205" cy="723900"/>
            </a:xfrm>
            <a:prstGeom prst="rect">
              <a:avLst/>
            </a:prstGeom>
            <a:ln/>
          </p:spPr>
        </p:pic>
      </p:grp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BFC71425-5D4F-A2D8-7327-AE30377D0FFB}"/>
              </a:ext>
            </a:extLst>
          </p:cNvPr>
          <p:cNvCxnSpPr>
            <a:cxnSpLocks/>
          </p:cNvCxnSpPr>
          <p:nvPr/>
        </p:nvCxnSpPr>
        <p:spPr>
          <a:xfrm>
            <a:off x="1640615" y="1088480"/>
            <a:ext cx="7159337" cy="0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" name="Titolo 1">
            <a:extLst>
              <a:ext uri="{FF2B5EF4-FFF2-40B4-BE49-F238E27FC236}">
                <a16:creationId xmlns:a16="http://schemas.microsoft.com/office/drawing/2014/main" id="{5CD00136-C5B8-7948-3979-9686458CA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5006" y="187306"/>
            <a:ext cx="8447921" cy="1325563"/>
          </a:xfrm>
        </p:spPr>
        <p:txBody>
          <a:bodyPr>
            <a:normAutofit fontScale="90000"/>
          </a:bodyPr>
          <a:lstStyle/>
          <a:p>
            <a:r>
              <a:rPr lang="it-IT" sz="24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4a5) </a:t>
            </a:r>
            <a:r>
              <a:rPr lang="it-IT" sz="24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Valutazione ambientale relativa </a:t>
            </a:r>
            <a:r>
              <a:rPr lang="it-IT" sz="24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it-IT" sz="24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lla produzione di farina di insetto</a:t>
            </a:r>
            <a:br>
              <a:rPr lang="it-IT" sz="31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36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Confini Sistema LCA Smetana (2016)</a:t>
            </a:r>
            <a:br>
              <a:rPr lang="it-IT" sz="36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03216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7AEB3A2-72F7-263F-D896-104F0735D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5747" y="304118"/>
            <a:ext cx="8289135" cy="1325563"/>
          </a:xfrm>
        </p:spPr>
        <p:txBody>
          <a:bodyPr>
            <a:normAutofit/>
          </a:bodyPr>
          <a:lstStyle/>
          <a:p>
            <a:pPr algn="just"/>
            <a:r>
              <a:rPr lang="it-IT" sz="28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4a1) D</a:t>
            </a:r>
            <a:r>
              <a:rPr lang="it-IT" sz="28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efinizione del quadro normativo che regola la gestione degli scarti/sottoprodotti agricoli e agro-industriali</a:t>
            </a:r>
            <a:endParaRPr lang="it-IT" sz="2800" dirty="0">
              <a:latin typeface="Rockwell" panose="02060603020205020403" pitchFamily="18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00A64F-A038-8CE1-6736-CE46AAEFF8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43698"/>
            <a:ext cx="10515600" cy="4021611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20000"/>
              </a:lnSpc>
              <a:spcAft>
                <a:spcPts val="800"/>
              </a:spcAft>
              <a:buNone/>
            </a:pPr>
            <a:r>
              <a:rPr lang="it-IT" sz="28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Punto di partenza: rete dei punti vendita della GDO di Unicoop</a:t>
            </a:r>
          </a:p>
          <a:p>
            <a:pPr marL="342900" indent="-342900" algn="just">
              <a:lnSpc>
                <a:spcPct val="12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800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scarti dell’ortofrutta, panetteria e gastronomia </a:t>
            </a:r>
            <a:r>
              <a:rPr lang="it-IT" sz="2800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it-IT" sz="2800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considerati </a:t>
            </a:r>
            <a:r>
              <a:rPr lang="it-IT" sz="28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rifiuti organici</a:t>
            </a:r>
            <a:r>
              <a:rPr lang="it-IT" sz="2800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quale componente dei RSU e ritirati dalle aziende municipalizzate</a:t>
            </a:r>
            <a:endParaRPr lang="it-IT" sz="2800" dirty="0">
              <a:latin typeface="Rockwell" panose="02060603020205020403" pitchFamily="18" charset="0"/>
              <a:ea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342900" indent="-342900" algn="just">
              <a:lnSpc>
                <a:spcPct val="12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800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altra parte dei prodotti di origine animale (confezionati e non) ha già una filiera con una cooperativa che provvede al ritiro (DDT) e alla loro riutilizzazione</a:t>
            </a:r>
          </a:p>
          <a:p>
            <a:pPr marL="342900" indent="-342900" algn="just">
              <a:lnSpc>
                <a:spcPct val="12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8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valutare se ci sono margini per ottimizzare la filiera dei rifiuti organici </a:t>
            </a:r>
            <a:r>
              <a:rPr lang="it-IT" sz="28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come fare per considerarli sottoprodotti  GDO non è un’azienda che produce ma che distribuisce =&gt; c’è differenza dal </a:t>
            </a:r>
            <a:r>
              <a:rPr lang="it-IT" sz="2800" b="1" dirty="0" err="1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pv</a:t>
            </a:r>
            <a:r>
              <a:rPr lang="it-IT" sz="28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giuridico?</a:t>
            </a:r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4" name="Immagine 3" descr="Immagine che contiene Elementi grafici, logo, Carattere, cerchio&#10;&#10;Descrizione generata automaticamente">
            <a:extLst>
              <a:ext uri="{FF2B5EF4-FFF2-40B4-BE49-F238E27FC236}">
                <a16:creationId xmlns:a16="http://schemas.microsoft.com/office/drawing/2014/main" id="{4A13A1A0-D18C-FC3D-5512-99C359EE126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5" y="0"/>
            <a:ext cx="1436271" cy="1436271"/>
          </a:xfrm>
          <a:prstGeom prst="rect">
            <a:avLst/>
          </a:prstGeom>
        </p:spPr>
      </p:pic>
      <p:grpSp>
        <p:nvGrpSpPr>
          <p:cNvPr id="11" name="Gruppo 10">
            <a:extLst>
              <a:ext uri="{FF2B5EF4-FFF2-40B4-BE49-F238E27FC236}">
                <a16:creationId xmlns:a16="http://schemas.microsoft.com/office/drawing/2014/main" id="{82C24D70-5D79-7FA3-7921-C2C07EA8E0F0}"/>
              </a:ext>
            </a:extLst>
          </p:cNvPr>
          <p:cNvGrpSpPr/>
          <p:nvPr/>
        </p:nvGrpSpPr>
        <p:grpSpPr>
          <a:xfrm>
            <a:off x="10364429" y="6171844"/>
            <a:ext cx="1604668" cy="614961"/>
            <a:chOff x="10189295" y="6030926"/>
            <a:chExt cx="1851025" cy="723900"/>
          </a:xfrm>
        </p:grpSpPr>
        <p:pic>
          <p:nvPicPr>
            <p:cNvPr id="12" name="image6.png" descr="Immagine che contiene testo, Carattere, cerchio, logo&#10;&#10;Descrizione generata automaticamente">
              <a:extLst>
                <a:ext uri="{FF2B5EF4-FFF2-40B4-BE49-F238E27FC236}">
                  <a16:creationId xmlns:a16="http://schemas.microsoft.com/office/drawing/2014/main" id="{02D77C69-3EBC-3E9F-DA3E-25892471FE85}"/>
                </a:ext>
              </a:extLst>
            </p:cNvPr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10813500" y="6054421"/>
              <a:ext cx="1226820" cy="700405"/>
            </a:xfrm>
            <a:prstGeom prst="rect">
              <a:avLst/>
            </a:prstGeom>
            <a:ln/>
          </p:spPr>
        </p:pic>
        <p:pic>
          <p:nvPicPr>
            <p:cNvPr id="13" name="image20.jpg" descr="Home - CiRAA - Centro di Ricerche Agro-Ambientali &quot;Enrico ...">
              <a:extLst>
                <a:ext uri="{FF2B5EF4-FFF2-40B4-BE49-F238E27FC236}">
                  <a16:creationId xmlns:a16="http://schemas.microsoft.com/office/drawing/2014/main" id="{71D513AA-F86C-050D-7CB0-DF1C5754A269}"/>
                </a:ext>
              </a:extLst>
            </p:cNvPr>
            <p:cNvPicPr/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10189295" y="6030926"/>
              <a:ext cx="624205" cy="723900"/>
            </a:xfrm>
            <a:prstGeom prst="rect">
              <a:avLst/>
            </a:prstGeom>
            <a:ln/>
          </p:spPr>
        </p:pic>
      </p:grp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0C67706F-9097-5D1F-BEA9-3535A6A18DAD}"/>
              </a:ext>
            </a:extLst>
          </p:cNvPr>
          <p:cNvCxnSpPr>
            <a:cxnSpLocks/>
          </p:cNvCxnSpPr>
          <p:nvPr/>
        </p:nvCxnSpPr>
        <p:spPr>
          <a:xfrm>
            <a:off x="1766455" y="1546554"/>
            <a:ext cx="4665518" cy="0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0577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972326AF-8557-322C-7671-731353A7107E}"/>
              </a:ext>
            </a:extLst>
          </p:cNvPr>
          <p:cNvSpPr txBox="1"/>
          <p:nvPr/>
        </p:nvSpPr>
        <p:spPr>
          <a:xfrm>
            <a:off x="452282" y="1436271"/>
            <a:ext cx="564371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9728" marR="45720" indent="-128016" algn="just" rtl="0" eaLnBrk="1" fontAlgn="ctr" latinLnBrk="0" hangingPunct="1">
              <a:lnSpc>
                <a:spcPct val="150000"/>
              </a:lnSpc>
              <a:buNone/>
            </a:pPr>
            <a:r>
              <a:rPr lang="it-IT" sz="1600" b="1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- INQUADRAMENTO NORMATIVO dei sottoprodotti </a:t>
            </a:r>
          </a:p>
          <a:p>
            <a:pPr marL="324612" marR="45720" indent="-342900" algn="just" rtl="0" eaLnBrk="1" fontAlgn="ctr" latinLnBrk="0" hangingPunct="1">
              <a:lnSpc>
                <a:spcPct val="150000"/>
              </a:lnSpc>
              <a:buAutoNum type="arabicParenR"/>
            </a:pPr>
            <a:r>
              <a:rPr lang="it-IT" sz="1600" b="1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art.</a:t>
            </a:r>
            <a:r>
              <a:rPr lang="it-IT" sz="1600" b="1" i="0" u="none" strike="noStrike" kern="1200" spc="1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1" i="0" u="none" strike="noStrike" kern="1200" spc="-1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184-</a:t>
            </a:r>
            <a:r>
              <a:rPr lang="it-IT" sz="1600" b="1" i="0" u="none" strike="noStrike" kern="1200" spc="-25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bis </a:t>
            </a:r>
            <a:r>
              <a:rPr lang="it-IT" sz="1600" b="1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del</a:t>
            </a:r>
            <a:r>
              <a:rPr lang="it-IT" sz="1600" b="1" i="0" u="none" strike="noStrike" kern="1200" spc="1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1" i="0" u="none" strike="noStrike" kern="1200" spc="-1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D.lgs. 152/06</a:t>
            </a:r>
            <a:endParaRPr lang="it-IT" sz="1600" b="1" spc="-10" dirty="0">
              <a:solidFill>
                <a:srgbClr val="000000"/>
              </a:solidFill>
              <a:latin typeface="Rockwell" panose="02060603020205020403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R="45720" algn="just" rtl="0" eaLnBrk="1" fontAlgn="ctr" latinLnBrk="0" hangingPunct="1">
              <a:lnSpc>
                <a:spcPct val="150000"/>
              </a:lnSpc>
            </a:pPr>
            <a:r>
              <a:rPr lang="it-IT" sz="1600" i="0" u="none" strike="noStrike" kern="1200" spc="-1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efinisce</a:t>
            </a:r>
            <a:r>
              <a:rPr lang="it-IT" sz="1600" b="0" i="0" u="none" strike="noStrike" kern="1200" spc="13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it-IT" sz="1600" b="0" i="0" u="none" strike="noStrike" kern="1200" spc="125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quattro</a:t>
            </a:r>
            <a:r>
              <a:rPr lang="it-IT" sz="1600" b="0" i="0" u="none" strike="noStrike" kern="1200" spc="13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requisiti</a:t>
            </a:r>
            <a:r>
              <a:rPr lang="it-IT" sz="1600" b="0" i="0" u="none" strike="noStrike" kern="1200" spc="125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0" i="0" u="none" strike="noStrike" kern="1200" spc="-25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che 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qualificano</a:t>
            </a:r>
            <a:r>
              <a:rPr lang="it-IT" sz="1600" b="0" i="0" u="none" strike="noStrike" kern="1200" spc="405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gli</a:t>
            </a:r>
            <a:r>
              <a:rPr lang="it-IT" sz="1600" b="0" i="0" u="none" strike="noStrike" kern="1200" spc="409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scarti</a:t>
            </a:r>
            <a:r>
              <a:rPr lang="it-IT" sz="1600" b="0" i="0" u="none" strike="noStrike" kern="1200" spc="405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0" i="0" u="none" strike="noStrike" kern="1200" spc="-25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di 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produzione</a:t>
            </a:r>
            <a:r>
              <a:rPr lang="it-IT" sz="1600" b="0" i="0" u="none" strike="noStrike" kern="1200" spc="-4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come</a:t>
            </a:r>
            <a:r>
              <a:rPr lang="it-IT" sz="1600" b="0" i="0" u="none" strike="noStrike" kern="1200" spc="-35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0" i="0" u="none" strike="noStrike" kern="1200" spc="-1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sottoprodotti</a:t>
            </a:r>
            <a:endParaRPr lang="it-IT" sz="1600" spc="-10" dirty="0">
              <a:latin typeface="Rockwell" panose="02060603020205020403" pitchFamily="18" charset="0"/>
            </a:endParaRPr>
          </a:p>
          <a:p>
            <a:pPr marR="45720" algn="just" rtl="0" eaLnBrk="1" fontAlgn="ctr" latinLnBrk="0" hangingPunct="1">
              <a:lnSpc>
                <a:spcPct val="150000"/>
              </a:lnSpc>
            </a:pPr>
            <a:r>
              <a:rPr lang="it-IT" sz="1600" b="1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2)</a:t>
            </a:r>
            <a:r>
              <a:rPr lang="it-IT" sz="1600" b="1" i="0" u="none" strike="noStrike" kern="1200" spc="5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1" i="0" u="none" strike="noStrike" kern="1200" spc="-1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DECRETO </a:t>
            </a:r>
            <a:r>
              <a:rPr lang="it-IT" sz="1600" b="1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n. </a:t>
            </a:r>
            <a:r>
              <a:rPr lang="it-IT" sz="1600" b="1" i="0" u="none" strike="noStrike" kern="1200" spc="-1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264/2016 </a:t>
            </a:r>
            <a:endParaRPr lang="it-IT" sz="1600" b="1" spc="-10" dirty="0">
              <a:solidFill>
                <a:srgbClr val="000000"/>
              </a:solidFill>
              <a:latin typeface="Rockwell" panose="02060603020205020403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R="45720" algn="just" rtl="0" eaLnBrk="1" fontAlgn="ctr" latinLnBrk="0" hangingPunct="1">
              <a:lnSpc>
                <a:spcPct val="150000"/>
              </a:lnSpc>
            </a:pPr>
            <a:r>
              <a:rPr lang="it-IT" sz="1600" spc="-10" dirty="0">
                <a:solidFill>
                  <a:srgbClr val="000000"/>
                </a:solidFill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ornisce</a:t>
            </a:r>
            <a:r>
              <a:rPr lang="it-IT" sz="1600" b="0" i="0" u="none" strike="noStrike" kern="1200" spc="484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strumenti</a:t>
            </a:r>
            <a:r>
              <a:rPr lang="it-IT" sz="1600" b="0" i="0" u="none" strike="noStrike" kern="1200" spc="114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utili</a:t>
            </a:r>
            <a:r>
              <a:rPr lang="it-IT" sz="1600" b="0" i="0" u="none" strike="noStrike" kern="1200" spc="114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it-IT" sz="1600" b="0" i="0" u="none" strike="noStrike" kern="1200" spc="-25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per 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agevolare</a:t>
            </a:r>
            <a:r>
              <a:rPr lang="it-IT" sz="1600" b="0" i="0" u="none" strike="noStrike" kern="1200" spc="26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la</a:t>
            </a:r>
            <a:r>
              <a:rPr lang="it-IT" sz="1600" b="0" i="0" u="none" strike="noStrike" kern="1200" spc="26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it-IT" sz="1600" b="0" i="0" u="none" strike="noStrike" kern="1200" spc="-1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dimostrazione 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della</a:t>
            </a:r>
            <a:r>
              <a:rPr lang="it-IT" sz="1600" b="0" i="0" u="none" strike="noStrike" kern="1200" spc="254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sussistenza</a:t>
            </a:r>
            <a:r>
              <a:rPr lang="it-IT" sz="1600" b="0" i="0" u="none" strike="noStrike" kern="1200" spc="265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dei</a:t>
            </a:r>
            <a:r>
              <a:rPr lang="it-IT" sz="1600" b="0" i="0" u="none" strike="noStrike" kern="1200" spc="254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0" i="0" u="none" strike="noStrike" kern="1200" spc="-1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suddetti requisiti </a:t>
            </a:r>
            <a:endParaRPr lang="it-IT" sz="1600" spc="-10" dirty="0">
              <a:latin typeface="Rockwell" panose="02060603020205020403" pitchFamily="18" charset="0"/>
            </a:endParaRPr>
          </a:p>
          <a:p>
            <a:pPr marR="45720" algn="just" rtl="0" eaLnBrk="1" fontAlgn="ctr" latinLnBrk="0" hangingPunct="1">
              <a:lnSpc>
                <a:spcPct val="150000"/>
              </a:lnSpc>
            </a:pPr>
            <a:r>
              <a:rPr lang="it-IT" sz="1600" b="1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3)</a:t>
            </a:r>
            <a:r>
              <a:rPr lang="it-IT" sz="1600" b="1" i="0" u="none" strike="noStrike" kern="1200" spc="5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1" i="0" u="none" strike="noStrike" kern="1200" spc="-1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Circolare </a:t>
            </a:r>
            <a:r>
              <a:rPr lang="it-IT" sz="1600" b="1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del</a:t>
            </a:r>
            <a:r>
              <a:rPr lang="it-IT" sz="1600" b="1" i="0" u="none" strike="noStrike" kern="1200" spc="-5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1" i="0" u="none" strike="noStrike" kern="1200" spc="-1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MATTM </a:t>
            </a:r>
            <a:r>
              <a:rPr lang="it-IT" sz="1600" b="1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prot.n.</a:t>
            </a:r>
            <a:r>
              <a:rPr lang="it-IT" sz="1600" b="1" i="0" u="none" strike="noStrike" kern="1200" spc="-5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1" i="0" u="none" strike="noStrike" kern="1200" spc="-2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7619 </a:t>
            </a:r>
            <a:r>
              <a:rPr lang="it-IT" sz="1600" b="1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del</a:t>
            </a:r>
            <a:r>
              <a:rPr lang="it-IT" sz="1600" b="1" i="0" u="none" strike="noStrike" kern="1200" spc="1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1" i="0" u="none" strike="noStrike" kern="1200" spc="-2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2017</a:t>
            </a:r>
            <a:r>
              <a:rPr lang="it-IT" sz="1600" spc="-20" dirty="0">
                <a:latin typeface="Rockwell" panose="02060603020205020403" pitchFamily="18" charset="0"/>
              </a:rPr>
              <a:t>: 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Fornisce</a:t>
            </a:r>
            <a:r>
              <a:rPr lang="it-IT" sz="1600" b="0" i="0" u="none" strike="noStrike" kern="1200" spc="355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linee</a:t>
            </a:r>
            <a:r>
              <a:rPr lang="it-IT" sz="1600" b="0" i="0" u="none" strike="noStrike" kern="1200" spc="36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0" i="0" u="none" strike="noStrike" kern="1200" spc="-1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guida 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interpretative</a:t>
            </a:r>
            <a:r>
              <a:rPr lang="it-IT" sz="1600" b="0" i="0" u="none" strike="noStrike" kern="1200" spc="36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del</a:t>
            </a:r>
            <a:r>
              <a:rPr lang="it-IT" sz="1600" b="0" i="0" u="none" strike="noStrike" kern="1200" spc="365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Decreto</a:t>
            </a:r>
            <a:r>
              <a:rPr lang="it-IT" sz="1600" b="0" i="0" u="none" strike="noStrike" kern="1200" spc="35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0" i="0" u="none" strike="noStrike" kern="1200" spc="-25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n. </a:t>
            </a:r>
            <a:r>
              <a:rPr lang="it-IT" sz="1600" b="0" i="0" u="none" strike="noStrike" kern="1200" spc="-1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264/2016 </a:t>
            </a:r>
            <a:endParaRPr lang="it-IT" sz="1600" spc="-10" dirty="0">
              <a:latin typeface="Rockwell" panose="02060603020205020403" pitchFamily="18" charset="0"/>
            </a:endParaRPr>
          </a:p>
          <a:p>
            <a:pPr marR="45720" algn="just" rtl="0" eaLnBrk="1" fontAlgn="ctr" latinLnBrk="0" hangingPunct="1">
              <a:lnSpc>
                <a:spcPct val="150000"/>
              </a:lnSpc>
            </a:pPr>
            <a:r>
              <a:rPr lang="it-IT" sz="1600" b="1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4)</a:t>
            </a:r>
            <a:r>
              <a:rPr lang="it-IT" sz="1600" b="1" i="0" u="none" strike="noStrike" kern="1200" spc="5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1" i="0" u="none" strike="noStrike" kern="1200" spc="-1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Regione </a:t>
            </a:r>
            <a:r>
              <a:rPr lang="it-IT" sz="1600" b="1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Toscana:</a:t>
            </a:r>
            <a:r>
              <a:rPr lang="it-IT" sz="1600" b="1" i="0" u="none" strike="noStrike" kern="1200" spc="-3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1" i="0" u="none" strike="noStrike" kern="1200" spc="-2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art.</a:t>
            </a:r>
            <a:r>
              <a:rPr lang="it-IT" sz="1600" b="1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it-IT" sz="1600" b="1" i="0" u="none" strike="noStrike" kern="1200" spc="-1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della LEGGE </a:t>
            </a:r>
            <a:r>
              <a:rPr lang="it-IT" sz="1600" b="1" i="0" u="none" strike="noStrike" kern="1200" spc="-2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REGIONALE</a:t>
            </a:r>
            <a:r>
              <a:rPr lang="it-IT" sz="1600" b="1" i="0" u="none" strike="noStrike" kern="1200" spc="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1" i="0" u="none" strike="noStrike" kern="1200" spc="-1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34/2020</a:t>
            </a:r>
            <a:r>
              <a:rPr lang="it-IT" sz="1600" spc="-10" dirty="0">
                <a:latin typeface="Rockwell" panose="02060603020205020403" pitchFamily="18" charset="0"/>
              </a:rPr>
              <a:t>: 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La</a:t>
            </a:r>
            <a:r>
              <a:rPr lang="it-IT" sz="1600" b="0" i="0" u="none" strike="noStrike" kern="1200" spc="31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Giunta</a:t>
            </a:r>
            <a:r>
              <a:rPr lang="it-IT" sz="1600" b="0" i="0" u="none" strike="noStrike" kern="1200" spc="31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regionale</a:t>
            </a:r>
            <a:r>
              <a:rPr lang="it-IT" sz="1600" b="0" i="0" u="none" strike="noStrike" kern="1200" spc="305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it-IT" sz="1600" b="0" i="0" u="none" strike="noStrike" kern="1200" spc="-25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può 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adottare</a:t>
            </a:r>
            <a:r>
              <a:rPr lang="it-IT" sz="1600" b="0" i="0" u="none" strike="noStrike" kern="1200" spc="15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linee</a:t>
            </a:r>
            <a:r>
              <a:rPr lang="it-IT" sz="1600" b="0" i="0" u="none" strike="noStrike" kern="1200" spc="2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guida</a:t>
            </a:r>
            <a:r>
              <a:rPr lang="it-IT" sz="1600" b="0" i="0" u="none" strike="noStrike" kern="1200" spc="15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it-IT" sz="1600" b="0" i="0" u="none" strike="noStrike" kern="1200" spc="15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0" i="0" u="none" strike="noStrike" kern="1200" spc="-1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materia </a:t>
            </a:r>
            <a:r>
              <a:rPr lang="it-IT" sz="1600" b="0" i="0" u="none" strike="noStrike" kern="1200" spc="-25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di 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sottoprodotti</a:t>
            </a:r>
            <a:r>
              <a:rPr lang="it-IT" sz="1600" b="0" i="0" u="none" strike="noStrike" kern="1200" spc="365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per</a:t>
            </a:r>
            <a:r>
              <a:rPr lang="it-IT" sz="1600" b="0" i="0" u="none" strike="noStrike" kern="1200" spc="375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it-IT" sz="1600" b="0" i="0" u="none" strike="noStrike" kern="1200" spc="-1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risolvere</a:t>
            </a:r>
            <a:r>
              <a:rPr lang="it-IT" sz="1600" b="0" i="0" u="none" strike="noStrike" kern="1200" spc="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0" i="0" u="none" strike="noStrike" kern="1200" spc="-1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problemi applicativi 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relativamente</a:t>
            </a:r>
            <a:r>
              <a:rPr lang="it-IT" sz="1600" b="0" i="0" u="none" strike="noStrike" kern="1200" spc="45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all'art.</a:t>
            </a:r>
            <a:r>
              <a:rPr lang="it-IT" sz="1600" b="0" i="0" u="none" strike="noStrike" kern="1200" spc="445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0" i="0" u="none" strike="noStrike" kern="1200" spc="-1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184-</a:t>
            </a:r>
            <a:r>
              <a:rPr lang="it-IT" sz="1600" b="0" i="0" u="none" strike="noStrike" kern="1200" spc="-25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bis 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del</a:t>
            </a:r>
            <a:r>
              <a:rPr lang="it-IT" sz="1600" b="0" i="0" u="none" strike="noStrike" kern="1200" spc="-1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0" i="0" u="none" strike="noStrike" kern="12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D.lgs.</a:t>
            </a:r>
            <a:r>
              <a:rPr lang="it-IT" sz="1600" b="0" i="0" u="none" strike="noStrike" kern="1200" spc="-1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152/2006 </a:t>
            </a:r>
            <a:endParaRPr lang="it-IT" sz="1600" dirty="0">
              <a:latin typeface="Rockwell" panose="02060603020205020403" pitchFamily="18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DDDF31B-5B31-13E1-EF3A-F6F284E94C0B}"/>
              </a:ext>
            </a:extLst>
          </p:cNvPr>
          <p:cNvSpPr txBox="1"/>
          <p:nvPr/>
        </p:nvSpPr>
        <p:spPr>
          <a:xfrm>
            <a:off x="6519547" y="2083094"/>
            <a:ext cx="5132058" cy="36027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600"/>
              </a:spcBef>
              <a:buFontTx/>
              <a:buChar char="-"/>
            </a:pPr>
            <a:r>
              <a:rPr lang="it-IT" sz="16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AMBITI DI ESCLUSIONE della disciplina sui sottoprodotti</a:t>
            </a:r>
            <a:r>
              <a:rPr lang="it-IT" sz="1600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1600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Residui delle attività commerciali 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1600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Sottoprodotti di origine animale </a:t>
            </a:r>
            <a:r>
              <a:rPr lang="it-IT" sz="1600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ECCETTO quelli destinati all’incenerimento, smaltimento in discarica o produzione di biogas e compostaggio; 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1600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Sostanze destinate ad essere utilizzate come</a:t>
            </a:r>
            <a:r>
              <a:rPr lang="it-IT" sz="16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materie prime per mangimi</a:t>
            </a:r>
            <a:r>
              <a:rPr lang="it-IT" sz="1600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che </a:t>
            </a:r>
            <a:r>
              <a:rPr lang="it-IT" sz="16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non sono costituite da sottoprodotti di origine animale</a:t>
            </a:r>
            <a:r>
              <a:rPr lang="it-IT" sz="1600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D5759963-7D54-5F5A-E847-1DABC85B1721}"/>
              </a:ext>
            </a:extLst>
          </p:cNvPr>
          <p:cNvSpPr txBox="1">
            <a:spLocks/>
          </p:cNvSpPr>
          <p:nvPr/>
        </p:nvSpPr>
        <p:spPr>
          <a:xfrm>
            <a:off x="1465006" y="125307"/>
            <a:ext cx="10579510" cy="106369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br>
              <a:rPr lang="it-IT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it-IT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it-IT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it-IT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28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4a1) </a:t>
            </a:r>
            <a:r>
              <a:rPr lang="it-IT" sz="22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Definizione del quadro normativo…</a:t>
            </a:r>
            <a:br>
              <a:rPr lang="it-IT" sz="28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28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       </a:t>
            </a:r>
            <a:r>
              <a:rPr lang="it-IT" sz="32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Disciplina dei sottoprodotti</a:t>
            </a:r>
          </a:p>
        </p:txBody>
      </p:sp>
      <p:pic>
        <p:nvPicPr>
          <p:cNvPr id="7" name="Immagine 6" descr="Immagine che contiene Elementi grafici, logo, Carattere, cerchio&#10;&#10;Descrizione generata automaticamente">
            <a:extLst>
              <a:ext uri="{FF2B5EF4-FFF2-40B4-BE49-F238E27FC236}">
                <a16:creationId xmlns:a16="http://schemas.microsoft.com/office/drawing/2014/main" id="{D588D503-0A1A-04EB-DEDF-80C3500FEEE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5" y="0"/>
            <a:ext cx="1436271" cy="1436271"/>
          </a:xfrm>
          <a:prstGeom prst="rect">
            <a:avLst/>
          </a:prstGeom>
        </p:spPr>
      </p:pic>
      <p:grpSp>
        <p:nvGrpSpPr>
          <p:cNvPr id="9" name="Gruppo 8">
            <a:extLst>
              <a:ext uri="{FF2B5EF4-FFF2-40B4-BE49-F238E27FC236}">
                <a16:creationId xmlns:a16="http://schemas.microsoft.com/office/drawing/2014/main" id="{AFB2BAFB-AF4D-932F-FE1B-0183084437D9}"/>
              </a:ext>
            </a:extLst>
          </p:cNvPr>
          <p:cNvGrpSpPr/>
          <p:nvPr/>
        </p:nvGrpSpPr>
        <p:grpSpPr>
          <a:xfrm>
            <a:off x="10364429" y="6171844"/>
            <a:ext cx="1604668" cy="614961"/>
            <a:chOff x="10189295" y="6030926"/>
            <a:chExt cx="1851025" cy="723900"/>
          </a:xfrm>
        </p:grpSpPr>
        <p:pic>
          <p:nvPicPr>
            <p:cNvPr id="10" name="image6.png" descr="Immagine che contiene testo, Carattere, cerchio, logo&#10;&#10;Descrizione generata automaticamente">
              <a:extLst>
                <a:ext uri="{FF2B5EF4-FFF2-40B4-BE49-F238E27FC236}">
                  <a16:creationId xmlns:a16="http://schemas.microsoft.com/office/drawing/2014/main" id="{8D3160AE-ED32-D014-5D4A-39A1703CB4A5}"/>
                </a:ext>
              </a:extLst>
            </p:cNvPr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10813500" y="6054421"/>
              <a:ext cx="1226820" cy="700405"/>
            </a:xfrm>
            <a:prstGeom prst="rect">
              <a:avLst/>
            </a:prstGeom>
            <a:ln/>
          </p:spPr>
        </p:pic>
        <p:pic>
          <p:nvPicPr>
            <p:cNvPr id="11" name="image20.jpg" descr="Home - CiRAA - Centro di Ricerche Agro-Ambientali &quot;Enrico ...">
              <a:extLst>
                <a:ext uri="{FF2B5EF4-FFF2-40B4-BE49-F238E27FC236}">
                  <a16:creationId xmlns:a16="http://schemas.microsoft.com/office/drawing/2014/main" id="{8B1E8607-21E0-0AEB-8296-04526A497619}"/>
                </a:ext>
              </a:extLst>
            </p:cNvPr>
            <p:cNvPicPr/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10189295" y="6030926"/>
              <a:ext cx="624205" cy="723900"/>
            </a:xfrm>
            <a:prstGeom prst="rect">
              <a:avLst/>
            </a:prstGeom>
            <a:ln/>
          </p:spPr>
        </p:pic>
      </p:grpSp>
      <p:sp>
        <p:nvSpPr>
          <p:cNvPr id="13" name="Rettangolo 12">
            <a:extLst>
              <a:ext uri="{FF2B5EF4-FFF2-40B4-BE49-F238E27FC236}">
                <a16:creationId xmlns:a16="http://schemas.microsoft.com/office/drawing/2014/main" id="{074B9D91-A074-D2F9-BB6B-32D2D1087FFF}"/>
              </a:ext>
            </a:extLst>
          </p:cNvPr>
          <p:cNvSpPr/>
          <p:nvPr/>
        </p:nvSpPr>
        <p:spPr>
          <a:xfrm>
            <a:off x="6519547" y="1788287"/>
            <a:ext cx="5341407" cy="4264438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5D88FD3F-88A9-7E3B-6313-ABE9A6BD3095}"/>
              </a:ext>
            </a:extLst>
          </p:cNvPr>
          <p:cNvCxnSpPr>
            <a:cxnSpLocks/>
          </p:cNvCxnSpPr>
          <p:nvPr/>
        </p:nvCxnSpPr>
        <p:spPr>
          <a:xfrm>
            <a:off x="2337955" y="1104200"/>
            <a:ext cx="5538354" cy="0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9814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asellaDiTesto 8">
            <a:extLst>
              <a:ext uri="{FF2B5EF4-FFF2-40B4-BE49-F238E27FC236}">
                <a16:creationId xmlns:a16="http://schemas.microsoft.com/office/drawing/2014/main" id="{AC60051A-EE0A-B6E1-F10D-C877785476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6974153"/>
              </p:ext>
            </p:extLst>
          </p:nvPr>
        </p:nvGraphicFramePr>
        <p:xfrm>
          <a:off x="2375962" y="2119096"/>
          <a:ext cx="7440076" cy="43602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asellaDiTesto 6">
            <a:extLst>
              <a:ext uri="{FF2B5EF4-FFF2-40B4-BE49-F238E27FC236}">
                <a16:creationId xmlns:a16="http://schemas.microsoft.com/office/drawing/2014/main" id="{5954E66D-E71A-D758-A640-D2FBDB01C10D}"/>
              </a:ext>
            </a:extLst>
          </p:cNvPr>
          <p:cNvSpPr txBox="1"/>
          <p:nvPr/>
        </p:nvSpPr>
        <p:spPr>
          <a:xfrm>
            <a:off x="746870" y="1387966"/>
            <a:ext cx="107958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it-IT" dirty="0">
                <a:latin typeface="Rockwell" panose="02060603020205020403" pitchFamily="18" charset="0"/>
              </a:rPr>
              <a:t>Nella PARTE C del Reg. 2022/1104, l’Elenco delle materie prime per mangimi è suddiviso in 13 grandi gruppi  che coprono quasi tutte le fattispecie:</a:t>
            </a:r>
            <a:endParaRPr lang="en-US" dirty="0">
              <a:latin typeface="Rockwell" panose="02060603020205020403" pitchFamily="18" charset="0"/>
            </a:endParaRPr>
          </a:p>
        </p:txBody>
      </p:sp>
      <p:pic>
        <p:nvPicPr>
          <p:cNvPr id="9" name="Immagine 8" descr="Immagine che contiene Elementi grafici, logo, Carattere, cerchio&#10;&#10;Descrizione generata automaticamente">
            <a:extLst>
              <a:ext uri="{FF2B5EF4-FFF2-40B4-BE49-F238E27FC236}">
                <a16:creationId xmlns:a16="http://schemas.microsoft.com/office/drawing/2014/main" id="{AF5776C2-BB1D-3524-1270-4881B964C5B4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5" y="0"/>
            <a:ext cx="1436271" cy="1436271"/>
          </a:xfrm>
          <a:prstGeom prst="rect">
            <a:avLst/>
          </a:prstGeom>
        </p:spPr>
      </p:pic>
      <p:grpSp>
        <p:nvGrpSpPr>
          <p:cNvPr id="8" name="Gruppo 7">
            <a:extLst>
              <a:ext uri="{FF2B5EF4-FFF2-40B4-BE49-F238E27FC236}">
                <a16:creationId xmlns:a16="http://schemas.microsoft.com/office/drawing/2014/main" id="{7D92D59F-37F2-F723-09E3-86E7CB0A3CEB}"/>
              </a:ext>
            </a:extLst>
          </p:cNvPr>
          <p:cNvGrpSpPr/>
          <p:nvPr/>
        </p:nvGrpSpPr>
        <p:grpSpPr>
          <a:xfrm>
            <a:off x="10364429" y="6171844"/>
            <a:ext cx="1604668" cy="614961"/>
            <a:chOff x="10189295" y="6030926"/>
            <a:chExt cx="1851025" cy="723900"/>
          </a:xfrm>
        </p:grpSpPr>
        <p:pic>
          <p:nvPicPr>
            <p:cNvPr id="10" name="image6.png" descr="Immagine che contiene testo, Carattere, cerchio, logo&#10;&#10;Descrizione generata automaticamente">
              <a:extLst>
                <a:ext uri="{FF2B5EF4-FFF2-40B4-BE49-F238E27FC236}">
                  <a16:creationId xmlns:a16="http://schemas.microsoft.com/office/drawing/2014/main" id="{321C22FB-F5DD-A821-A981-B1C2C4269B33}"/>
                </a:ext>
              </a:extLst>
            </p:cNvPr>
            <p:cNvPicPr/>
            <p:nvPr/>
          </p:nvPicPr>
          <p:blipFill>
            <a:blip r:embed="rId8"/>
            <a:srcRect/>
            <a:stretch>
              <a:fillRect/>
            </a:stretch>
          </p:blipFill>
          <p:spPr>
            <a:xfrm>
              <a:off x="10813500" y="6054421"/>
              <a:ext cx="1226820" cy="700405"/>
            </a:xfrm>
            <a:prstGeom prst="rect">
              <a:avLst/>
            </a:prstGeom>
            <a:ln/>
          </p:spPr>
        </p:pic>
        <p:pic>
          <p:nvPicPr>
            <p:cNvPr id="11" name="image20.jpg" descr="Home - CiRAA - Centro di Ricerche Agro-Ambientali &quot;Enrico ...">
              <a:extLst>
                <a:ext uri="{FF2B5EF4-FFF2-40B4-BE49-F238E27FC236}">
                  <a16:creationId xmlns:a16="http://schemas.microsoft.com/office/drawing/2014/main" id="{6643F42B-10E1-C52E-3E6C-01474FA422AC}"/>
                </a:ext>
              </a:extLst>
            </p:cNvPr>
            <p:cNvPicPr/>
            <p:nvPr/>
          </p:nvPicPr>
          <p:blipFill>
            <a:blip r:embed="rId9"/>
            <a:srcRect/>
            <a:stretch>
              <a:fillRect/>
            </a:stretch>
          </p:blipFill>
          <p:spPr>
            <a:xfrm>
              <a:off x="10189295" y="6030926"/>
              <a:ext cx="624205" cy="723900"/>
            </a:xfrm>
            <a:prstGeom prst="rect">
              <a:avLst/>
            </a:prstGeom>
            <a:ln/>
          </p:spPr>
        </p:pic>
      </p:grpSp>
      <p:sp>
        <p:nvSpPr>
          <p:cNvPr id="12" name="Titolo 1">
            <a:extLst>
              <a:ext uri="{FF2B5EF4-FFF2-40B4-BE49-F238E27FC236}">
                <a16:creationId xmlns:a16="http://schemas.microsoft.com/office/drawing/2014/main" id="{EFD5DD1E-D6AC-3D89-9147-BE604A4194FF}"/>
              </a:ext>
            </a:extLst>
          </p:cNvPr>
          <p:cNvSpPr txBox="1">
            <a:spLocks/>
          </p:cNvSpPr>
          <p:nvPr/>
        </p:nvSpPr>
        <p:spPr>
          <a:xfrm>
            <a:off x="1465006" y="125307"/>
            <a:ext cx="10579510" cy="106369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br>
              <a:rPr lang="it-IT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it-IT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it-IT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it-IT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28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4a1) </a:t>
            </a:r>
            <a:r>
              <a:rPr lang="it-IT" sz="22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Definizione del quadro normativo…</a:t>
            </a:r>
            <a:br>
              <a:rPr lang="it-IT" sz="28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28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       Materie prime per mangimi</a:t>
            </a:r>
            <a:endParaRPr lang="it-IT" sz="3200" b="1" dirty="0">
              <a:latin typeface="Rockwell" panose="02060603020205020403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69D175FD-C1C5-1979-DE89-BCE1A28AB7CA}"/>
              </a:ext>
            </a:extLst>
          </p:cNvPr>
          <p:cNvCxnSpPr>
            <a:cxnSpLocks/>
          </p:cNvCxnSpPr>
          <p:nvPr/>
        </p:nvCxnSpPr>
        <p:spPr>
          <a:xfrm>
            <a:off x="2337955" y="1104200"/>
            <a:ext cx="5018809" cy="0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0243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2EA30CC7-1F7B-E4FF-CDB7-4C752DD601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439" y="1738889"/>
            <a:ext cx="5022176" cy="474862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image13.png" descr="Immagine che contiene testo, diagramma, linea, Parallelo&#10;&#10;Descrizione generata automaticamente">
            <a:extLst>
              <a:ext uri="{FF2B5EF4-FFF2-40B4-BE49-F238E27FC236}">
                <a16:creationId xmlns:a16="http://schemas.microsoft.com/office/drawing/2014/main" id="{B56B51B0-67D7-1E0A-145E-363CCA3D17C0}"/>
              </a:ext>
            </a:extLst>
          </p:cNvPr>
          <p:cNvPicPr/>
          <p:nvPr/>
        </p:nvPicPr>
        <p:blipFill>
          <a:blip r:embed="rId3"/>
          <a:srcRect t="14753"/>
          <a:stretch>
            <a:fillRect/>
          </a:stretch>
        </p:blipFill>
        <p:spPr>
          <a:xfrm>
            <a:off x="5999059" y="1738889"/>
            <a:ext cx="5632502" cy="474862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Immagine 6" descr="Immagine che contiene Elementi grafici, logo, Carattere, cerchio&#10;&#10;Descrizione generata automaticamente">
            <a:extLst>
              <a:ext uri="{FF2B5EF4-FFF2-40B4-BE49-F238E27FC236}">
                <a16:creationId xmlns:a16="http://schemas.microsoft.com/office/drawing/2014/main" id="{34E5174E-F9E6-45D8-C7A5-FD8B7E3A77A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5" y="0"/>
            <a:ext cx="1436271" cy="1436271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5F66242-DA1F-9C1C-A98F-98276F6E3041}"/>
              </a:ext>
            </a:extLst>
          </p:cNvPr>
          <p:cNvSpPr txBox="1"/>
          <p:nvPr/>
        </p:nvSpPr>
        <p:spPr>
          <a:xfrm>
            <a:off x="1392326" y="1249981"/>
            <a:ext cx="3927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Rockwell" panose="02060603020205020403" pitchFamily="18" charset="0"/>
              </a:rPr>
              <a:t>Catalogo materie prime -  Voce</a:t>
            </a:r>
            <a:r>
              <a:rPr lang="it-IT" dirty="0"/>
              <a:t> </a:t>
            </a:r>
            <a:r>
              <a:rPr lang="it-IT" dirty="0">
                <a:latin typeface="Rockwell" panose="02060603020205020403" pitchFamily="18" charset="0"/>
              </a:rPr>
              <a:t>13 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BC4FFE6-9173-B9AF-2508-BF3E074F09CA}"/>
              </a:ext>
            </a:extLst>
          </p:cNvPr>
          <p:cNvSpPr txBox="1"/>
          <p:nvPr/>
        </p:nvSpPr>
        <p:spPr>
          <a:xfrm>
            <a:off x="5999060" y="1222040"/>
            <a:ext cx="56325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200" dirty="0">
                <a:effectLst/>
                <a:latin typeface="Rockwell" panose="02060603020205020403" pitchFamily="18" charset="0"/>
                <a:ea typeface="Times New Roman" panose="02020603050405020304" pitchFamily="18" charset="0"/>
              </a:rPr>
              <a:t>Comunicazione della Commissione - Orientamenti per l’utilizzo come mangimi di alimenti non più destinati al consumo umano (2018/C 133/02)</a:t>
            </a:r>
            <a:endParaRPr lang="it-IT" sz="1200" dirty="0">
              <a:latin typeface="Rockwell" panose="02060603020205020403" pitchFamily="18" charset="0"/>
            </a:endParaRPr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BAD49058-4EFA-59A3-4168-0483E0706516}"/>
              </a:ext>
            </a:extLst>
          </p:cNvPr>
          <p:cNvSpPr txBox="1">
            <a:spLocks/>
          </p:cNvSpPr>
          <p:nvPr/>
        </p:nvSpPr>
        <p:spPr>
          <a:xfrm>
            <a:off x="1465006" y="125307"/>
            <a:ext cx="10579510" cy="106369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br>
              <a:rPr lang="it-IT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it-IT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it-IT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it-IT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28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4a1) </a:t>
            </a:r>
            <a:r>
              <a:rPr lang="it-IT" sz="22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Definizione del quadro normativo…</a:t>
            </a:r>
            <a:br>
              <a:rPr lang="it-IT" sz="28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28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       Ex-prodotti alimentari</a:t>
            </a:r>
            <a:endParaRPr lang="it-IT" sz="3200" b="1" dirty="0">
              <a:latin typeface="Rockwell" panose="02060603020205020403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BC11D960-0A86-2963-D845-71EF7E499A92}"/>
              </a:ext>
            </a:extLst>
          </p:cNvPr>
          <p:cNvCxnSpPr>
            <a:cxnSpLocks/>
          </p:cNvCxnSpPr>
          <p:nvPr/>
        </p:nvCxnSpPr>
        <p:spPr>
          <a:xfrm>
            <a:off x="2337955" y="1104200"/>
            <a:ext cx="3948545" cy="0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BC7B1DB5-AE41-F9A8-EDC1-D22574B35C6A}"/>
              </a:ext>
            </a:extLst>
          </p:cNvPr>
          <p:cNvGrpSpPr/>
          <p:nvPr/>
        </p:nvGrpSpPr>
        <p:grpSpPr>
          <a:xfrm>
            <a:off x="10364429" y="6171844"/>
            <a:ext cx="1604668" cy="614961"/>
            <a:chOff x="10189295" y="6030926"/>
            <a:chExt cx="1851025" cy="723900"/>
          </a:xfrm>
        </p:grpSpPr>
        <p:pic>
          <p:nvPicPr>
            <p:cNvPr id="16" name="image6.png" descr="Immagine che contiene testo, Carattere, cerchio, logo&#10;&#10;Descrizione generata automaticamente">
              <a:extLst>
                <a:ext uri="{FF2B5EF4-FFF2-40B4-BE49-F238E27FC236}">
                  <a16:creationId xmlns:a16="http://schemas.microsoft.com/office/drawing/2014/main" id="{EA82C7EC-958A-43F3-55EF-D2A35A03A43A}"/>
                </a:ext>
              </a:extLst>
            </p:cNvPr>
            <p:cNvPicPr/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10813500" y="6054421"/>
              <a:ext cx="1226820" cy="700405"/>
            </a:xfrm>
            <a:prstGeom prst="rect">
              <a:avLst/>
            </a:prstGeom>
            <a:ln/>
          </p:spPr>
        </p:pic>
        <p:pic>
          <p:nvPicPr>
            <p:cNvPr id="17" name="image20.jpg" descr="Home - CiRAA - Centro di Ricerche Agro-Ambientali &quot;Enrico ...">
              <a:extLst>
                <a:ext uri="{FF2B5EF4-FFF2-40B4-BE49-F238E27FC236}">
                  <a16:creationId xmlns:a16="http://schemas.microsoft.com/office/drawing/2014/main" id="{7C26A99A-6494-95A1-6185-0BF78CED203B}"/>
                </a:ext>
              </a:extLst>
            </p:cNvPr>
            <p:cNvPicPr/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10189295" y="6030926"/>
              <a:ext cx="624205" cy="723900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4212098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6C73059D-668F-274B-B24D-1F01E77FDE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181816"/>
              </p:ext>
            </p:extLst>
          </p:nvPr>
        </p:nvGraphicFramePr>
        <p:xfrm>
          <a:off x="323223" y="1436269"/>
          <a:ext cx="11545553" cy="46978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2154">
                  <a:extLst>
                    <a:ext uri="{9D8B030D-6E8A-4147-A177-3AD203B41FA5}">
                      <a16:colId xmlns:a16="http://schemas.microsoft.com/office/drawing/2014/main" val="206114218"/>
                    </a:ext>
                  </a:extLst>
                </a:gridCol>
                <a:gridCol w="2998406">
                  <a:extLst>
                    <a:ext uri="{9D8B030D-6E8A-4147-A177-3AD203B41FA5}">
                      <a16:colId xmlns:a16="http://schemas.microsoft.com/office/drawing/2014/main" val="4117440857"/>
                    </a:ext>
                  </a:extLst>
                </a:gridCol>
                <a:gridCol w="3145617">
                  <a:extLst>
                    <a:ext uri="{9D8B030D-6E8A-4147-A177-3AD203B41FA5}">
                      <a16:colId xmlns:a16="http://schemas.microsoft.com/office/drawing/2014/main" val="1473147567"/>
                    </a:ext>
                  </a:extLst>
                </a:gridCol>
                <a:gridCol w="1945412">
                  <a:extLst>
                    <a:ext uri="{9D8B030D-6E8A-4147-A177-3AD203B41FA5}">
                      <a16:colId xmlns:a16="http://schemas.microsoft.com/office/drawing/2014/main" val="2775910123"/>
                    </a:ext>
                  </a:extLst>
                </a:gridCol>
                <a:gridCol w="2083964">
                  <a:extLst>
                    <a:ext uri="{9D8B030D-6E8A-4147-A177-3AD203B41FA5}">
                      <a16:colId xmlns:a16="http://schemas.microsoft.com/office/drawing/2014/main" val="2980197603"/>
                    </a:ext>
                  </a:extLst>
                </a:gridCol>
              </a:tblGrid>
              <a:tr h="1017109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u="none" strike="noStrike" dirty="0">
                          <a:effectLst/>
                          <a:latin typeface="Rockwell" panose="02060603020205020403" pitchFamily="18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Rockwell" panose="02060603020205020403" pitchFamily="18" charset="0"/>
                      </a:endParaRPr>
                    </a:p>
                  </a:txBody>
                  <a:tcPr marL="4976" marR="4976" marT="497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u="none" strike="noStrike" dirty="0">
                          <a:effectLst/>
                          <a:latin typeface="Rockwell" panose="02060603020205020403" pitchFamily="18" charset="0"/>
                        </a:rPr>
                        <a:t>a) </a:t>
                      </a:r>
                      <a:r>
                        <a:rPr lang="it-IT" sz="1100" b="1" u="sng" strike="noStrike" dirty="0">
                          <a:effectLst/>
                          <a:latin typeface="Rockwell" panose="02060603020205020403" pitchFamily="18" charset="0"/>
                        </a:rPr>
                        <a:t>impresa agroalimentare</a:t>
                      </a:r>
                      <a:r>
                        <a:rPr lang="it-IT" sz="1100" b="1" u="none" strike="noStrike" dirty="0">
                          <a:effectLst/>
                          <a:latin typeface="Rockwell" panose="02060603020205020403" pitchFamily="18" charset="0"/>
                        </a:rPr>
                        <a:t> </a:t>
                      </a:r>
                      <a:r>
                        <a:rPr lang="it-IT" sz="1100" u="none" strike="noStrike" dirty="0">
                          <a:effectLst/>
                          <a:latin typeface="Rockwell" panose="02060603020205020403" pitchFamily="18" charset="0"/>
                        </a:rPr>
                        <a:t>che produce conserve vegetali o IV gamma ==&gt; tipo di scarto: </a:t>
                      </a:r>
                      <a:r>
                        <a:rPr lang="it-IT" sz="1100" b="1" u="none" strike="noStrike" dirty="0">
                          <a:effectLst/>
                          <a:latin typeface="Rockwell" panose="02060603020205020403" pitchFamily="18" charset="0"/>
                        </a:rPr>
                        <a:t>residui vegetali 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Rockwell" panose="02060603020205020403" pitchFamily="18" charset="0"/>
                      </a:endParaRPr>
                    </a:p>
                  </a:txBody>
                  <a:tcPr marL="4976" marR="4976" marT="497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u="none" strike="noStrike" dirty="0">
                          <a:effectLst/>
                          <a:latin typeface="Rockwell" panose="02060603020205020403" pitchFamily="18" charset="0"/>
                        </a:rPr>
                        <a:t>b) reparto ortofrutta di un </a:t>
                      </a:r>
                      <a:r>
                        <a:rPr lang="it-IT" sz="1100" b="1" u="none" strike="noStrike" dirty="0">
                          <a:effectLst/>
                          <a:latin typeface="Rockwell" panose="02060603020205020403" pitchFamily="18" charset="0"/>
                        </a:rPr>
                        <a:t>punto vendita della </a:t>
                      </a:r>
                      <a:r>
                        <a:rPr lang="it-IT" sz="1100" b="1" u="sng" strike="noStrike" dirty="0">
                          <a:effectLst/>
                          <a:latin typeface="Rockwell" panose="02060603020205020403" pitchFamily="18" charset="0"/>
                        </a:rPr>
                        <a:t>GDO</a:t>
                      </a:r>
                      <a:r>
                        <a:rPr lang="it-IT" sz="1100" u="none" strike="noStrike" dirty="0">
                          <a:effectLst/>
                          <a:latin typeface="Rockwell" panose="02060603020205020403" pitchFamily="18" charset="0"/>
                        </a:rPr>
                        <a:t> ==&gt; tipo di scarto: </a:t>
                      </a:r>
                      <a:r>
                        <a:rPr lang="it-IT" sz="1100" b="1" u="none" strike="noStrike" dirty="0">
                          <a:effectLst/>
                          <a:latin typeface="Rockwell" panose="02060603020205020403" pitchFamily="18" charset="0"/>
                        </a:rPr>
                        <a:t>residui vegetali (es. pane e pasta, frutta e ortaggi)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Rockwell" panose="02060603020205020403" pitchFamily="18" charset="0"/>
                      </a:endParaRPr>
                    </a:p>
                  </a:txBody>
                  <a:tcPr marL="4976" marR="4976" marT="497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u="none" strike="noStrike">
                          <a:effectLst/>
                          <a:latin typeface="Rockwell" panose="02060603020205020403" pitchFamily="18" charset="0"/>
                        </a:rPr>
                        <a:t>c) </a:t>
                      </a:r>
                      <a:r>
                        <a:rPr lang="it-IT" sz="1100" b="1" u="none" strike="noStrike">
                          <a:effectLst/>
                          <a:latin typeface="Rockwell" panose="02060603020205020403" pitchFamily="18" charset="0"/>
                        </a:rPr>
                        <a:t>impianto di trasformazione </a:t>
                      </a:r>
                      <a:r>
                        <a:rPr lang="it-IT" sz="1100" u="none" strike="noStrike">
                          <a:effectLst/>
                          <a:latin typeface="Rockwell" panose="02060603020205020403" pitchFamily="18" charset="0"/>
                        </a:rPr>
                        <a:t>delle carni ==&gt; tipo di scarto: </a:t>
                      </a:r>
                      <a:r>
                        <a:rPr lang="it-IT" sz="1100" b="1" u="none" strike="noStrike">
                          <a:effectLst/>
                          <a:latin typeface="Rockwell" panose="02060603020205020403" pitchFamily="18" charset="0"/>
                        </a:rPr>
                        <a:t>residui di origine animale di categoria 3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Rockwell" panose="02060603020205020403" pitchFamily="18" charset="0"/>
                      </a:endParaRPr>
                    </a:p>
                  </a:txBody>
                  <a:tcPr marL="4976" marR="4976" marT="497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u="none" strike="noStrike">
                          <a:effectLst/>
                          <a:latin typeface="Rockwell" panose="02060603020205020403" pitchFamily="18" charset="0"/>
                        </a:rPr>
                        <a:t>d) reparto macelleria di un punto vendita della </a:t>
                      </a:r>
                      <a:r>
                        <a:rPr lang="it-IT" sz="1100" b="1" u="none" strike="noStrike">
                          <a:effectLst/>
                          <a:latin typeface="Rockwell" panose="02060603020205020403" pitchFamily="18" charset="0"/>
                        </a:rPr>
                        <a:t>GDO </a:t>
                      </a:r>
                      <a:r>
                        <a:rPr lang="it-IT" sz="1100" u="none" strike="noStrike">
                          <a:effectLst/>
                          <a:latin typeface="Rockwell" panose="02060603020205020403" pitchFamily="18" charset="0"/>
                        </a:rPr>
                        <a:t>==&gt; tipo di scarto: </a:t>
                      </a:r>
                      <a:r>
                        <a:rPr lang="it-IT" sz="1100" b="1" u="none" strike="noStrike">
                          <a:effectLst/>
                          <a:latin typeface="Rockwell" panose="02060603020205020403" pitchFamily="18" charset="0"/>
                        </a:rPr>
                        <a:t>residui di origine animale di categoria 3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Rockwell" panose="02060603020205020403" pitchFamily="18" charset="0"/>
                      </a:endParaRPr>
                    </a:p>
                  </a:txBody>
                  <a:tcPr marL="4976" marR="4976" marT="4976" marB="0" anchor="ctr"/>
                </a:tc>
                <a:extLst>
                  <a:ext uri="{0D108BD9-81ED-4DB2-BD59-A6C34878D82A}">
                    <a16:rowId xmlns:a16="http://schemas.microsoft.com/office/drawing/2014/main" val="3002156012"/>
                  </a:ext>
                </a:extLst>
              </a:tr>
              <a:tr h="43557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u="none" strike="noStrike">
                          <a:effectLst/>
                          <a:latin typeface="Rockwell" panose="02060603020205020403" pitchFamily="18" charset="0"/>
                        </a:rPr>
                        <a:t>può essere considerato: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Rockwell" panose="02060603020205020403" pitchFamily="18" charset="0"/>
                      </a:endParaRPr>
                    </a:p>
                  </a:txBody>
                  <a:tcPr marL="4976" marR="4976" marT="497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  <a:latin typeface="Rockwell" panose="02060603020205020403" pitchFamily="18" charset="0"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Rockwell" panose="02060603020205020403" pitchFamily="18" charset="0"/>
                      </a:endParaRPr>
                    </a:p>
                  </a:txBody>
                  <a:tcPr marL="4976" marR="4976" marT="497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  <a:latin typeface="Rockwell" panose="02060603020205020403" pitchFamily="18" charset="0"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Rockwell" panose="02060603020205020403" pitchFamily="18" charset="0"/>
                      </a:endParaRPr>
                    </a:p>
                  </a:txBody>
                  <a:tcPr marL="4976" marR="4976" marT="497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  <a:latin typeface="Rockwell" panose="02060603020205020403" pitchFamily="18" charset="0"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Rockwell" panose="02060603020205020403" pitchFamily="18" charset="0"/>
                      </a:endParaRPr>
                    </a:p>
                  </a:txBody>
                  <a:tcPr marL="4976" marR="4976" marT="497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  <a:latin typeface="Rockwell" panose="02060603020205020403" pitchFamily="18" charset="0"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Rockwell" panose="02060603020205020403" pitchFamily="18" charset="0"/>
                      </a:endParaRPr>
                    </a:p>
                  </a:txBody>
                  <a:tcPr marL="4976" marR="4976" marT="4976" marB="0" anchor="b"/>
                </a:tc>
                <a:extLst>
                  <a:ext uri="{0D108BD9-81ED-4DB2-BD59-A6C34878D82A}">
                    <a16:rowId xmlns:a16="http://schemas.microsoft.com/office/drawing/2014/main" val="623675951"/>
                  </a:ext>
                </a:extLst>
              </a:tr>
              <a:tr h="1017109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u="none" strike="noStrike">
                          <a:effectLst/>
                          <a:latin typeface="Rockwell" panose="02060603020205020403" pitchFamily="18" charset="0"/>
                        </a:rPr>
                        <a:t>-   </a:t>
                      </a:r>
                      <a:r>
                        <a:rPr lang="it-IT" sz="1100" b="1" u="none" strike="noStrike">
                          <a:effectLst/>
                          <a:latin typeface="Rockwell" panose="02060603020205020403" pitchFamily="18" charset="0"/>
                        </a:rPr>
                        <a:t>sottoprodotto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Rockwell" panose="02060603020205020403" pitchFamily="18" charset="0"/>
                      </a:endParaRPr>
                    </a:p>
                  </a:txBody>
                  <a:tcPr marL="4976" marR="4976" marT="49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0"/>
                        </a:rPr>
                        <a:t>SI</a:t>
                      </a:r>
                      <a:r>
                        <a:rPr lang="it-IT" sz="1100" u="none" strike="noStrike">
                          <a:effectLst/>
                          <a:latin typeface="Rockwell" panose="02060603020205020403" pitchFamily="18" charset="0"/>
                        </a:rPr>
                        <a:t> ==&gt; se i residui rispettano le 4 condizioni di cui all'art. 184-bis del TUA; necessità di dimostrate la sussistenza dei requisiti attraverso un qualsiasi mezzo di prova (DM 264/2016)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Rockwell" panose="02060603020205020403" pitchFamily="18" charset="0"/>
                      </a:endParaRPr>
                    </a:p>
                  </a:txBody>
                  <a:tcPr marL="4976" marR="4976" marT="49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Rockwell" panose="02060603020205020403" pitchFamily="18" charset="0"/>
                        </a:rPr>
                        <a:t>NO</a:t>
                      </a:r>
                      <a:r>
                        <a:rPr lang="it-IT" sz="1100" u="none" strike="noStrike" dirty="0">
                          <a:effectLst/>
                          <a:latin typeface="Rockwell" panose="02060603020205020403" pitchFamily="18" charset="0"/>
                        </a:rPr>
                        <a:t> ==&gt;  in quanto i residui delle attività di consumo non rientrano nell'ambito di applicazione della disciplina sul sottoprodotto (DM 264/2006)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Rockwell" panose="02060603020205020403" pitchFamily="18" charset="0"/>
                      </a:endParaRPr>
                    </a:p>
                  </a:txBody>
                  <a:tcPr marL="4976" marR="4976" marT="49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0"/>
                        </a:rPr>
                        <a:t>SI</a:t>
                      </a:r>
                      <a:r>
                        <a:rPr lang="it-IT" sz="1100" u="none" strike="noStrike">
                          <a:effectLst/>
                          <a:latin typeface="Rockwell" panose="02060603020205020403" pitchFamily="18" charset="0"/>
                        </a:rPr>
                        <a:t> ==&gt;  per gli ambiti previsti dalla normativa sui SOA  (Reg. CE n. 1069/2009)</a:t>
                      </a:r>
                      <a:endParaRPr lang="it-IT" sz="1100" b="1" i="0" u="none" strike="noStrike">
                        <a:solidFill>
                          <a:srgbClr val="FF0000"/>
                        </a:solidFill>
                        <a:effectLst/>
                        <a:latin typeface="Rockwell" panose="02060603020205020403" pitchFamily="18" charset="0"/>
                      </a:endParaRPr>
                    </a:p>
                  </a:txBody>
                  <a:tcPr marL="4976" marR="4976" marT="49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 dirty="0"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0"/>
                        </a:rPr>
                        <a:t>SI</a:t>
                      </a:r>
                      <a:r>
                        <a:rPr lang="it-IT" sz="1100" u="none" strike="noStrike" dirty="0">
                          <a:effectLst/>
                          <a:latin typeface="Rockwell" panose="02060603020205020403" pitchFamily="18" charset="0"/>
                        </a:rPr>
                        <a:t> ==&gt;  per gli ambiti previsti dalla normativa sui SOA  (Reg. CE n. 1069/2009)</a:t>
                      </a:r>
                      <a:endParaRPr lang="it-IT" sz="1100" b="1" i="0" u="none" strike="noStrike" dirty="0">
                        <a:solidFill>
                          <a:srgbClr val="FF0000"/>
                        </a:solidFill>
                        <a:effectLst/>
                        <a:latin typeface="Rockwell" panose="02060603020205020403" pitchFamily="18" charset="0"/>
                      </a:endParaRPr>
                    </a:p>
                  </a:txBody>
                  <a:tcPr marL="4976" marR="4976" marT="4976" marB="0" anchor="ctr"/>
                </a:tc>
                <a:extLst>
                  <a:ext uri="{0D108BD9-81ED-4DB2-BD59-A6C34878D82A}">
                    <a16:rowId xmlns:a16="http://schemas.microsoft.com/office/drawing/2014/main" val="3331767834"/>
                  </a:ext>
                </a:extLst>
              </a:tr>
              <a:tr h="140480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u="none" strike="noStrike">
                          <a:effectLst/>
                          <a:latin typeface="Rockwell" panose="02060603020205020403" pitchFamily="18" charset="0"/>
                        </a:rPr>
                        <a:t>-   </a:t>
                      </a:r>
                      <a:r>
                        <a:rPr lang="it-IT" sz="1100" b="1" u="none" strike="noStrike">
                          <a:effectLst/>
                          <a:latin typeface="Rockwell" panose="02060603020205020403" pitchFamily="18" charset="0"/>
                        </a:rPr>
                        <a:t>materia prima per mangimi 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Rockwell" panose="02060603020205020403" pitchFamily="18" charset="0"/>
                      </a:endParaRPr>
                    </a:p>
                  </a:txBody>
                  <a:tcPr marL="4976" marR="4976" marT="49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0"/>
                        </a:rPr>
                        <a:t>SI</a:t>
                      </a:r>
                      <a:r>
                        <a:rPr lang="it-IT" sz="1100" u="none" strike="noStrike">
                          <a:effectLst/>
                          <a:latin typeface="Rockwell" panose="02060603020205020403" pitchFamily="18" charset="0"/>
                        </a:rPr>
                        <a:t> ==&gt;  possono essere 1) sottoprodotti (es. bucce di patata) e 2) ex-prodotti alimentari (es. patata); lo stabilimento alimentare ha l'obbligo di registrarsi come operatore del settore dei mangimi. Le informazioni minime obbligatorie vanno riportate su DDT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Rockwell" panose="02060603020205020403" pitchFamily="18" charset="0"/>
                      </a:endParaRPr>
                    </a:p>
                  </a:txBody>
                  <a:tcPr marL="4976" marR="4976" marT="49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 dirty="0"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0"/>
                        </a:rPr>
                        <a:t>SI</a:t>
                      </a:r>
                      <a:r>
                        <a:rPr lang="it-IT" sz="1100" u="none" strike="noStrike" dirty="0">
                          <a:effectLst/>
                          <a:latin typeface="Rockwell" panose="02060603020205020403" pitchFamily="18" charset="0"/>
                        </a:rPr>
                        <a:t> ==&gt; </a:t>
                      </a:r>
                      <a:r>
                        <a:rPr lang="it-IT" sz="1100" b="1" u="none" strike="noStrike" dirty="0">
                          <a:effectLst/>
                          <a:latin typeface="Rockwell" panose="02060603020205020403" pitchFamily="18" charset="0"/>
                        </a:rPr>
                        <a:t>se sono ex-prodotti alimentari; necessità di registrarsi come operatore del settore dei mangimi. Le informazioni minime obbligatorie vanno riportate su DDT.  Possono essere mescolati e di conseguenza l'etichettatura deve rispondere a questa nuova composizione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Rockwell" panose="02060603020205020403" pitchFamily="18" charset="0"/>
                      </a:endParaRPr>
                    </a:p>
                  </a:txBody>
                  <a:tcPr marL="4976" marR="4976" marT="49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 dirty="0"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0"/>
                        </a:rPr>
                        <a:t>SI </a:t>
                      </a:r>
                      <a:r>
                        <a:rPr lang="it-IT" sz="1100" u="none" strike="noStrike" dirty="0">
                          <a:effectLst/>
                          <a:latin typeface="Rockwell" panose="02060603020205020403" pitchFamily="18" charset="0"/>
                        </a:rPr>
                        <a:t>==&gt; possono essere usati come mangimi, nel rispetto  delle restrizioni d'uso come mangime per determinate specie (normativa sui SOA, EST e mangimi)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Rockwell" panose="02060603020205020403" pitchFamily="18" charset="0"/>
                      </a:endParaRPr>
                    </a:p>
                  </a:txBody>
                  <a:tcPr marL="4976" marR="4976" marT="49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0"/>
                        </a:rPr>
                        <a:t>SI</a:t>
                      </a:r>
                      <a:r>
                        <a:rPr lang="it-IT" sz="1100" u="none" strike="noStrike">
                          <a:effectLst/>
                          <a:latin typeface="Rockwell" panose="02060603020205020403" pitchFamily="18" charset="0"/>
                        </a:rPr>
                        <a:t> ==&gt; possono essere usati come mangimi, nel rispetto  delle restrizioni d'uso come mangime per determinate specie (normativa sui SOA, EST e mangimi)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Rockwell" panose="02060603020205020403" pitchFamily="18" charset="0"/>
                      </a:endParaRPr>
                    </a:p>
                  </a:txBody>
                  <a:tcPr marL="4976" marR="4976" marT="4976" marB="0" anchor="ctr"/>
                </a:tc>
                <a:extLst>
                  <a:ext uri="{0D108BD9-81ED-4DB2-BD59-A6C34878D82A}">
                    <a16:rowId xmlns:a16="http://schemas.microsoft.com/office/drawing/2014/main" val="2203195490"/>
                  </a:ext>
                </a:extLst>
              </a:tr>
              <a:tr h="8232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u="none" strike="noStrike">
                          <a:effectLst/>
                          <a:latin typeface="Rockwell" panose="02060603020205020403" pitchFamily="18" charset="0"/>
                        </a:rPr>
                        <a:t>-   </a:t>
                      </a:r>
                      <a:r>
                        <a:rPr lang="it-IT" sz="1100" b="1" u="none" strike="noStrike">
                          <a:effectLst/>
                          <a:latin typeface="Rockwell" panose="02060603020205020403" pitchFamily="18" charset="0"/>
                        </a:rPr>
                        <a:t>rifiuto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Rockwell" panose="02060603020205020403" pitchFamily="18" charset="0"/>
                      </a:endParaRPr>
                    </a:p>
                  </a:txBody>
                  <a:tcPr marL="4976" marR="4976" marT="49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0"/>
                        </a:rPr>
                        <a:t>SI</a:t>
                      </a:r>
                      <a:r>
                        <a:rPr lang="it-IT" sz="1100" u="none" strike="noStrike">
                          <a:effectLst/>
                          <a:latin typeface="Rockwell" panose="02060603020205020403" pitchFamily="18" charset="0"/>
                        </a:rPr>
                        <a:t> ==&gt; qualora il detentore abbia l'intenzione o l'obbligo di disfarsene, anche se i residui rispondono ai requisiti dei punti precedenti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Rockwell" panose="02060603020205020403" pitchFamily="18" charset="0"/>
                      </a:endParaRPr>
                    </a:p>
                  </a:txBody>
                  <a:tcPr marL="4976" marR="4976" marT="49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0"/>
                        </a:rPr>
                        <a:t>SI </a:t>
                      </a:r>
                      <a:r>
                        <a:rPr lang="it-IT" sz="1100" u="none" strike="noStrike">
                          <a:effectLst/>
                          <a:latin typeface="Rockwell" panose="02060603020205020403" pitchFamily="18" charset="0"/>
                        </a:rPr>
                        <a:t>==&gt; qualora il detentore abbia l'intenzione o l'obbligo di disfarsene, anche se i residui rispondono ai requisiti dei punti precedenti</a:t>
                      </a:r>
                      <a:endParaRPr lang="it-IT" sz="1100" b="1" i="0" u="none" strike="noStrike">
                        <a:solidFill>
                          <a:srgbClr val="FF0000"/>
                        </a:solidFill>
                        <a:effectLst/>
                        <a:latin typeface="Rockwell" panose="02060603020205020403" pitchFamily="18" charset="0"/>
                      </a:endParaRPr>
                    </a:p>
                  </a:txBody>
                  <a:tcPr marL="4976" marR="4976" marT="49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 dirty="0"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0"/>
                        </a:rPr>
                        <a:t>SI</a:t>
                      </a:r>
                      <a:r>
                        <a:rPr lang="it-IT" sz="1100" u="none" strike="noStrike" dirty="0">
                          <a:effectLst/>
                          <a:latin typeface="Rockwell" panose="02060603020205020403" pitchFamily="18" charset="0"/>
                        </a:rPr>
                        <a:t> ==&gt; qualora siano destinati allo smaltimento</a:t>
                      </a:r>
                      <a:endParaRPr lang="it-IT" sz="1100" b="1" i="0" u="none" strike="noStrike" dirty="0">
                        <a:solidFill>
                          <a:srgbClr val="FF0000"/>
                        </a:solidFill>
                        <a:effectLst/>
                        <a:latin typeface="Rockwell" panose="02060603020205020403" pitchFamily="18" charset="0"/>
                      </a:endParaRPr>
                    </a:p>
                  </a:txBody>
                  <a:tcPr marL="4976" marR="4976" marT="49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 dirty="0"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0"/>
                        </a:rPr>
                        <a:t>SI</a:t>
                      </a:r>
                      <a:r>
                        <a:rPr lang="it-IT" sz="1100" u="none" strike="noStrike" dirty="0">
                          <a:effectLst/>
                          <a:latin typeface="Rockwell" panose="02060603020205020403" pitchFamily="18" charset="0"/>
                        </a:rPr>
                        <a:t> ==&gt; qualora siano destinati allo smaltimento</a:t>
                      </a:r>
                      <a:endParaRPr lang="it-IT" sz="1100" b="1" i="0" u="none" strike="noStrike" dirty="0">
                        <a:solidFill>
                          <a:srgbClr val="FF0000"/>
                        </a:solidFill>
                        <a:effectLst/>
                        <a:latin typeface="Rockwell" panose="02060603020205020403" pitchFamily="18" charset="0"/>
                      </a:endParaRPr>
                    </a:p>
                  </a:txBody>
                  <a:tcPr marL="4976" marR="4976" marT="4976" marB="0" anchor="ctr"/>
                </a:tc>
                <a:extLst>
                  <a:ext uri="{0D108BD9-81ED-4DB2-BD59-A6C34878D82A}">
                    <a16:rowId xmlns:a16="http://schemas.microsoft.com/office/drawing/2014/main" val="1890721819"/>
                  </a:ext>
                </a:extLst>
              </a:tr>
            </a:tbl>
          </a:graphicData>
        </a:graphic>
      </p:graphicFrame>
      <p:pic>
        <p:nvPicPr>
          <p:cNvPr id="5" name="Immagine 4" descr="Immagine che contiene Elementi grafici, logo, Carattere, cerchio&#10;&#10;Descrizione generata automaticamente">
            <a:extLst>
              <a:ext uri="{FF2B5EF4-FFF2-40B4-BE49-F238E27FC236}">
                <a16:creationId xmlns:a16="http://schemas.microsoft.com/office/drawing/2014/main" id="{122D0A64-892F-49E7-2BC5-55B68BD8022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5" y="0"/>
            <a:ext cx="1436271" cy="1436271"/>
          </a:xfrm>
          <a:prstGeom prst="rect">
            <a:avLst/>
          </a:prstGeom>
        </p:spPr>
      </p:pic>
      <p:sp>
        <p:nvSpPr>
          <p:cNvPr id="6" name="Titolo 1">
            <a:extLst>
              <a:ext uri="{FF2B5EF4-FFF2-40B4-BE49-F238E27FC236}">
                <a16:creationId xmlns:a16="http://schemas.microsoft.com/office/drawing/2014/main" id="{E2034505-EF1A-4806-E09D-67FBF0B0CFAF}"/>
              </a:ext>
            </a:extLst>
          </p:cNvPr>
          <p:cNvSpPr txBox="1">
            <a:spLocks/>
          </p:cNvSpPr>
          <p:nvPr/>
        </p:nvSpPr>
        <p:spPr>
          <a:xfrm>
            <a:off x="1465006" y="186288"/>
            <a:ext cx="10579511" cy="106369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spcBef>
                <a:spcPts val="1200"/>
              </a:spcBef>
            </a:pPr>
            <a:br>
              <a:rPr lang="it-IT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it-IT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it-IT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it-IT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28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4a1) Definizione del quadro normativo…</a:t>
            </a:r>
            <a:br>
              <a:rPr lang="it-IT" sz="28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it-IT" sz="2800" b="1" dirty="0">
              <a:latin typeface="Rockwell" panose="02060603020205020403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6DE32522-ADC7-B130-01D7-C7D036486D82}"/>
              </a:ext>
            </a:extLst>
          </p:cNvPr>
          <p:cNvSpPr/>
          <p:nvPr/>
        </p:nvSpPr>
        <p:spPr>
          <a:xfrm>
            <a:off x="4676899" y="1436269"/>
            <a:ext cx="3138055" cy="46978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4F7D6485-032E-6E80-A9B9-C96EF7B375BC}"/>
              </a:ext>
            </a:extLst>
          </p:cNvPr>
          <p:cNvSpPr/>
          <p:nvPr/>
        </p:nvSpPr>
        <p:spPr>
          <a:xfrm>
            <a:off x="4676898" y="3897338"/>
            <a:ext cx="3138055" cy="1402773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D96E8AF2-293C-1EB2-EFE9-1B0E52F314F1}"/>
              </a:ext>
            </a:extLst>
          </p:cNvPr>
          <p:cNvGrpSpPr/>
          <p:nvPr/>
        </p:nvGrpSpPr>
        <p:grpSpPr>
          <a:xfrm>
            <a:off x="10364429" y="6171844"/>
            <a:ext cx="1604668" cy="614961"/>
            <a:chOff x="10189295" y="6030926"/>
            <a:chExt cx="1851025" cy="723900"/>
          </a:xfrm>
        </p:grpSpPr>
        <p:pic>
          <p:nvPicPr>
            <p:cNvPr id="11" name="image6.png" descr="Immagine che contiene testo, Carattere, cerchio, logo&#10;&#10;Descrizione generata automaticamente">
              <a:extLst>
                <a:ext uri="{FF2B5EF4-FFF2-40B4-BE49-F238E27FC236}">
                  <a16:creationId xmlns:a16="http://schemas.microsoft.com/office/drawing/2014/main" id="{9A834436-4B42-BF4A-A22D-F02ED0036BE0}"/>
                </a:ext>
              </a:extLst>
            </p:cNvPr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10813500" y="6054421"/>
              <a:ext cx="1226820" cy="700405"/>
            </a:xfrm>
            <a:prstGeom prst="rect">
              <a:avLst/>
            </a:prstGeom>
            <a:ln/>
          </p:spPr>
        </p:pic>
        <p:pic>
          <p:nvPicPr>
            <p:cNvPr id="12" name="image20.jpg" descr="Home - CiRAA - Centro di Ricerche Agro-Ambientali &quot;Enrico ...">
              <a:extLst>
                <a:ext uri="{FF2B5EF4-FFF2-40B4-BE49-F238E27FC236}">
                  <a16:creationId xmlns:a16="http://schemas.microsoft.com/office/drawing/2014/main" id="{EA34AF19-F635-FF9E-FB49-52891D72FDB5}"/>
                </a:ext>
              </a:extLst>
            </p:cNvPr>
            <p:cNvPicPr/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10189295" y="6030926"/>
              <a:ext cx="624205" cy="723900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8534102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C110ED44-0855-4AB2-7B31-3347CC33BAAA}"/>
              </a:ext>
            </a:extLst>
          </p:cNvPr>
          <p:cNvSpPr/>
          <p:nvPr/>
        </p:nvSpPr>
        <p:spPr>
          <a:xfrm>
            <a:off x="620661" y="1927123"/>
            <a:ext cx="10950677" cy="1754198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AFEBC5F-6073-63E0-BDC0-1B79C62BDB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32" y="1908341"/>
            <a:ext cx="10714595" cy="2136595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it-IT" sz="2400" dirty="0">
                <a:solidFill>
                  <a:schemeClr val="bg1"/>
                </a:solidFill>
                <a:latin typeface="Rockwell" panose="02060603020205020403" pitchFamily="18" charset="0"/>
              </a:rPr>
              <a:t>Censimento dei soggetti produttori di scarti e sottoprodotti potenzialmente idonei alla produzione di larve da insetti attraverso l’uso di banche dati disponibili su richiesta a enti  come ARPAT, </a:t>
            </a:r>
            <a:r>
              <a:rPr lang="it-IT" sz="2400" dirty="0" err="1">
                <a:solidFill>
                  <a:schemeClr val="bg1"/>
                </a:solidFill>
                <a:latin typeface="Rockwell" panose="02060603020205020403" pitchFamily="18" charset="0"/>
              </a:rPr>
              <a:t>INRESCoop</a:t>
            </a:r>
            <a:r>
              <a:rPr lang="it-IT" sz="2400" dirty="0">
                <a:solidFill>
                  <a:schemeClr val="bg1"/>
                </a:solidFill>
                <a:latin typeface="Rockwell" panose="02060603020205020403" pitchFamily="18" charset="0"/>
              </a:rPr>
              <a:t> e CCIAA</a:t>
            </a:r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07FADCEF-D7AE-261D-5E89-6C015ACC0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6203" y="387277"/>
            <a:ext cx="8375185" cy="1325563"/>
          </a:xfrm>
        </p:spPr>
        <p:txBody>
          <a:bodyPr>
            <a:normAutofit fontScale="90000"/>
          </a:bodyPr>
          <a:lstStyle/>
          <a:p>
            <a:r>
              <a:rPr lang="it-IT" sz="31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4a2) D</a:t>
            </a:r>
            <a:r>
              <a:rPr lang="it-IT" sz="31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efinizione delle tipologie di scarto/ sottoprodotto disponibili a livello regionale</a:t>
            </a:r>
            <a:br>
              <a:rPr lang="it-IT" sz="4400" b="1" dirty="0">
                <a:effectLst/>
                <a:latin typeface="Calibri   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it-IT" dirty="0"/>
          </a:p>
        </p:txBody>
      </p:sp>
      <p:pic>
        <p:nvPicPr>
          <p:cNvPr id="5" name="Immagine 4" descr="Immagine che contiene Elementi grafici, logo, Carattere, cerchio&#10;&#10;Descrizione generata automaticamente">
            <a:extLst>
              <a:ext uri="{FF2B5EF4-FFF2-40B4-BE49-F238E27FC236}">
                <a16:creationId xmlns:a16="http://schemas.microsoft.com/office/drawing/2014/main" id="{7AEA427E-3CD1-8FF6-47B2-908CFBB28F6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5" y="0"/>
            <a:ext cx="1436271" cy="1436271"/>
          </a:xfrm>
          <a:prstGeom prst="rect">
            <a:avLst/>
          </a:prstGeom>
        </p:spPr>
      </p:pic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945F2048-710D-667C-6C44-7992DB7E3F62}"/>
              </a:ext>
            </a:extLst>
          </p:cNvPr>
          <p:cNvSpPr/>
          <p:nvPr/>
        </p:nvSpPr>
        <p:spPr>
          <a:xfrm>
            <a:off x="620661" y="3878488"/>
            <a:ext cx="10950677" cy="1858736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2B1D6728-3628-5B24-324D-EE6037DD0BCE}"/>
              </a:ext>
            </a:extLst>
          </p:cNvPr>
          <p:cNvSpPr txBox="1"/>
          <p:nvPr/>
        </p:nvSpPr>
        <p:spPr>
          <a:xfrm>
            <a:off x="738701" y="3859707"/>
            <a:ext cx="10714595" cy="17541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it-IT" sz="2500" dirty="0">
                <a:latin typeface="Rockwell" panose="02060603020205020403" pitchFamily="18" charset="0"/>
              </a:rPr>
              <a:t> Obiettivo: costruire una banca dati georeferenziata, utile ai fini della realizzazione di una cartografia tematica di disponibilità delle principali fonti di substrati idonei all’allevamento di insetti a livello regionale.</a:t>
            </a:r>
          </a:p>
        </p:txBody>
      </p: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580872FC-1097-DC2D-170A-992EF7843365}"/>
              </a:ext>
            </a:extLst>
          </p:cNvPr>
          <p:cNvGrpSpPr/>
          <p:nvPr/>
        </p:nvGrpSpPr>
        <p:grpSpPr>
          <a:xfrm>
            <a:off x="10364429" y="6171844"/>
            <a:ext cx="1604668" cy="614961"/>
            <a:chOff x="10189295" y="6030926"/>
            <a:chExt cx="1851025" cy="723900"/>
          </a:xfrm>
        </p:grpSpPr>
        <p:pic>
          <p:nvPicPr>
            <p:cNvPr id="15" name="image6.png" descr="Immagine che contiene testo, Carattere, cerchio, logo&#10;&#10;Descrizione generata automaticamente">
              <a:extLst>
                <a:ext uri="{FF2B5EF4-FFF2-40B4-BE49-F238E27FC236}">
                  <a16:creationId xmlns:a16="http://schemas.microsoft.com/office/drawing/2014/main" id="{22B42758-64A3-E890-6585-C9E7BFCD3078}"/>
                </a:ext>
              </a:extLst>
            </p:cNvPr>
            <p:cNvPicPr/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10813500" y="6054421"/>
              <a:ext cx="1226820" cy="700405"/>
            </a:xfrm>
            <a:prstGeom prst="rect">
              <a:avLst/>
            </a:prstGeom>
            <a:ln/>
          </p:spPr>
        </p:pic>
        <p:pic>
          <p:nvPicPr>
            <p:cNvPr id="16" name="image20.jpg" descr="Home - CiRAA - Centro di Ricerche Agro-Ambientali &quot;Enrico ...">
              <a:extLst>
                <a:ext uri="{FF2B5EF4-FFF2-40B4-BE49-F238E27FC236}">
                  <a16:creationId xmlns:a16="http://schemas.microsoft.com/office/drawing/2014/main" id="{FFB8DECB-EE75-E12F-7110-AF7968A334F9}"/>
                </a:ext>
              </a:extLst>
            </p:cNvPr>
            <p:cNvPicPr/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10189295" y="6030926"/>
              <a:ext cx="624205" cy="723900"/>
            </a:xfrm>
            <a:prstGeom prst="rect">
              <a:avLst/>
            </a:prstGeom>
            <a:ln/>
          </p:spPr>
        </p:pic>
      </p:grpSp>
      <p:cxnSp>
        <p:nvCxnSpPr>
          <p:cNvPr id="17" name="Connettore diritto 16">
            <a:extLst>
              <a:ext uri="{FF2B5EF4-FFF2-40B4-BE49-F238E27FC236}">
                <a16:creationId xmlns:a16="http://schemas.microsoft.com/office/drawing/2014/main" id="{7D186033-0F9F-24FF-343D-ECB68377ED4F}"/>
              </a:ext>
            </a:extLst>
          </p:cNvPr>
          <p:cNvCxnSpPr>
            <a:cxnSpLocks/>
          </p:cNvCxnSpPr>
          <p:nvPr/>
        </p:nvCxnSpPr>
        <p:spPr>
          <a:xfrm>
            <a:off x="1589809" y="1156155"/>
            <a:ext cx="7626927" cy="0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4099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4C966A80-FD18-8935-768F-EAFFD8587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5006" y="236193"/>
            <a:ext cx="8447921" cy="1325563"/>
          </a:xfrm>
        </p:spPr>
        <p:txBody>
          <a:bodyPr>
            <a:normAutofit fontScale="90000"/>
          </a:bodyPr>
          <a:lstStyle/>
          <a:p>
            <a:r>
              <a:rPr lang="it-IT" sz="24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4a2) D</a:t>
            </a:r>
            <a:r>
              <a:rPr lang="it-IT" sz="24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efinizione delle tipologie di scarto/sottoprodotto disponibili a livello regionale</a:t>
            </a:r>
            <a:br>
              <a:rPr lang="it-IT" sz="31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3600" b="1" dirty="0">
                <a:effectLst/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Catasto rifiuti ARPAT</a:t>
            </a:r>
            <a:br>
              <a:rPr lang="it-IT" sz="4400" b="1" dirty="0">
                <a:effectLst/>
                <a:latin typeface="Calibri   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it-IT" dirty="0"/>
          </a:p>
        </p:txBody>
      </p:sp>
      <p:pic>
        <p:nvPicPr>
          <p:cNvPr id="5" name="Immagine 4" descr="Immagine che contiene Elementi grafici, logo, Carattere, cerchio&#10;&#10;Descrizione generata automaticamente">
            <a:extLst>
              <a:ext uri="{FF2B5EF4-FFF2-40B4-BE49-F238E27FC236}">
                <a16:creationId xmlns:a16="http://schemas.microsoft.com/office/drawing/2014/main" id="{62773B4E-A15F-6BE5-B11C-63C312DB758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5" y="0"/>
            <a:ext cx="1436271" cy="1436271"/>
          </a:xfrm>
          <a:prstGeom prst="rect">
            <a:avLst/>
          </a:prstGeom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DA2E93CA-2B6A-A511-4D37-62F1AA36DC58}"/>
              </a:ext>
            </a:extLst>
          </p:cNvPr>
          <p:cNvSpPr txBox="1">
            <a:spLocks/>
          </p:cNvSpPr>
          <p:nvPr/>
        </p:nvSpPr>
        <p:spPr>
          <a:xfrm>
            <a:off x="1465006" y="1459766"/>
            <a:ext cx="944055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it-IT" sz="2400" b="1" dirty="0"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RIFIUTI Codice EER 02 dell’anno 2022 nelle province di Lucca, Massa Carrara, Pisa, Livorno e Grosseto</a:t>
            </a:r>
          </a:p>
          <a:p>
            <a:pPr algn="just"/>
            <a:r>
              <a:rPr lang="it-IT" sz="18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Times New Roman" panose="02020603050405020304" pitchFamily="18" charset="0"/>
              </a:rPr>
              <a:t>Scarti inutilizzabili per il consumo o la trasformazione, scarti di tessuti vegetali e rifiuti prodotti dalle operazioni di lavaggio, pulizia e macinazione della materia prima: circa</a:t>
            </a:r>
            <a:r>
              <a:rPr lang="it-IT" sz="1800" dirty="0">
                <a:effectLst/>
                <a:latin typeface="Rockwell" panose="02060603020205020403" pitchFamily="18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it-IT" sz="1800" b="1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Times New Roman" panose="02020603050405020304" pitchFamily="18" charset="0"/>
              </a:rPr>
              <a:t>2687 tonnellate</a:t>
            </a:r>
            <a:r>
              <a:rPr lang="it-IT" sz="18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Times New Roman" panose="02020603050405020304" pitchFamily="18" charset="0"/>
              </a:rPr>
              <a:t>. </a:t>
            </a:r>
            <a:endParaRPr lang="it-IT" sz="2400" b="1" dirty="0">
              <a:latin typeface="Rockwell" panose="02060603020205020403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sz="2700" dirty="0">
              <a:latin typeface="Rockwell" panose="02060603020205020403" pitchFamily="18" charset="0"/>
            </a:endParaRPr>
          </a:p>
        </p:txBody>
      </p:sp>
      <p:graphicFrame>
        <p:nvGraphicFramePr>
          <p:cNvPr id="2" name="Grafico 1">
            <a:extLst>
              <a:ext uri="{FF2B5EF4-FFF2-40B4-BE49-F238E27FC236}">
                <a16:creationId xmlns:a16="http://schemas.microsoft.com/office/drawing/2014/main" id="{8A525CCA-107B-68AB-A911-518CB315D2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2918243"/>
              </p:ext>
            </p:extLst>
          </p:nvPr>
        </p:nvGraphicFramePr>
        <p:xfrm>
          <a:off x="1582801" y="2574549"/>
          <a:ext cx="9204960" cy="42024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8" name="Gruppo 7">
            <a:extLst>
              <a:ext uri="{FF2B5EF4-FFF2-40B4-BE49-F238E27FC236}">
                <a16:creationId xmlns:a16="http://schemas.microsoft.com/office/drawing/2014/main" id="{C9614457-2959-3DA2-2D07-75028A088853}"/>
              </a:ext>
            </a:extLst>
          </p:cNvPr>
          <p:cNvGrpSpPr/>
          <p:nvPr/>
        </p:nvGrpSpPr>
        <p:grpSpPr>
          <a:xfrm>
            <a:off x="10499511" y="6151062"/>
            <a:ext cx="1604668" cy="614961"/>
            <a:chOff x="10189295" y="6030926"/>
            <a:chExt cx="1851025" cy="723900"/>
          </a:xfrm>
        </p:grpSpPr>
        <p:pic>
          <p:nvPicPr>
            <p:cNvPr id="9" name="image6.png" descr="Immagine che contiene testo, Carattere, cerchio, logo&#10;&#10;Descrizione generata automaticamente">
              <a:extLst>
                <a:ext uri="{FF2B5EF4-FFF2-40B4-BE49-F238E27FC236}">
                  <a16:creationId xmlns:a16="http://schemas.microsoft.com/office/drawing/2014/main" id="{3D9F3641-7B97-953E-BEB7-04C940310A48}"/>
                </a:ext>
              </a:extLst>
            </p:cNvPr>
            <p:cNvPicPr/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10813500" y="6054421"/>
              <a:ext cx="1226820" cy="700405"/>
            </a:xfrm>
            <a:prstGeom prst="rect">
              <a:avLst/>
            </a:prstGeom>
            <a:ln/>
          </p:spPr>
        </p:pic>
        <p:pic>
          <p:nvPicPr>
            <p:cNvPr id="11" name="image20.jpg" descr="Home - CiRAA - Centro di Ricerche Agro-Ambientali &quot;Enrico ...">
              <a:extLst>
                <a:ext uri="{FF2B5EF4-FFF2-40B4-BE49-F238E27FC236}">
                  <a16:creationId xmlns:a16="http://schemas.microsoft.com/office/drawing/2014/main" id="{F1F97D23-2BC0-EBFD-B015-623428A56511}"/>
                </a:ext>
              </a:extLst>
            </p:cNvPr>
            <p:cNvPicPr/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10189295" y="6030926"/>
              <a:ext cx="624205" cy="723900"/>
            </a:xfrm>
            <a:prstGeom prst="rect">
              <a:avLst/>
            </a:prstGeom>
            <a:ln/>
          </p:spPr>
        </p:pic>
      </p:grp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3195FF25-125F-D671-7305-235CCE8C9799}"/>
              </a:ext>
            </a:extLst>
          </p:cNvPr>
          <p:cNvCxnSpPr>
            <a:cxnSpLocks/>
          </p:cNvCxnSpPr>
          <p:nvPr/>
        </p:nvCxnSpPr>
        <p:spPr>
          <a:xfrm>
            <a:off x="1589809" y="1114591"/>
            <a:ext cx="4145973" cy="0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6741274-E0E9-27C3-9948-7740DB1F2402}"/>
              </a:ext>
            </a:extLst>
          </p:cNvPr>
          <p:cNvSpPr txBox="1"/>
          <p:nvPr/>
        </p:nvSpPr>
        <p:spPr>
          <a:xfrm rot="18895558">
            <a:off x="893929" y="5604909"/>
            <a:ext cx="24198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conservazione di frutta e ortaggi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DFC574B-35B5-64DD-ADDC-5B8239A19072}"/>
              </a:ext>
            </a:extLst>
          </p:cNvPr>
          <p:cNvSpPr txBox="1"/>
          <p:nvPr/>
        </p:nvSpPr>
        <p:spPr>
          <a:xfrm rot="18895558">
            <a:off x="3549953" y="5856506"/>
            <a:ext cx="24198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analcoliche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80A7363A-4E87-868E-D1EF-BAA93255B5EE}"/>
              </a:ext>
            </a:extLst>
          </p:cNvPr>
          <p:cNvSpPr/>
          <p:nvPr/>
        </p:nvSpPr>
        <p:spPr>
          <a:xfrm rot="18922040">
            <a:off x="5746099" y="5724105"/>
            <a:ext cx="2146165" cy="25691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EA495FC9-C38F-9C46-DB86-7B575941AFE4}"/>
              </a:ext>
            </a:extLst>
          </p:cNvPr>
          <p:cNvSpPr/>
          <p:nvPr/>
        </p:nvSpPr>
        <p:spPr>
          <a:xfrm rot="18922040">
            <a:off x="4277908" y="5468542"/>
            <a:ext cx="1572826" cy="3099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E403837A-176C-250E-E491-CC4CC4096D7B}"/>
              </a:ext>
            </a:extLst>
          </p:cNvPr>
          <p:cNvSpPr/>
          <p:nvPr/>
        </p:nvSpPr>
        <p:spPr>
          <a:xfrm rot="18922040">
            <a:off x="921316" y="5626329"/>
            <a:ext cx="2189198" cy="26461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3123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5626</TotalTime>
  <Words>1880</Words>
  <Application>Microsoft Office PowerPoint</Application>
  <PresentationFormat>Widescreen</PresentationFormat>
  <Paragraphs>158</Paragraphs>
  <Slides>21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30" baseType="lpstr">
      <vt:lpstr>Aptos</vt:lpstr>
      <vt:lpstr>Aptos Display</vt:lpstr>
      <vt:lpstr>Aptos Narrow</vt:lpstr>
      <vt:lpstr>Arial</vt:lpstr>
      <vt:lpstr>Calibri</vt:lpstr>
      <vt:lpstr>Calibri   </vt:lpstr>
      <vt:lpstr>Rockwell</vt:lpstr>
      <vt:lpstr>Times New Roman</vt:lpstr>
      <vt:lpstr>Tema di Office</vt:lpstr>
      <vt:lpstr>Presentazione standard di PowerPoint</vt:lpstr>
      <vt:lpstr>Attività </vt:lpstr>
      <vt:lpstr>4a1) Definizione del quadro normativo che regola la gestione degli scarti/sottoprodotti agricoli e agro-industriali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4a2) Definizione delle tipologie di scarto/ sottoprodotto disponibili a livello regionale </vt:lpstr>
      <vt:lpstr>4a2) Definizione delle tipologie di scarto/sottoprodotto disponibili a livello regionale Catasto rifiuti ARPAT </vt:lpstr>
      <vt:lpstr>4a2) Definizione delle tipologie di scarto/sottoprodotto disponibili a livello regionale INRES Coop </vt:lpstr>
      <vt:lpstr>4a2) Definizione delle tipologie di scarto/sottoprodotto disponibili a livello regionale Camera di Commercio </vt:lpstr>
      <vt:lpstr>Presentazione standard di PowerPoint</vt:lpstr>
      <vt:lpstr>4a5) Valutazione economica e ambientale relativa alla produzione di farina di insetto Inquadramento generale </vt:lpstr>
      <vt:lpstr>4a5) Valutazione economica e ambientale relativa alla produzione di farina di insetto Inquadramento generale </vt:lpstr>
      <vt:lpstr>4a5) Valutazione economica e ambientale relativa alla produzione di farina di insetto Inquadramento generale </vt:lpstr>
      <vt:lpstr>4a5) Valutazione ambientale relativa alla produzione di farina di insetto Confronto tra farine </vt:lpstr>
      <vt:lpstr>4a5) Valutazione economica relativa alla produzione di farina di insetto Analisi dei costi </vt:lpstr>
      <vt:lpstr>Conclusioni </vt:lpstr>
      <vt:lpstr>Presentazione standard di PowerPoint</vt:lpstr>
      <vt:lpstr>4a5) Valutazione economica e ambientale relativa alla produzione di farina di insetto Inquadramento generale </vt:lpstr>
      <vt:lpstr>4a5) Valutazione ambientale relativa alla produzione di farina di insetto Confini Sistema LCA Smetana (2016)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Ilenia Castellari</dc:creator>
  <cp:lastModifiedBy>Ilenia Castellari</cp:lastModifiedBy>
  <cp:revision>55</cp:revision>
  <dcterms:created xsi:type="dcterms:W3CDTF">2025-05-05T07:25:30Z</dcterms:created>
  <dcterms:modified xsi:type="dcterms:W3CDTF">2025-05-27T07:57:00Z</dcterms:modified>
</cp:coreProperties>
</file>